
<file path=[Content_Types].xml><?xml version="1.0" encoding="utf-8"?>
<Types xmlns="http://schemas.openxmlformats.org/package/2006/content-types">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3658" autoAdjust="0"/>
  </p:normalViewPr>
  <p:slideViewPr>
    <p:cSldViewPr>
      <p:cViewPr varScale="1">
        <p:scale>
          <a:sx n="58" d="100"/>
          <a:sy n="58" d="100"/>
        </p:scale>
        <p:origin x="78" y="28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7596FABC-710C-407E-B343-B7F310304E7E}" type="datetimeFigureOut">
              <a:rPr lang="en-US" smtClean="0"/>
              <a:t>6/9/2024</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FC0CF452-CA4C-4BD4-BB56-333961B44663}" type="slidenum">
              <a:rPr lang="en-US" smtClean="0"/>
              <a:t>‹#›</a:t>
            </a:fld>
            <a:endParaRPr lang="en-US"/>
          </a:p>
        </p:txBody>
      </p:sp>
    </p:spTree>
    <p:extLst>
      <p:ext uri="{BB962C8B-B14F-4D97-AF65-F5344CB8AC3E}">
        <p14:creationId xmlns:p14="http://schemas.microsoft.com/office/powerpoint/2010/main" val="1501935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0CF452-CA4C-4BD4-BB56-333961B44663}" type="slidenum">
              <a:rPr lang="en-US" smtClean="0"/>
              <a:t>1</a:t>
            </a:fld>
            <a:endParaRPr lang="en-US"/>
          </a:p>
        </p:txBody>
      </p:sp>
    </p:spTree>
    <p:extLst>
      <p:ext uri="{BB962C8B-B14F-4D97-AF65-F5344CB8AC3E}">
        <p14:creationId xmlns:p14="http://schemas.microsoft.com/office/powerpoint/2010/main" val="1460253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197278"/>
                </a:solidFill>
                <a:effectLst/>
                <a:highlight>
                  <a:srgbClr val="FFFFFF"/>
                </a:highlight>
                <a:latin typeface="-apple-system"/>
              </a:rPr>
              <a:t>HYPOTHERMIA INDICATIONS</a:t>
            </a:r>
          </a:p>
          <a:p>
            <a:pPr algn="l">
              <a:buFont typeface="Arial" panose="020B0604020202020204" pitchFamily="34" charset="0"/>
              <a:buChar char="•"/>
            </a:pPr>
            <a:r>
              <a:rPr lang="en-US" b="0" i="0" dirty="0">
                <a:solidFill>
                  <a:srgbClr val="212529"/>
                </a:solidFill>
                <a:effectLst/>
                <a:highlight>
                  <a:srgbClr val="FFFFFF"/>
                </a:highlight>
                <a:latin typeface="-apple-system"/>
              </a:rPr>
              <a:t>Moderate to severe trauma</a:t>
            </a:r>
          </a:p>
          <a:p>
            <a:pPr algn="l">
              <a:buFont typeface="Arial" panose="020B0604020202020204" pitchFamily="34" charset="0"/>
              <a:buChar char="•"/>
            </a:pPr>
            <a:r>
              <a:rPr lang="en-US" b="0" i="0" dirty="0">
                <a:solidFill>
                  <a:srgbClr val="212529"/>
                </a:solidFill>
                <a:effectLst/>
                <a:highlight>
                  <a:srgbClr val="FFFFFF"/>
                </a:highlight>
                <a:latin typeface="-apple-system"/>
              </a:rPr>
              <a:t>Central nervous system trauma</a:t>
            </a:r>
          </a:p>
          <a:p>
            <a:pPr algn="l">
              <a:buFont typeface="Arial" panose="020B0604020202020204" pitchFamily="34" charset="0"/>
              <a:buChar char="•"/>
            </a:pPr>
            <a:r>
              <a:rPr lang="en-US" b="0" i="0" dirty="0">
                <a:solidFill>
                  <a:srgbClr val="212529"/>
                </a:solidFill>
                <a:effectLst/>
                <a:highlight>
                  <a:srgbClr val="FFFFFF"/>
                </a:highlight>
                <a:latin typeface="-apple-system"/>
              </a:rPr>
              <a:t>Burn patients &gt;33% TBSA with second- or third- degree burns</a:t>
            </a:r>
          </a:p>
          <a:p>
            <a:pPr algn="l">
              <a:buFont typeface="Arial" panose="020B0604020202020204" pitchFamily="34" charset="0"/>
              <a:buChar char="•"/>
            </a:pPr>
            <a:r>
              <a:rPr lang="en-US" b="0" i="0" dirty="0">
                <a:solidFill>
                  <a:srgbClr val="212529"/>
                </a:solidFill>
                <a:effectLst/>
                <a:highlight>
                  <a:srgbClr val="FFFFFF"/>
                </a:highlight>
                <a:latin typeface="-apple-system"/>
              </a:rPr>
              <a:t>Altered level of consciousness/unresponsive; in cold environment</a:t>
            </a:r>
          </a:p>
          <a:p>
            <a:pPr algn="l">
              <a:buFont typeface="Arial" panose="020B0604020202020204" pitchFamily="34" charset="0"/>
              <a:buChar char="•"/>
            </a:pPr>
            <a:r>
              <a:rPr lang="en-US" b="0" i="0" dirty="0">
                <a:solidFill>
                  <a:srgbClr val="212529"/>
                </a:solidFill>
                <a:effectLst/>
                <a:highlight>
                  <a:srgbClr val="FFFFFF"/>
                </a:highlight>
                <a:latin typeface="-apple-system"/>
              </a:rPr>
              <a:t>Inability to shiver; in cold environment – Impaired thermal regulation due to lack of adequate tissue perfusion</a:t>
            </a:r>
          </a:p>
          <a:p>
            <a:pPr algn="l"/>
            <a:r>
              <a:rPr lang="en-US" b="1" i="0" dirty="0">
                <a:solidFill>
                  <a:srgbClr val="212529"/>
                </a:solidFill>
                <a:effectLst/>
                <a:highlight>
                  <a:srgbClr val="FFFFFF"/>
                </a:highlight>
                <a:latin typeface="-apple-system"/>
              </a:rPr>
              <a:t>ALL</a:t>
            </a:r>
            <a:r>
              <a:rPr lang="en-US" b="0" i="0" dirty="0">
                <a:solidFill>
                  <a:srgbClr val="212529"/>
                </a:solidFill>
                <a:effectLst/>
                <a:highlight>
                  <a:srgbClr val="FFFFFF"/>
                </a:highlight>
                <a:latin typeface="-apple-system"/>
              </a:rPr>
              <a:t> trauma casualties in shock or at risk of shock are at risk for trauma-induced hypothermia even when operating in a warm environment. Hypothermia must be actively prevented starting at the POI, because of the increase in mortality risk from hypothermia that begins at a temperature of 35.6°C (&lt;96°F).</a:t>
            </a:r>
          </a:p>
          <a:p>
            <a:pPr algn="l"/>
            <a:r>
              <a:rPr lang="en-US" b="0" i="0" dirty="0">
                <a:solidFill>
                  <a:srgbClr val="212529"/>
                </a:solidFill>
                <a:effectLst/>
                <a:highlight>
                  <a:srgbClr val="FFFFFF"/>
                </a:highlight>
                <a:latin typeface="-apple-system"/>
              </a:rPr>
              <a:t>When hypothermic patients (core temperature &lt;28°C [82.4°F]) are below the thermoregulatory threshold for shivering (~30°C [86°F]), shivering heat production ceases.</a:t>
            </a:r>
            <a:r>
              <a:rPr lang="en-US" b="0" i="0" baseline="30000" dirty="0">
                <a:solidFill>
                  <a:srgbClr val="212529"/>
                </a:solidFill>
                <a:effectLst/>
                <a:highlight>
                  <a:srgbClr val="FFFFFF"/>
                </a:highlight>
                <a:latin typeface="-apple-system"/>
              </a:rPr>
              <a:t>23, 25</a:t>
            </a:r>
            <a:r>
              <a:rPr lang="en-US" b="0" i="0" dirty="0">
                <a:solidFill>
                  <a:srgbClr val="212529"/>
                </a:solidFill>
                <a:effectLst/>
                <a:highlight>
                  <a:srgbClr val="FFFFFF"/>
                </a:highlight>
                <a:latin typeface="-apple-system"/>
              </a:rPr>
              <a:t> Thus, these primary hypothermic patients will continue to cool, and they cannot warm up spontaneously without external heat, even if they are well insulated from the environment; this is especially true for trauma patients. During prehospital trauma management, the administration of pain medications, such as ketamine, opioids, and benzodiazepines, per TCCC guidelines, may abolish shivering, which can further exacerbate the magnitude of hypothermia.</a:t>
            </a:r>
            <a:r>
              <a:rPr lang="en-US" b="0" i="0" baseline="30000" dirty="0">
                <a:solidFill>
                  <a:srgbClr val="212529"/>
                </a:solidFill>
                <a:effectLst/>
                <a:highlight>
                  <a:srgbClr val="FFFFFF"/>
                </a:highlight>
                <a:latin typeface="-apple-system"/>
              </a:rPr>
              <a:t>71, 72</a:t>
            </a:r>
            <a:endParaRPr lang="en-US" b="0" i="0" dirty="0">
              <a:solidFill>
                <a:srgbClr val="212529"/>
              </a:solidFill>
              <a:effectLst/>
              <a:highlight>
                <a:srgbClr val="FFFFFF"/>
              </a:highlight>
              <a:latin typeface="-apple-system"/>
            </a:endParaRPr>
          </a:p>
          <a:p>
            <a:endParaRPr lang="en-US" dirty="0"/>
          </a:p>
        </p:txBody>
      </p:sp>
      <p:sp>
        <p:nvSpPr>
          <p:cNvPr id="4" name="Slide Number Placeholder 3"/>
          <p:cNvSpPr>
            <a:spLocks noGrp="1"/>
          </p:cNvSpPr>
          <p:nvPr>
            <p:ph type="sldNum" sz="quarter" idx="5"/>
          </p:nvPr>
        </p:nvSpPr>
        <p:spPr/>
        <p:txBody>
          <a:bodyPr/>
          <a:lstStyle/>
          <a:p>
            <a:fld id="{FC0CF452-CA4C-4BD4-BB56-333961B44663}" type="slidenum">
              <a:rPr lang="en-US" smtClean="0"/>
              <a:t>10</a:t>
            </a:fld>
            <a:endParaRPr lang="en-US"/>
          </a:p>
        </p:txBody>
      </p:sp>
    </p:spTree>
    <p:extLst>
      <p:ext uri="{BB962C8B-B14F-4D97-AF65-F5344CB8AC3E}">
        <p14:creationId xmlns:p14="http://schemas.microsoft.com/office/powerpoint/2010/main" val="3912583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Passive hypothermia management keeps the casualty’s body heat contained and insulates to prevent further loss.  It does not reverse the hypothermic process.</a:t>
            </a:r>
            <a:r>
              <a:rPr lang="en-US" b="0" i="0" baseline="30000" dirty="0">
                <a:solidFill>
                  <a:srgbClr val="212529"/>
                </a:solidFill>
                <a:effectLst/>
                <a:highlight>
                  <a:srgbClr val="FFFFFF"/>
                </a:highlight>
                <a:latin typeface="-apple-system"/>
              </a:rPr>
              <a:t>11, 12, 13, 14, 15, 16</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Place the casualty centered on the vapor barrier shell. If a commercially available vapor barrier shell is not available, place the casualty centered on an improvised impermeable vapor barrier (space blanket, survival blanket, plastic tarp, poncho, waterproof sleeping bag shell, body bag, etc.).</a:t>
            </a:r>
          </a:p>
          <a:p>
            <a:pPr algn="l"/>
            <a:r>
              <a:rPr lang="en-US" b="0" i="0" dirty="0">
                <a:solidFill>
                  <a:srgbClr val="212529"/>
                </a:solidFill>
                <a:effectLst/>
                <a:highlight>
                  <a:srgbClr val="FFFFFF"/>
                </a:highlight>
                <a:latin typeface="-apple-system"/>
              </a:rPr>
              <a:t>If an active warming device is not available, wrap passive warming materials (blanket, poncho liner, sleeping bag, etc.) under and around the casualty, including the head.</a:t>
            </a:r>
          </a:p>
          <a:p>
            <a:pPr algn="l"/>
            <a:r>
              <a:rPr lang="en-US" b="0" i="0" dirty="0">
                <a:solidFill>
                  <a:srgbClr val="212529"/>
                </a:solidFill>
                <a:effectLst/>
                <a:highlight>
                  <a:srgbClr val="FFFFFF"/>
                </a:highlight>
                <a:latin typeface="-apple-system"/>
              </a:rPr>
              <a:t>Wrap the entire vapor barrier shell (or other improvised impermeable vapor barrier materials) completely around the casualty, including the head, and secure using tape if necessary, taking care not to cover up the casualty’s face.</a:t>
            </a:r>
          </a:p>
          <a:p>
            <a:pPr algn="l"/>
            <a:r>
              <a:rPr lang="en-US" b="0" i="0" dirty="0">
                <a:solidFill>
                  <a:srgbClr val="212529"/>
                </a:solidFill>
                <a:effectLst/>
                <a:highlight>
                  <a:srgbClr val="FFFFFF"/>
                </a:highlight>
                <a:latin typeface="-apple-system"/>
              </a:rPr>
              <a:t>As soon as possible, passive warming materials and any improvised vapor barrier should be upgraded to active warming and a well-insulated enclosure as additional materials become available.</a:t>
            </a:r>
          </a:p>
          <a:p>
            <a:pPr algn="l"/>
            <a:r>
              <a:rPr lang="en-US" b="0" i="0" dirty="0">
                <a:solidFill>
                  <a:srgbClr val="212529"/>
                </a:solidFill>
                <a:effectLst/>
                <a:highlight>
                  <a:srgbClr val="FFFFFF"/>
                </a:highlight>
                <a:latin typeface="-apple-system"/>
              </a:rPr>
              <a:t>As a mission planning factor, an insulated hypothermia enclosure system with external active heating should be pre-staged for the transition from non-insulated hypothermia enclosure systems.</a:t>
            </a:r>
          </a:p>
          <a:p>
            <a:pPr algn="l"/>
            <a:r>
              <a:rPr lang="en-US" b="0" i="0" dirty="0">
                <a:solidFill>
                  <a:srgbClr val="212529"/>
                </a:solidFill>
                <a:effectLst/>
                <a:highlight>
                  <a:srgbClr val="FFFFFF"/>
                </a:highlight>
                <a:latin typeface="-apple-system"/>
              </a:rPr>
              <a:t>It is important to continue to monitor the casualty closely for life-threatening conditions and to protect the casualty from further exposure to wind and precipitation while awaiting evacuation.</a:t>
            </a:r>
          </a:p>
          <a:p>
            <a:pPr algn="l"/>
            <a:r>
              <a:rPr lang="en-US" b="0" i="0" dirty="0">
                <a:solidFill>
                  <a:srgbClr val="212529"/>
                </a:solidFill>
                <a:effectLst/>
                <a:highlight>
                  <a:srgbClr val="FFFFFF"/>
                </a:highlight>
                <a:latin typeface="-apple-system"/>
              </a:rPr>
              <a:t>The level of evidence supporting the guidance for the use of passive hypothermia management is based on a lab evaluation observational study with limitations.</a:t>
            </a:r>
          </a:p>
          <a:p>
            <a:endParaRPr lang="en-US" dirty="0"/>
          </a:p>
        </p:txBody>
      </p:sp>
      <p:sp>
        <p:nvSpPr>
          <p:cNvPr id="4" name="Slide Number Placeholder 3"/>
          <p:cNvSpPr>
            <a:spLocks noGrp="1"/>
          </p:cNvSpPr>
          <p:nvPr>
            <p:ph type="sldNum" sz="quarter" idx="5"/>
          </p:nvPr>
        </p:nvSpPr>
        <p:spPr/>
        <p:txBody>
          <a:bodyPr/>
          <a:lstStyle/>
          <a:p>
            <a:fld id="{FC0CF452-CA4C-4BD4-BB56-333961B44663}" type="slidenum">
              <a:rPr lang="en-US" smtClean="0"/>
              <a:t>11</a:t>
            </a:fld>
            <a:endParaRPr lang="en-US"/>
          </a:p>
        </p:txBody>
      </p:sp>
    </p:spTree>
    <p:extLst>
      <p:ext uri="{BB962C8B-B14F-4D97-AF65-F5344CB8AC3E}">
        <p14:creationId xmlns:p14="http://schemas.microsoft.com/office/powerpoint/2010/main" val="255637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197278"/>
                </a:solidFill>
                <a:effectLst/>
                <a:highlight>
                  <a:srgbClr val="FFFFFF"/>
                </a:highlight>
                <a:latin typeface="-apple-system"/>
              </a:rPr>
              <a:t>Active Hypothermia Limitations</a:t>
            </a:r>
          </a:p>
          <a:p>
            <a:pPr algn="l">
              <a:buFont typeface="Arial" panose="020B0604020202020204" pitchFamily="34" charset="0"/>
              <a:buChar char="•"/>
            </a:pPr>
            <a:r>
              <a:rPr lang="en-US" b="0" i="0" dirty="0">
                <a:solidFill>
                  <a:srgbClr val="212529"/>
                </a:solidFill>
                <a:effectLst/>
                <a:highlight>
                  <a:srgbClr val="FFFFFF"/>
                </a:highlight>
                <a:latin typeface="-apple-system"/>
              </a:rPr>
              <a:t>Service specific mission and load out – Certain missions require minimal equipment, so pack accordingly, and know your limitations</a:t>
            </a:r>
          </a:p>
          <a:p>
            <a:pPr algn="l">
              <a:buFont typeface="Arial" panose="020B0604020202020204" pitchFamily="34" charset="0"/>
              <a:buChar char="•"/>
            </a:pPr>
            <a:r>
              <a:rPr lang="en-US" b="0" i="0" dirty="0">
                <a:solidFill>
                  <a:srgbClr val="212529"/>
                </a:solidFill>
                <a:effectLst/>
                <a:highlight>
                  <a:srgbClr val="FFFFFF"/>
                </a:highlight>
                <a:latin typeface="-apple-system"/>
              </a:rPr>
              <a:t>Limitation of active rewarming devices – Consider how extreme environments will affect the devices that you have</a:t>
            </a:r>
          </a:p>
          <a:p>
            <a:pPr algn="l">
              <a:buFont typeface="Arial" panose="020B0604020202020204" pitchFamily="34" charset="0"/>
              <a:buChar char="•"/>
            </a:pPr>
            <a:r>
              <a:rPr lang="en-US" b="0" i="0" dirty="0">
                <a:solidFill>
                  <a:srgbClr val="212529"/>
                </a:solidFill>
                <a:effectLst/>
                <a:highlight>
                  <a:srgbClr val="FFFFFF"/>
                </a:highlight>
                <a:latin typeface="-apple-system"/>
              </a:rPr>
              <a:t>Cold Weather – This not only changes the dynamics of your patient(s) but will also pose challenges with your equipment</a:t>
            </a:r>
          </a:p>
          <a:p>
            <a:pPr algn="l">
              <a:buFont typeface="Arial" panose="020B0604020202020204" pitchFamily="34" charset="0"/>
              <a:buChar char="•"/>
            </a:pPr>
            <a:r>
              <a:rPr lang="en-US" b="0" i="0" dirty="0">
                <a:solidFill>
                  <a:srgbClr val="212529"/>
                </a:solidFill>
                <a:effectLst/>
                <a:highlight>
                  <a:srgbClr val="FFFFFF"/>
                </a:highlight>
                <a:latin typeface="-apple-system"/>
              </a:rPr>
              <a:t>Altitude (if oxygen/chemical driven) – Ensure that research is done on the equipment that you bring especially if it’s oxygen/chemically driven device</a:t>
            </a:r>
          </a:p>
          <a:p>
            <a:pPr algn="l">
              <a:buFont typeface="Arial" panose="020B0604020202020204" pitchFamily="34" charset="0"/>
              <a:buChar char="•"/>
            </a:pPr>
            <a:r>
              <a:rPr lang="en-US" b="0" i="0" dirty="0">
                <a:solidFill>
                  <a:srgbClr val="212529"/>
                </a:solidFill>
                <a:effectLst/>
                <a:highlight>
                  <a:srgbClr val="FFFFFF"/>
                </a:highlight>
                <a:latin typeface="-apple-system"/>
              </a:rPr>
              <a:t>Battery Powered IV fluid warming device(s) – You must protect your batteries from the elements, especially in cold weather. Always have backup supplies and other means to provide warm fluids to a casualty if needed.</a:t>
            </a:r>
          </a:p>
          <a:p>
            <a:endParaRPr lang="en-US" dirty="0"/>
          </a:p>
        </p:txBody>
      </p:sp>
      <p:sp>
        <p:nvSpPr>
          <p:cNvPr id="4" name="Slide Number Placeholder 3"/>
          <p:cNvSpPr>
            <a:spLocks noGrp="1"/>
          </p:cNvSpPr>
          <p:nvPr>
            <p:ph type="sldNum" sz="quarter" idx="5"/>
          </p:nvPr>
        </p:nvSpPr>
        <p:spPr/>
        <p:txBody>
          <a:bodyPr/>
          <a:lstStyle/>
          <a:p>
            <a:fld id="{FC0CF452-CA4C-4BD4-BB56-333961B44663}" type="slidenum">
              <a:rPr lang="en-US" smtClean="0"/>
              <a:t>12</a:t>
            </a:fld>
            <a:endParaRPr lang="en-US"/>
          </a:p>
        </p:txBody>
      </p:sp>
    </p:spTree>
    <p:extLst>
      <p:ext uri="{BB962C8B-B14F-4D97-AF65-F5344CB8AC3E}">
        <p14:creationId xmlns:p14="http://schemas.microsoft.com/office/powerpoint/2010/main" val="3528166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In addition to aggressive steps taken early to prevent further loss of body heat, when possible, trauma and burn casualties should be actively warmed (by adding external heat).</a:t>
            </a:r>
            <a:r>
              <a:rPr lang="en-US" b="0" i="0" baseline="30000" dirty="0">
                <a:solidFill>
                  <a:srgbClr val="212529"/>
                </a:solidFill>
                <a:effectLst/>
                <a:highlight>
                  <a:srgbClr val="FFFFFF"/>
                </a:highlight>
                <a:latin typeface="-apple-system"/>
              </a:rPr>
              <a:t>6, 7, 8</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If using a hypothermia kit, place the casualty centered on the vapor barrier shell.</a:t>
            </a:r>
          </a:p>
          <a:p>
            <a:pPr algn="l"/>
            <a:r>
              <a:rPr lang="en-US" b="0" i="0" dirty="0">
                <a:solidFill>
                  <a:srgbClr val="212529"/>
                </a:solidFill>
                <a:effectLst/>
                <a:highlight>
                  <a:srgbClr val="FFFFFF"/>
                </a:highlight>
                <a:latin typeface="-apple-system"/>
              </a:rPr>
              <a:t>If a commercially available vapor barrier shell is not available, place the casualty centered on an improvised impermeable vapor barrier (space blanket, survival blanket, plastic tarp, poncho liner, waterproof sleeping bag shell, body bag, etc.).</a:t>
            </a:r>
          </a:p>
          <a:p>
            <a:pPr algn="l"/>
            <a:r>
              <a:rPr lang="en-US" b="0" i="0" dirty="0">
                <a:solidFill>
                  <a:srgbClr val="212529"/>
                </a:solidFill>
                <a:effectLst/>
                <a:highlight>
                  <a:srgbClr val="FFFFFF"/>
                </a:highlight>
                <a:latin typeface="-apple-system"/>
              </a:rPr>
              <a:t>If an active warming device is available, open the active warming device package, remove the device, and expose it to air (per manufacturer’s guidance) to activate.</a:t>
            </a:r>
          </a:p>
          <a:p>
            <a:pPr algn="l"/>
            <a:r>
              <a:rPr lang="en-US" b="0" i="0" dirty="0">
                <a:solidFill>
                  <a:srgbClr val="212529"/>
                </a:solidFill>
                <a:effectLst/>
                <a:highlight>
                  <a:srgbClr val="FFFFFF"/>
                </a:highlight>
                <a:latin typeface="-apple-system"/>
              </a:rPr>
              <a:t>Apply the active warming device on the casualty’s anterior torso and under the arms in the axillae.</a:t>
            </a:r>
            <a:r>
              <a:rPr lang="en-US" b="0" i="0" baseline="30000" dirty="0">
                <a:solidFill>
                  <a:srgbClr val="212529"/>
                </a:solidFill>
                <a:effectLst/>
                <a:highlight>
                  <a:srgbClr val="FFFFFF"/>
                </a:highlight>
                <a:latin typeface="-apple-system"/>
              </a:rPr>
              <a:t>9</a:t>
            </a:r>
            <a:r>
              <a:rPr lang="en-US" b="0" i="0" dirty="0">
                <a:solidFill>
                  <a:srgbClr val="212529"/>
                </a:solidFill>
                <a:effectLst/>
                <a:highlight>
                  <a:srgbClr val="FFFFFF"/>
                </a:highlight>
                <a:latin typeface="-apple-system"/>
              </a:rPr>
              <a:t> The active warming device should not be placed directly on the skin to prevent burns.</a:t>
            </a:r>
            <a:r>
              <a:rPr lang="en-US" b="0" i="0" baseline="30000" dirty="0">
                <a:solidFill>
                  <a:srgbClr val="212529"/>
                </a:solidFill>
                <a:effectLst/>
                <a:highlight>
                  <a:srgbClr val="FFFFFF"/>
                </a:highlight>
                <a:latin typeface="-apple-system"/>
              </a:rPr>
              <a:t>10</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Wrap the entire vapor barrier shell (or other improvised impermeable vapor barrier materials) completely around the casualty, including the head, and secure using tape if necessary, taking care not to cover up the casualty’s face.</a:t>
            </a:r>
          </a:p>
          <a:p>
            <a:pPr algn="l"/>
            <a:r>
              <a:rPr lang="en-US" b="0" i="0" dirty="0">
                <a:solidFill>
                  <a:srgbClr val="212529"/>
                </a:solidFill>
                <a:effectLst/>
                <a:highlight>
                  <a:srgbClr val="FFFFFF"/>
                </a:highlight>
                <a:latin typeface="-apple-system"/>
              </a:rPr>
              <a:t>As soon as possible, any improvised vapor barrier should be upgraded to a well-insulated enclosure as additional materials become available.</a:t>
            </a:r>
          </a:p>
          <a:p>
            <a:pPr algn="l"/>
            <a:r>
              <a:rPr lang="en-US" b="0" i="0" dirty="0">
                <a:solidFill>
                  <a:srgbClr val="212529"/>
                </a:solidFill>
                <a:effectLst/>
                <a:highlight>
                  <a:srgbClr val="FFFFFF"/>
                </a:highlight>
                <a:latin typeface="-apple-system"/>
              </a:rPr>
              <a:t>The Ready-Heat™ Blanket can provide heating up to 104°F (40°C) for up to 8 - 10 hours. It should be placed on the casualty’s chest to provide active warming, with care taken not to place it directly on bare skin to prevent possible burns. The casualty should then be wrapped in the Heat-Reflective Shell (HRS™). The HRS allows easy access to the casualty for reassessment and possible interventions (e.g., IVs or tourniquets) by means of the Velcro strips down each side.</a:t>
            </a:r>
          </a:p>
          <a:p>
            <a:pPr algn="l"/>
            <a:r>
              <a:rPr lang="en-US" b="0" i="0" dirty="0">
                <a:solidFill>
                  <a:srgbClr val="212529"/>
                </a:solidFill>
                <a:effectLst/>
                <a:highlight>
                  <a:srgbClr val="FFFFFF"/>
                </a:highlight>
                <a:latin typeface="-apple-system"/>
              </a:rPr>
              <a:t>As a mission planning factor, an insulated hypothermia enclosure system with external active heating should be pre-staged for the transition from non-insulated hypothermia enclosure systems.</a:t>
            </a:r>
          </a:p>
          <a:p>
            <a:pPr algn="l"/>
            <a:r>
              <a:rPr lang="en-US" b="0" i="0" dirty="0">
                <a:solidFill>
                  <a:srgbClr val="212529"/>
                </a:solidFill>
                <a:effectLst/>
                <a:highlight>
                  <a:srgbClr val="FFFFFF"/>
                </a:highlight>
                <a:latin typeface="-apple-system"/>
              </a:rPr>
              <a:t>The HPMK system is a low-cost and lightweight commercial product that can provide both passive and active rewarming to hypothermic patients in urban or austere environments and during ground or air medical evacuations.</a:t>
            </a:r>
          </a:p>
          <a:p>
            <a:pPr algn="l"/>
            <a:r>
              <a:rPr lang="en-US" b="0" i="0" dirty="0">
                <a:solidFill>
                  <a:srgbClr val="212529"/>
                </a:solidFill>
                <a:effectLst/>
                <a:highlight>
                  <a:srgbClr val="FFFFFF"/>
                </a:highlight>
                <a:latin typeface="-apple-system"/>
              </a:rPr>
              <a:t>It is important to continue to monitor the casualty closely for life-threatening conditions and to protect the casualty from further exposure to wind and precipitation while awaiting evacuation.</a:t>
            </a:r>
          </a:p>
          <a:p>
            <a:pPr algn="l"/>
            <a:r>
              <a:rPr lang="en-US" b="0" i="0" dirty="0">
                <a:solidFill>
                  <a:srgbClr val="212529"/>
                </a:solidFill>
                <a:effectLst/>
                <a:highlight>
                  <a:srgbClr val="FFFFFF"/>
                </a:highlight>
                <a:latin typeface="-apple-system"/>
              </a:rPr>
              <a:t>The level of evidence supporting the guidance for the use of active hypothermia management is based on a meta-analysis of observation studies, lab evaluations, and case studies.</a:t>
            </a:r>
          </a:p>
          <a:p>
            <a:endParaRPr lang="en-US" dirty="0"/>
          </a:p>
        </p:txBody>
      </p:sp>
      <p:sp>
        <p:nvSpPr>
          <p:cNvPr id="4" name="Slide Number Placeholder 3"/>
          <p:cNvSpPr>
            <a:spLocks noGrp="1"/>
          </p:cNvSpPr>
          <p:nvPr>
            <p:ph type="sldNum" sz="quarter" idx="5"/>
          </p:nvPr>
        </p:nvSpPr>
        <p:spPr/>
        <p:txBody>
          <a:bodyPr/>
          <a:lstStyle/>
          <a:p>
            <a:fld id="{FC0CF452-CA4C-4BD4-BB56-333961B44663}" type="slidenum">
              <a:rPr lang="en-US" smtClean="0"/>
              <a:t>13</a:t>
            </a:fld>
            <a:endParaRPr lang="en-US"/>
          </a:p>
        </p:txBody>
      </p:sp>
    </p:spTree>
    <p:extLst>
      <p:ext uri="{BB962C8B-B14F-4D97-AF65-F5344CB8AC3E}">
        <p14:creationId xmlns:p14="http://schemas.microsoft.com/office/powerpoint/2010/main" val="1804569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197278"/>
                </a:solidFill>
                <a:effectLst/>
                <a:highlight>
                  <a:srgbClr val="FFFFFF"/>
                </a:highlight>
                <a:latin typeface="-apple-system"/>
              </a:rPr>
              <a:t>Aluminum toxicity</a:t>
            </a:r>
          </a:p>
          <a:p>
            <a:pPr algn="l"/>
            <a:r>
              <a:rPr lang="en-US" b="0" i="0" dirty="0">
                <a:solidFill>
                  <a:srgbClr val="212529"/>
                </a:solidFill>
                <a:effectLst/>
                <a:highlight>
                  <a:srgbClr val="FFFFFF"/>
                </a:highlight>
                <a:latin typeface="-apple-system"/>
              </a:rPr>
              <a:t>A recent study by Perl et al reported that the uncoated aluminum heating plates found in some fluid warming systems (such as the enFlow system) can produce potentially harmful levels of aluminum (between 3400 </a:t>
            </a:r>
            <a:r>
              <a:rPr lang="el-GR" b="0" i="0" dirty="0">
                <a:solidFill>
                  <a:srgbClr val="212529"/>
                </a:solidFill>
                <a:effectLst/>
                <a:highlight>
                  <a:srgbClr val="FFFFFF"/>
                </a:highlight>
                <a:latin typeface="-apple-system"/>
              </a:rPr>
              <a:t>μ</a:t>
            </a:r>
            <a:r>
              <a:rPr lang="en-US" b="0" i="0" dirty="0">
                <a:solidFill>
                  <a:srgbClr val="212529"/>
                </a:solidFill>
                <a:effectLst/>
                <a:highlight>
                  <a:srgbClr val="FFFFFF"/>
                </a:highlight>
                <a:latin typeface="-apple-system"/>
              </a:rPr>
              <a:t>g and 8000 </a:t>
            </a:r>
            <a:r>
              <a:rPr lang="el-GR" b="0" i="0" dirty="0">
                <a:solidFill>
                  <a:srgbClr val="212529"/>
                </a:solidFill>
                <a:effectLst/>
                <a:highlight>
                  <a:srgbClr val="FFFFFF"/>
                </a:highlight>
                <a:latin typeface="-apple-system"/>
              </a:rPr>
              <a:t>μ</a:t>
            </a:r>
            <a:r>
              <a:rPr lang="en-US" b="0" i="0" dirty="0">
                <a:solidFill>
                  <a:srgbClr val="212529"/>
                </a:solidFill>
                <a:effectLst/>
                <a:highlight>
                  <a:srgbClr val="FFFFFF"/>
                </a:highlight>
                <a:latin typeface="-apple-system"/>
              </a:rPr>
              <a:t>g per liter) when used to heat electrolyte solutions.</a:t>
            </a:r>
          </a:p>
          <a:p>
            <a:pPr algn="l"/>
            <a:r>
              <a:rPr lang="en-US" b="1" i="0" dirty="0">
                <a:solidFill>
                  <a:srgbClr val="197278"/>
                </a:solidFill>
                <a:effectLst/>
                <a:highlight>
                  <a:srgbClr val="FFFFFF"/>
                </a:highlight>
                <a:latin typeface="-apple-system"/>
              </a:rPr>
              <a:t>Hemolysis</a:t>
            </a:r>
          </a:p>
          <a:p>
            <a:pPr algn="l"/>
            <a:r>
              <a:rPr lang="en-US" b="0" i="0" dirty="0">
                <a:solidFill>
                  <a:srgbClr val="212529"/>
                </a:solidFill>
                <a:effectLst/>
                <a:highlight>
                  <a:srgbClr val="FFFFFF"/>
                </a:highlight>
                <a:latin typeface="-apple-system"/>
              </a:rPr>
              <a:t>The current generation of FDA-approved battery-powered IV warming devices uses heating plates that are in direct contact with the fluid that is being warmed. Concern has been raised that the structural integrity of red blood cells might be damaged by this process. Heating RBCs to &gt;42°C has been found to damage RBCs and cause hemolysis. The risk of causing clinically significant hemolysis through the practice of using a battery-powered warming device to warm infused blood products is negligible as long as blood is not warmed to a temperature greater than 42°C (108°F).</a:t>
            </a:r>
          </a:p>
          <a:p>
            <a:pPr algn="l"/>
            <a:r>
              <a:rPr lang="en-US" b="0" i="0" dirty="0">
                <a:solidFill>
                  <a:srgbClr val="212529"/>
                </a:solidFill>
                <a:effectLst/>
                <a:highlight>
                  <a:srgbClr val="FFFFFF"/>
                </a:highlight>
                <a:latin typeface="-apple-system"/>
              </a:rPr>
              <a:t>Wrap the entire vapor barrier shell (or other improvised impermeable vapor barrier materials) completely around the casualty, including the head, and secure using tape if necessary, taking care not to cover up the casualty’s face.</a:t>
            </a:r>
          </a:p>
          <a:p>
            <a:pPr algn="l"/>
            <a:r>
              <a:rPr lang="en-US" b="1" i="0" dirty="0">
                <a:solidFill>
                  <a:srgbClr val="197278"/>
                </a:solidFill>
                <a:effectLst/>
                <a:highlight>
                  <a:srgbClr val="FFFFFF"/>
                </a:highlight>
                <a:latin typeface="-apple-system"/>
              </a:rPr>
              <a:t>Found significant differences between the fluid warmers</a:t>
            </a:r>
          </a:p>
          <a:p>
            <a:pPr algn="l"/>
            <a:r>
              <a:rPr lang="en-US" b="0" i="0" dirty="0">
                <a:solidFill>
                  <a:srgbClr val="212529"/>
                </a:solidFill>
                <a:effectLst/>
                <a:highlight>
                  <a:srgbClr val="FFFFFF"/>
                </a:highlight>
                <a:latin typeface="-apple-system"/>
              </a:rPr>
              <a:t>The use of the Buddy Lite should be limited to moderate input temperature and low flow rates. The use of the Thermal Angel is limited to low volumes due to battery capacity and low output temperature at extreme conditions. The Warrior provides the best warming performance at high infusion rates, as well as low input temperatures, and was able to warm the largest volumes in these conditions. (Lehavi)</a:t>
            </a:r>
          </a:p>
          <a:p>
            <a:pPr algn="l"/>
            <a:r>
              <a:rPr lang="en-US" b="0" i="0" dirty="0">
                <a:solidFill>
                  <a:srgbClr val="212529"/>
                </a:solidFill>
                <a:effectLst/>
                <a:highlight>
                  <a:srgbClr val="FFFFFF"/>
                </a:highlight>
                <a:latin typeface="-apple-system"/>
              </a:rPr>
              <a:t>As soon as possible, any improvised vapor barrier should be upgraded to a well-insulated enclosure as additional materials become available.</a:t>
            </a:r>
            <a:r>
              <a:rPr lang="en-US" b="0" i="0" baseline="30000" dirty="0">
                <a:solidFill>
                  <a:srgbClr val="212529"/>
                </a:solidFill>
                <a:effectLst/>
                <a:highlight>
                  <a:srgbClr val="FFFFFF"/>
                </a:highlight>
                <a:latin typeface="-apple-system"/>
              </a:rPr>
              <a:t>17</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As a mission planning factor, an insulated hypothermia enclosure system with external active heating should be pre-staged for the transition from non-insulated hypothermia enclosure systems.</a:t>
            </a:r>
          </a:p>
          <a:p>
            <a:pPr algn="l"/>
            <a:r>
              <a:rPr lang="en-US" b="0" i="0" dirty="0">
                <a:solidFill>
                  <a:srgbClr val="212529"/>
                </a:solidFill>
                <a:effectLst/>
                <a:highlight>
                  <a:srgbClr val="FFFFFF"/>
                </a:highlight>
                <a:latin typeface="-apple-system"/>
              </a:rPr>
              <a:t>It is important to continue to monitor the casualty closely for life-threatening conditions and to protect the casualty from further exposure to wind and precipitation while awaiting evacuation.</a:t>
            </a:r>
          </a:p>
          <a:p>
            <a:pPr algn="l"/>
            <a:r>
              <a:rPr lang="en-US" b="0" i="0" dirty="0">
                <a:solidFill>
                  <a:srgbClr val="212529"/>
                </a:solidFill>
                <a:effectLst/>
                <a:highlight>
                  <a:srgbClr val="FFFFFF"/>
                </a:highlight>
                <a:latin typeface="-apple-system"/>
              </a:rPr>
              <a:t>The level of evidence supporting the guidance for the use of active hypothermia management is based on a meta-analysis of observation studies, lab evaluations and case studies.</a:t>
            </a:r>
          </a:p>
          <a:p>
            <a:endParaRPr lang="en-US" dirty="0"/>
          </a:p>
        </p:txBody>
      </p:sp>
      <p:sp>
        <p:nvSpPr>
          <p:cNvPr id="4" name="Slide Number Placeholder 3"/>
          <p:cNvSpPr>
            <a:spLocks noGrp="1"/>
          </p:cNvSpPr>
          <p:nvPr>
            <p:ph type="sldNum" sz="quarter" idx="5"/>
          </p:nvPr>
        </p:nvSpPr>
        <p:spPr/>
        <p:txBody>
          <a:bodyPr/>
          <a:lstStyle/>
          <a:p>
            <a:fld id="{FC0CF452-CA4C-4BD4-BB56-333961B44663}" type="slidenum">
              <a:rPr lang="en-US" smtClean="0"/>
              <a:t>14</a:t>
            </a:fld>
            <a:endParaRPr lang="en-US"/>
          </a:p>
        </p:txBody>
      </p:sp>
    </p:spTree>
    <p:extLst>
      <p:ext uri="{BB962C8B-B14F-4D97-AF65-F5344CB8AC3E}">
        <p14:creationId xmlns:p14="http://schemas.microsoft.com/office/powerpoint/2010/main" val="44845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The evidence supporting the progressive strategies, indications, and limitations of hypothermia prevention and treatment in Tactical Combat Casualty Care is reviewed and summarized in the Management of Hypothermia in Tactical Combat Casualty Care change paper dated June 2020.</a:t>
            </a:r>
            <a:r>
              <a:rPr lang="en-US" b="0" i="0" baseline="30000" dirty="0">
                <a:solidFill>
                  <a:srgbClr val="212529"/>
                </a:solidFill>
                <a:effectLst/>
                <a:highlight>
                  <a:srgbClr val="FFFFFF"/>
                </a:highlight>
                <a:latin typeface="-apple-system"/>
              </a:rPr>
              <a:t>17</a:t>
            </a:r>
            <a:r>
              <a:rPr lang="en-US" b="0" i="0" dirty="0">
                <a:solidFill>
                  <a:srgbClr val="212529"/>
                </a:solidFill>
                <a:effectLst/>
                <a:highlight>
                  <a:srgbClr val="FFFFFF"/>
                </a:highlight>
                <a:latin typeface="-apple-system"/>
              </a:rPr>
              <a:t> Per the evidence reviewed in the change paper, there is moderate to strong evidence for the active hypothermia strategies and moderately strong evidence for the passive hypothermia strategies.</a:t>
            </a:r>
          </a:p>
          <a:p>
            <a:pPr algn="l"/>
            <a:r>
              <a:rPr lang="en-US" b="0" i="0" dirty="0">
                <a:solidFill>
                  <a:srgbClr val="212529"/>
                </a:solidFill>
                <a:effectLst/>
                <a:highlight>
                  <a:srgbClr val="FFFFFF"/>
                </a:highlight>
                <a:latin typeface="-apple-system"/>
              </a:rPr>
              <a:t>The evidence for use of warmed resuscitation fluids as an adjunct is backed by observational studies and subject matter expert consensus. This and other relevant evidence have been annotated where appropriate throughout this module.</a:t>
            </a:r>
          </a:p>
          <a:p>
            <a:endParaRPr lang="en-US" dirty="0"/>
          </a:p>
        </p:txBody>
      </p:sp>
      <p:sp>
        <p:nvSpPr>
          <p:cNvPr id="4" name="Slide Number Placeholder 3"/>
          <p:cNvSpPr>
            <a:spLocks noGrp="1"/>
          </p:cNvSpPr>
          <p:nvPr>
            <p:ph type="sldNum" sz="quarter" idx="5"/>
          </p:nvPr>
        </p:nvSpPr>
        <p:spPr/>
        <p:txBody>
          <a:bodyPr/>
          <a:lstStyle/>
          <a:p>
            <a:fld id="{FC0CF452-CA4C-4BD4-BB56-333961B44663}" type="slidenum">
              <a:rPr lang="en-US" smtClean="0"/>
              <a:t>15</a:t>
            </a:fld>
            <a:endParaRPr lang="en-US"/>
          </a:p>
        </p:txBody>
      </p:sp>
    </p:spTree>
    <p:extLst>
      <p:ext uri="{BB962C8B-B14F-4D97-AF65-F5344CB8AC3E}">
        <p14:creationId xmlns:p14="http://schemas.microsoft.com/office/powerpoint/2010/main" val="37474150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Evidence-based recommendations and guidance are the result of a careful review of studies and discussion by a panel of subject matter experts. For TCCC, the subject matter expert panels include both Committee on TCCC members and select invited subject matter experts from within both the military and civilian community, based on the specific interest area.</a:t>
            </a:r>
          </a:p>
          <a:p>
            <a:pPr algn="l"/>
            <a:r>
              <a:rPr lang="en-US" b="1" i="0" dirty="0">
                <a:solidFill>
                  <a:srgbClr val="197278"/>
                </a:solidFill>
                <a:effectLst/>
                <a:highlight>
                  <a:srgbClr val="FFFFFF"/>
                </a:highlight>
                <a:latin typeface="-apple-system"/>
              </a:rPr>
              <a:t>Why the AHA Classification System?</a:t>
            </a:r>
          </a:p>
          <a:p>
            <a:pPr algn="l"/>
            <a:r>
              <a:rPr lang="en-US" b="0" i="0" dirty="0">
                <a:solidFill>
                  <a:srgbClr val="212529"/>
                </a:solidFill>
                <a:effectLst/>
                <a:highlight>
                  <a:srgbClr val="FFFFFF"/>
                </a:highlight>
                <a:latin typeface="-apple-system"/>
              </a:rPr>
              <a:t>The level of evidence classification combines an objective description of the existence and the types of studies supporting the recommendation and expert consensus, according to 1 of the following 3 categories:</a:t>
            </a:r>
            <a:r>
              <a:rPr lang="en-US" b="0" i="0" baseline="30000" dirty="0">
                <a:solidFill>
                  <a:srgbClr val="212529"/>
                </a:solidFill>
                <a:effectLst/>
                <a:highlight>
                  <a:srgbClr val="FFFFFF"/>
                </a:highlight>
                <a:latin typeface="-apple-system"/>
              </a:rPr>
              <a:t>18</a:t>
            </a:r>
            <a:r>
              <a:rPr lang="en-US" b="0" i="0" dirty="0">
                <a:solidFill>
                  <a:srgbClr val="212529"/>
                </a:solidFill>
                <a:effectLst/>
                <a:highlight>
                  <a:srgbClr val="FFFFFF"/>
                </a:highlight>
                <a:latin typeface="-apple-system"/>
              </a:rPr>
              <a:t> </a:t>
            </a:r>
          </a:p>
          <a:p>
            <a:pPr algn="l">
              <a:buFont typeface="Arial" panose="020B0604020202020204" pitchFamily="34" charset="0"/>
              <a:buChar char="•"/>
            </a:pPr>
            <a:r>
              <a:rPr lang="en-US" b="1" i="0" dirty="0">
                <a:solidFill>
                  <a:srgbClr val="212529"/>
                </a:solidFill>
                <a:effectLst/>
                <a:highlight>
                  <a:srgbClr val="FFFFFF"/>
                </a:highlight>
                <a:latin typeface="-apple-system"/>
              </a:rPr>
              <a:t>Level of evidence A:</a:t>
            </a:r>
            <a:r>
              <a:rPr lang="en-US" b="0" i="0" dirty="0">
                <a:solidFill>
                  <a:srgbClr val="212529"/>
                </a:solidFill>
                <a:effectLst/>
                <a:highlight>
                  <a:srgbClr val="FFFFFF"/>
                </a:highlight>
                <a:latin typeface="-apple-system"/>
              </a:rPr>
              <a:t> recommendation based on evidence from multiple randomized trials or meta-analyses</a:t>
            </a:r>
          </a:p>
          <a:p>
            <a:pPr algn="l">
              <a:buFont typeface="Arial" panose="020B0604020202020204" pitchFamily="34" charset="0"/>
              <a:buChar char="•"/>
            </a:pPr>
            <a:r>
              <a:rPr lang="en-US" b="1" i="0" dirty="0">
                <a:solidFill>
                  <a:srgbClr val="212529"/>
                </a:solidFill>
                <a:effectLst/>
                <a:highlight>
                  <a:srgbClr val="FFFFFF"/>
                </a:highlight>
                <a:latin typeface="-apple-system"/>
              </a:rPr>
              <a:t>Level of evidence B:</a:t>
            </a:r>
            <a:r>
              <a:rPr lang="en-US" b="0" i="0" dirty="0">
                <a:solidFill>
                  <a:srgbClr val="212529"/>
                </a:solidFill>
                <a:effectLst/>
                <a:highlight>
                  <a:srgbClr val="FFFFFF"/>
                </a:highlight>
                <a:latin typeface="-apple-system"/>
              </a:rPr>
              <a:t> recommendation based on evidence from a single randomized trial or nonrandomized studies</a:t>
            </a:r>
          </a:p>
          <a:p>
            <a:pPr algn="l">
              <a:buFont typeface="Arial" panose="020B0604020202020204" pitchFamily="34" charset="0"/>
              <a:buChar char="•"/>
            </a:pPr>
            <a:r>
              <a:rPr lang="en-US" b="1" i="0" dirty="0">
                <a:solidFill>
                  <a:srgbClr val="212529"/>
                </a:solidFill>
                <a:effectLst/>
                <a:highlight>
                  <a:srgbClr val="FFFFFF"/>
                </a:highlight>
                <a:latin typeface="-apple-system"/>
              </a:rPr>
              <a:t>Level of evidence C:</a:t>
            </a:r>
            <a:r>
              <a:rPr lang="en-US" b="0" i="0" dirty="0">
                <a:solidFill>
                  <a:srgbClr val="212529"/>
                </a:solidFill>
                <a:effectLst/>
                <a:highlight>
                  <a:srgbClr val="FFFFFF"/>
                </a:highlight>
                <a:latin typeface="-apple-system"/>
              </a:rPr>
              <a:t> recommendation based on expert opinion, case studies, or standards of care.</a:t>
            </a:r>
          </a:p>
          <a:p>
            <a:pPr algn="l"/>
            <a:r>
              <a:rPr lang="en-US" b="0" i="0" dirty="0">
                <a:solidFill>
                  <a:srgbClr val="212529"/>
                </a:solidFill>
                <a:effectLst/>
                <a:highlight>
                  <a:srgbClr val="FFFFFF"/>
                </a:highlight>
                <a:latin typeface="-apple-system"/>
              </a:rPr>
              <a:t>The level of evidence recommendations allows readers to quickly glean information on the strength, certainty, and quality of evidence supporting each recommendation. The Level of Evidence (LOE) denotes the confidence in or certainty of the evidence supporting the recommendation, based on the type, size, quality, and consistency of pertinent research findings.</a:t>
            </a:r>
            <a:r>
              <a:rPr lang="en-US" b="0" i="0" baseline="30000" dirty="0">
                <a:solidFill>
                  <a:srgbClr val="212529"/>
                </a:solidFill>
                <a:effectLst/>
                <a:highlight>
                  <a:srgbClr val="FFFFFF"/>
                </a:highlight>
                <a:latin typeface="-apple-system"/>
              </a:rPr>
              <a:t>19</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A recommendation with level of evidence C does not imply that the recommendation is weak. Many important clinical questions addressed in guidelines do not lend themselves to clinical trials. Although, Randomized Clinical Trials are unavailable, there may be a very clear clinical consensus that a particular test or therapy is useful or effective.</a:t>
            </a:r>
          </a:p>
          <a:p>
            <a:endParaRPr lang="en-US" dirty="0"/>
          </a:p>
        </p:txBody>
      </p:sp>
      <p:sp>
        <p:nvSpPr>
          <p:cNvPr id="4" name="Slide Number Placeholder 3"/>
          <p:cNvSpPr>
            <a:spLocks noGrp="1"/>
          </p:cNvSpPr>
          <p:nvPr>
            <p:ph type="sldNum" sz="quarter" idx="5"/>
          </p:nvPr>
        </p:nvSpPr>
        <p:spPr/>
        <p:txBody>
          <a:bodyPr/>
          <a:lstStyle/>
          <a:p>
            <a:fld id="{FC0CF452-CA4C-4BD4-BB56-333961B44663}" type="slidenum">
              <a:rPr lang="en-US" smtClean="0"/>
              <a:t>16</a:t>
            </a:fld>
            <a:endParaRPr lang="en-US"/>
          </a:p>
        </p:txBody>
      </p:sp>
    </p:spTree>
    <p:extLst>
      <p:ext uri="{BB962C8B-B14F-4D97-AF65-F5344CB8AC3E}">
        <p14:creationId xmlns:p14="http://schemas.microsoft.com/office/powerpoint/2010/main" val="41765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The following skill card will demonstrate and help you practice active and passive hypothermia prevention and management skills.</a:t>
            </a:r>
          </a:p>
          <a:p>
            <a:pPr algn="l"/>
            <a:r>
              <a:rPr lang="en-US" b="0" i="0" dirty="0">
                <a:solidFill>
                  <a:srgbClr val="212529"/>
                </a:solidFill>
                <a:effectLst/>
                <a:highlight>
                  <a:srgbClr val="FFFFFF"/>
                </a:highlight>
                <a:latin typeface="-apple-system"/>
              </a:rPr>
              <a:t>This will include the use of commercially available hypothermia kits with external active heating devices and the improvised materials discussed in the previous slides. </a:t>
            </a:r>
          </a:p>
          <a:p>
            <a:endParaRPr lang="en-US" dirty="0"/>
          </a:p>
        </p:txBody>
      </p:sp>
      <p:sp>
        <p:nvSpPr>
          <p:cNvPr id="4" name="Slide Number Placeholder 3"/>
          <p:cNvSpPr>
            <a:spLocks noGrp="1"/>
          </p:cNvSpPr>
          <p:nvPr>
            <p:ph type="sldNum" sz="quarter" idx="5"/>
          </p:nvPr>
        </p:nvSpPr>
        <p:spPr/>
        <p:txBody>
          <a:bodyPr/>
          <a:lstStyle/>
          <a:p>
            <a:fld id="{FC0CF452-CA4C-4BD4-BB56-333961B44663}" type="slidenum">
              <a:rPr lang="en-US" smtClean="0"/>
              <a:t>17</a:t>
            </a:fld>
            <a:endParaRPr lang="en-US"/>
          </a:p>
        </p:txBody>
      </p:sp>
    </p:spTree>
    <p:extLst>
      <p:ext uri="{BB962C8B-B14F-4D97-AF65-F5344CB8AC3E}">
        <p14:creationId xmlns:p14="http://schemas.microsoft.com/office/powerpoint/2010/main" val="1980875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In summary, you should now be able to define hypothermia and discuss active and passive hypothermia prevention and management.</a:t>
            </a:r>
          </a:p>
          <a:p>
            <a:pPr algn="l"/>
            <a:r>
              <a:rPr lang="en-US" b="0" i="0" dirty="0">
                <a:solidFill>
                  <a:srgbClr val="212529"/>
                </a:solidFill>
                <a:effectLst/>
                <a:highlight>
                  <a:srgbClr val="FFFFFF"/>
                </a:highlight>
                <a:latin typeface="-apple-system"/>
              </a:rPr>
              <a:t>Hypothermia is decreased core body temperature secondary to external environmental factors and/or hemorrhage and shock.</a:t>
            </a:r>
          </a:p>
          <a:p>
            <a:pPr algn="l"/>
            <a:r>
              <a:rPr lang="en-US" b="0" i="0" dirty="0">
                <a:solidFill>
                  <a:srgbClr val="212529"/>
                </a:solidFill>
                <a:effectLst/>
                <a:highlight>
                  <a:srgbClr val="FFFFFF"/>
                </a:highlight>
                <a:latin typeface="-apple-system"/>
              </a:rPr>
              <a:t>Hypothermia in trauma casualties is an independent predictor of mortality.</a:t>
            </a:r>
          </a:p>
          <a:p>
            <a:pPr algn="l"/>
            <a:r>
              <a:rPr lang="en-US" b="0" i="0" dirty="0">
                <a:solidFill>
                  <a:srgbClr val="212529"/>
                </a:solidFill>
                <a:effectLst/>
                <a:highlight>
                  <a:srgbClr val="FFFFFF"/>
                </a:highlight>
                <a:latin typeface="-apple-system"/>
              </a:rPr>
              <a:t>Hypothermia is a consideration even in hot operational environments as hemorrhage and shock can cause significant hypothermia in trauma casualties.</a:t>
            </a:r>
          </a:p>
          <a:p>
            <a:pPr algn="l"/>
            <a:r>
              <a:rPr lang="en-US" b="0" i="0" dirty="0">
                <a:solidFill>
                  <a:srgbClr val="212529"/>
                </a:solidFill>
                <a:effectLst/>
                <a:highlight>
                  <a:srgbClr val="FFFFFF"/>
                </a:highlight>
                <a:latin typeface="-apple-system"/>
              </a:rPr>
              <a:t>Active hypothermia management/prevention is preferred, when available, and involves external heating of the casualty.</a:t>
            </a:r>
          </a:p>
          <a:p>
            <a:pPr algn="l"/>
            <a:r>
              <a:rPr lang="en-US" b="0" i="0" dirty="0">
                <a:solidFill>
                  <a:srgbClr val="212529"/>
                </a:solidFill>
                <a:effectLst/>
                <a:highlight>
                  <a:srgbClr val="FFFFFF"/>
                </a:highlight>
                <a:latin typeface="-apple-system"/>
              </a:rPr>
              <a:t>Passive hypothermia management/prevention can be used when active warming is not available.  It does not reverse the hypothermic process.</a:t>
            </a:r>
          </a:p>
          <a:p>
            <a:pPr algn="l"/>
            <a:r>
              <a:rPr lang="en-US" b="0" i="0" dirty="0">
                <a:solidFill>
                  <a:srgbClr val="212529"/>
                </a:solidFill>
                <a:effectLst/>
                <a:highlight>
                  <a:srgbClr val="FFFFFF"/>
                </a:highlight>
                <a:latin typeface="-apple-system"/>
              </a:rPr>
              <a:t>Above all else, remember that hypothermia can kill a trauma casualty (even in a hot operational environment) and it is easier to prevent than treat. Don’t let your casualty get cold!</a:t>
            </a:r>
          </a:p>
          <a:p>
            <a:pPr algn="l"/>
            <a:r>
              <a:rPr lang="en-US" b="0" i="0" dirty="0">
                <a:solidFill>
                  <a:srgbClr val="212529"/>
                </a:solidFill>
                <a:effectLst/>
                <a:highlight>
                  <a:srgbClr val="FFFFFF"/>
                </a:highlight>
                <a:latin typeface="-apple-system"/>
              </a:rPr>
              <a:t>You should be familiar with the evidence supporting hypothermia prevention and treatment strategies.</a:t>
            </a:r>
          </a:p>
          <a:p>
            <a:endParaRPr lang="en-US" dirty="0"/>
          </a:p>
        </p:txBody>
      </p:sp>
      <p:sp>
        <p:nvSpPr>
          <p:cNvPr id="4" name="Slide Number Placeholder 3"/>
          <p:cNvSpPr>
            <a:spLocks noGrp="1"/>
          </p:cNvSpPr>
          <p:nvPr>
            <p:ph type="sldNum" sz="quarter" idx="5"/>
          </p:nvPr>
        </p:nvSpPr>
        <p:spPr/>
        <p:txBody>
          <a:bodyPr/>
          <a:lstStyle/>
          <a:p>
            <a:fld id="{FC0CF452-CA4C-4BD4-BB56-333961B44663}" type="slidenum">
              <a:rPr lang="en-US" smtClean="0"/>
              <a:t>18</a:t>
            </a:fld>
            <a:endParaRPr lang="en-US"/>
          </a:p>
        </p:txBody>
      </p:sp>
    </p:spTree>
    <p:extLst>
      <p:ext uri="{BB962C8B-B14F-4D97-AF65-F5344CB8AC3E}">
        <p14:creationId xmlns:p14="http://schemas.microsoft.com/office/powerpoint/2010/main" val="2453395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highlight>
                  <a:srgbClr val="FFFFFF"/>
                </a:highlight>
                <a:latin typeface="-apple-system"/>
              </a:rPr>
              <a:t>As a Combat Paramedic/Provider, it is important that you understand the roles and responsibilities of both the nonmedical personnel (All Service Members (ASM) and Combat Lifesaver (CLS) and medical personnel (Combat Medic/Corpsman (CMC)) who may be assessing casualties and providing care/assisting in the prevention and treatment of hypothermia in the prehospital environment.</a:t>
            </a:r>
            <a:endParaRPr lang="en-US" dirty="0"/>
          </a:p>
        </p:txBody>
      </p:sp>
      <p:sp>
        <p:nvSpPr>
          <p:cNvPr id="4" name="Slide Number Placeholder 3"/>
          <p:cNvSpPr>
            <a:spLocks noGrp="1"/>
          </p:cNvSpPr>
          <p:nvPr>
            <p:ph type="sldNum" sz="quarter" idx="5"/>
          </p:nvPr>
        </p:nvSpPr>
        <p:spPr/>
        <p:txBody>
          <a:bodyPr/>
          <a:lstStyle/>
          <a:p>
            <a:fld id="{FC0CF452-CA4C-4BD4-BB56-333961B44663}" type="slidenum">
              <a:rPr lang="en-US" smtClean="0"/>
              <a:t>2</a:t>
            </a:fld>
            <a:endParaRPr lang="en-US"/>
          </a:p>
        </p:txBody>
      </p:sp>
    </p:spTree>
    <p:extLst>
      <p:ext uri="{BB962C8B-B14F-4D97-AF65-F5344CB8AC3E}">
        <p14:creationId xmlns:p14="http://schemas.microsoft.com/office/powerpoint/2010/main" val="2856402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There are three cognitive learning objectives and one performance learning objective for the hypothermia module.</a:t>
            </a:r>
          </a:p>
          <a:p>
            <a:pPr algn="l"/>
            <a:r>
              <a:rPr lang="en-US" b="0" i="0" dirty="0">
                <a:solidFill>
                  <a:srgbClr val="212529"/>
                </a:solidFill>
                <a:effectLst/>
                <a:highlight>
                  <a:srgbClr val="FFFFFF"/>
                </a:highlight>
                <a:latin typeface="-apple-system"/>
              </a:rPr>
              <a:t>The cognitive learning objectives are; to identify the progressive strategies, indications, and limitations of hypothermia prevention of a trauma casualty in Tactical Field Care (TFC), identify passive hypothermia prevention measures on a trauma casualty, and describe the evidence supporting the progressive strategies, indications, and limitations of hypothermia prevention and treatment in Tactical Field Care.</a:t>
            </a:r>
          </a:p>
          <a:p>
            <a:pPr algn="l"/>
            <a:r>
              <a:rPr lang="en-US" b="0" i="0" dirty="0">
                <a:solidFill>
                  <a:srgbClr val="212529"/>
                </a:solidFill>
                <a:effectLst/>
                <a:highlight>
                  <a:srgbClr val="FFFFFF"/>
                </a:highlight>
                <a:latin typeface="-apple-system"/>
              </a:rPr>
              <a:t>The performance learning objective is to demonstrate active and passive external warming hypothermia prevention measures on a trauma casualty.</a:t>
            </a:r>
          </a:p>
          <a:p>
            <a:pPr algn="l"/>
            <a:r>
              <a:rPr lang="en-US" b="0" i="0" dirty="0">
                <a:solidFill>
                  <a:srgbClr val="212529"/>
                </a:solidFill>
                <a:effectLst/>
                <a:highlight>
                  <a:srgbClr val="FFFFFF"/>
                </a:highlight>
                <a:latin typeface="-apple-system"/>
              </a:rPr>
              <a:t>It is critical for a combat paramedic/provider to recognize hypothermia, understand it is a serious problem for a trauma or burn casualty, and successfully prevent and/or treat it.</a:t>
            </a:r>
          </a:p>
          <a:p>
            <a:endParaRPr lang="en-US" dirty="0"/>
          </a:p>
        </p:txBody>
      </p:sp>
      <p:sp>
        <p:nvSpPr>
          <p:cNvPr id="4" name="Slide Number Placeholder 3"/>
          <p:cNvSpPr>
            <a:spLocks noGrp="1"/>
          </p:cNvSpPr>
          <p:nvPr>
            <p:ph type="sldNum" sz="quarter" idx="5"/>
          </p:nvPr>
        </p:nvSpPr>
        <p:spPr/>
        <p:txBody>
          <a:bodyPr/>
          <a:lstStyle/>
          <a:p>
            <a:fld id="{FC0CF452-CA4C-4BD4-BB56-333961B44663}" type="slidenum">
              <a:rPr lang="en-US" smtClean="0"/>
              <a:t>3</a:t>
            </a:fld>
            <a:endParaRPr lang="en-US"/>
          </a:p>
        </p:txBody>
      </p:sp>
    </p:spTree>
    <p:extLst>
      <p:ext uri="{BB962C8B-B14F-4D97-AF65-F5344CB8AC3E}">
        <p14:creationId xmlns:p14="http://schemas.microsoft.com/office/powerpoint/2010/main" val="733681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highlight>
                  <a:srgbClr val="FFFFFF"/>
                </a:highlight>
                <a:latin typeface="-apple-system"/>
              </a:rPr>
              <a:t>Hypothermia prevention and treatment is part of the Hypothermia/Head Injuries step, or the “H” in the MARCH PAWS sequence. </a:t>
            </a:r>
            <a:endParaRPr lang="en-US" dirty="0"/>
          </a:p>
        </p:txBody>
      </p:sp>
      <p:sp>
        <p:nvSpPr>
          <p:cNvPr id="4" name="Slide Number Placeholder 3"/>
          <p:cNvSpPr>
            <a:spLocks noGrp="1"/>
          </p:cNvSpPr>
          <p:nvPr>
            <p:ph type="sldNum" sz="quarter" idx="5"/>
          </p:nvPr>
        </p:nvSpPr>
        <p:spPr/>
        <p:txBody>
          <a:bodyPr/>
          <a:lstStyle/>
          <a:p>
            <a:fld id="{FC0CF452-CA4C-4BD4-BB56-333961B44663}" type="slidenum">
              <a:rPr lang="en-US" smtClean="0"/>
              <a:t>4</a:t>
            </a:fld>
            <a:endParaRPr lang="en-US"/>
          </a:p>
        </p:txBody>
      </p:sp>
    </p:spTree>
    <p:extLst>
      <p:ext uri="{BB962C8B-B14F-4D97-AF65-F5344CB8AC3E}">
        <p14:creationId xmlns:p14="http://schemas.microsoft.com/office/powerpoint/2010/main" val="3169363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highlight>
                  <a:srgbClr val="FFFFFF"/>
                </a:highlight>
                <a:latin typeface="-apple-system"/>
              </a:rPr>
              <a:t>Hypothermia poses a significant risk to combat trauma and burn casualties and is an independent predictor of mortality.  It can occur regardless of ambient temperature and aggressive prevention and treatment is an essential element of the care of all combat casualties. Simple interventions have proven effective in decreasing the incidence of hypothermia in the prehospital environment. Remember, hypothermia prevention and treatment is not just about keeping the casualty warm and comfortable, it can help save their life.</a:t>
            </a:r>
            <a:endParaRPr lang="en-US" dirty="0"/>
          </a:p>
        </p:txBody>
      </p:sp>
      <p:sp>
        <p:nvSpPr>
          <p:cNvPr id="4" name="Slide Number Placeholder 3"/>
          <p:cNvSpPr>
            <a:spLocks noGrp="1"/>
          </p:cNvSpPr>
          <p:nvPr>
            <p:ph type="sldNum" sz="quarter" idx="5"/>
          </p:nvPr>
        </p:nvSpPr>
        <p:spPr/>
        <p:txBody>
          <a:bodyPr/>
          <a:lstStyle/>
          <a:p>
            <a:fld id="{FC0CF452-CA4C-4BD4-BB56-333961B44663}" type="slidenum">
              <a:rPr lang="en-US" smtClean="0"/>
              <a:t>5</a:t>
            </a:fld>
            <a:endParaRPr lang="en-US"/>
          </a:p>
        </p:txBody>
      </p:sp>
    </p:spTree>
    <p:extLst>
      <p:ext uri="{BB962C8B-B14F-4D97-AF65-F5344CB8AC3E}">
        <p14:creationId xmlns:p14="http://schemas.microsoft.com/office/powerpoint/2010/main" val="3841422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Hypothermia is a decrease in core body temperature. This can result when the body’s ability to produce heat is overcome by excessive or prolonged exposure to cold ambient air or water. Alternatively, in trauma casualties it results from derangement of body thermoregulation secondary to hemorrhage and shock and can be seen even in very warm environments. The physiologic impact of even a small decrease in core body temperature (below 36 degrees C or 96.8 degrees F) has been well documented and can significantly increase mortality in trauma and burn casualties.</a:t>
            </a:r>
          </a:p>
          <a:p>
            <a:pPr algn="l"/>
            <a:r>
              <a:rPr lang="en-US" b="0" i="0" dirty="0">
                <a:solidFill>
                  <a:srgbClr val="212529"/>
                </a:solidFill>
                <a:effectLst/>
                <a:highlight>
                  <a:srgbClr val="FFFFFF"/>
                </a:highlight>
                <a:latin typeface="-apple-system"/>
              </a:rPr>
              <a:t>In 2006, hypothermia was found to be more prevalent in combat trauma victims than was previously realized, and this was found to contribute independently to increased mortality.</a:t>
            </a:r>
          </a:p>
          <a:p>
            <a:endParaRPr lang="en-US" dirty="0"/>
          </a:p>
        </p:txBody>
      </p:sp>
      <p:sp>
        <p:nvSpPr>
          <p:cNvPr id="4" name="Slide Number Placeholder 3"/>
          <p:cNvSpPr>
            <a:spLocks noGrp="1"/>
          </p:cNvSpPr>
          <p:nvPr>
            <p:ph type="sldNum" sz="quarter" idx="5"/>
          </p:nvPr>
        </p:nvSpPr>
        <p:spPr/>
        <p:txBody>
          <a:bodyPr/>
          <a:lstStyle/>
          <a:p>
            <a:fld id="{FC0CF452-CA4C-4BD4-BB56-333961B44663}" type="slidenum">
              <a:rPr lang="en-US" smtClean="0"/>
              <a:t>6</a:t>
            </a:fld>
            <a:endParaRPr lang="en-US"/>
          </a:p>
        </p:txBody>
      </p:sp>
    </p:spTree>
    <p:extLst>
      <p:ext uri="{BB962C8B-B14F-4D97-AF65-F5344CB8AC3E}">
        <p14:creationId xmlns:p14="http://schemas.microsoft.com/office/powerpoint/2010/main" val="403753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The early recognition and prevention of hypothermia are essential during trauma assessment and care. Maintain a high index of suspicion when operating in a cold, wet, windy environment.</a:t>
            </a:r>
          </a:p>
          <a:p>
            <a:pPr algn="l"/>
            <a:r>
              <a:rPr lang="en-US" b="0" i="0" dirty="0">
                <a:solidFill>
                  <a:srgbClr val="212529"/>
                </a:solidFill>
                <a:effectLst/>
                <a:highlight>
                  <a:srgbClr val="FFFFFF"/>
                </a:highlight>
                <a:latin typeface="-apple-system"/>
              </a:rPr>
              <a:t>Hypothermia affects every organ system of the human body. Even with mild hypothermia, brain function and mentation are affected. A hypothermic casualty may be confused or disoriented and have slurred speech.</a:t>
            </a:r>
          </a:p>
          <a:p>
            <a:pPr algn="l"/>
            <a:r>
              <a:rPr lang="en-US" b="0" i="0" dirty="0">
                <a:solidFill>
                  <a:srgbClr val="212529"/>
                </a:solidFill>
                <a:effectLst/>
                <a:highlight>
                  <a:srgbClr val="FFFFFF"/>
                </a:highlight>
                <a:latin typeface="-apple-system"/>
              </a:rPr>
              <a:t>During mild hypothermia, casualties can shiver. Shivering will generate heat for the body. In moderate to severe hypothermia, when the core body temperature reaches around 32 degrees C or 90 degrees F, the body loses the ability to shiver.</a:t>
            </a:r>
          </a:p>
          <a:p>
            <a:pPr algn="l"/>
            <a:r>
              <a:rPr lang="en-US" b="0" i="0" dirty="0">
                <a:solidFill>
                  <a:srgbClr val="212529"/>
                </a:solidFill>
                <a:effectLst/>
                <a:highlight>
                  <a:srgbClr val="FFFFFF"/>
                </a:highlight>
                <a:latin typeface="-apple-system"/>
              </a:rPr>
              <a:t>Mild and moderate hypothermia leads to diuresis, which can result in dehydration.</a:t>
            </a:r>
          </a:p>
          <a:p>
            <a:pPr algn="l"/>
            <a:r>
              <a:rPr lang="en-US" b="0" i="0" dirty="0">
                <a:solidFill>
                  <a:srgbClr val="212529"/>
                </a:solidFill>
                <a:effectLst/>
                <a:highlight>
                  <a:srgbClr val="FFFFFF"/>
                </a:highlight>
                <a:latin typeface="-apple-system"/>
              </a:rPr>
              <a:t>In moderate and severe hypothermia, breathing slows, and in severe hypothermia, the respiratory drive from the brainstem shuts down. </a:t>
            </a:r>
          </a:p>
          <a:p>
            <a:pPr algn="l"/>
            <a:r>
              <a:rPr lang="en-US" b="0" i="0" dirty="0">
                <a:solidFill>
                  <a:srgbClr val="212529"/>
                </a:solidFill>
                <a:effectLst/>
                <a:highlight>
                  <a:srgbClr val="FFFFFF"/>
                </a:highlight>
                <a:latin typeface="-apple-system"/>
              </a:rPr>
              <a:t>Remember that </a:t>
            </a:r>
            <a:r>
              <a:rPr lang="en-US" b="1" i="0" dirty="0">
                <a:solidFill>
                  <a:srgbClr val="212529"/>
                </a:solidFill>
                <a:effectLst/>
                <a:highlight>
                  <a:srgbClr val="FFFFFF"/>
                </a:highlight>
                <a:latin typeface="-apple-system"/>
              </a:rPr>
              <a:t>ALL</a:t>
            </a:r>
            <a:r>
              <a:rPr lang="en-US" b="0" i="0" dirty="0">
                <a:solidFill>
                  <a:srgbClr val="212529"/>
                </a:solidFill>
                <a:effectLst/>
                <a:highlight>
                  <a:srgbClr val="FFFFFF"/>
                </a:highlight>
                <a:latin typeface="-apple-system"/>
              </a:rPr>
              <a:t> trauma casualties in shock or at risk of shock are at risk for trauma-induced hypothermia even when operating in a warm environment.</a:t>
            </a:r>
            <a:r>
              <a:rPr lang="en-US" b="0" i="0" baseline="30000" dirty="0">
                <a:solidFill>
                  <a:srgbClr val="212529"/>
                </a:solidFill>
                <a:effectLst/>
                <a:highlight>
                  <a:srgbClr val="FFFFFF"/>
                </a:highlight>
                <a:latin typeface="-apple-system"/>
              </a:rPr>
              <a:t>1, 2</a:t>
            </a:r>
            <a:endParaRPr lang="en-US" b="0" i="0" dirty="0">
              <a:solidFill>
                <a:srgbClr val="212529"/>
              </a:solidFill>
              <a:effectLst/>
              <a:highlight>
                <a:srgbClr val="FFFFFF"/>
              </a:highlight>
              <a:latin typeface="-apple-system"/>
            </a:endParaRPr>
          </a:p>
          <a:p>
            <a:endParaRPr lang="en-US" dirty="0"/>
          </a:p>
        </p:txBody>
      </p:sp>
      <p:sp>
        <p:nvSpPr>
          <p:cNvPr id="4" name="Slide Number Placeholder 3"/>
          <p:cNvSpPr>
            <a:spLocks noGrp="1"/>
          </p:cNvSpPr>
          <p:nvPr>
            <p:ph type="sldNum" sz="quarter" idx="5"/>
          </p:nvPr>
        </p:nvSpPr>
        <p:spPr/>
        <p:txBody>
          <a:bodyPr/>
          <a:lstStyle/>
          <a:p>
            <a:fld id="{FC0CF452-CA4C-4BD4-BB56-333961B44663}" type="slidenum">
              <a:rPr lang="en-US" smtClean="0"/>
              <a:t>7</a:t>
            </a:fld>
            <a:endParaRPr lang="en-US"/>
          </a:p>
        </p:txBody>
      </p:sp>
    </p:spTree>
    <p:extLst>
      <p:ext uri="{BB962C8B-B14F-4D97-AF65-F5344CB8AC3E}">
        <p14:creationId xmlns:p14="http://schemas.microsoft.com/office/powerpoint/2010/main" val="1728276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Hypothermia is one leg of trauma’s “lethal triad”. Bleeding and shock lead to tissue hypoperfusion causing hypothermia, acidosis, and coagulopathy, resulting in increased blood loss and worsening hemorrhagic shock. This vicious cycle results in increased mortality in trauma casualties. Casualties with burns are also at increased risk of hypothermia.</a:t>
            </a:r>
          </a:p>
          <a:p>
            <a:pPr algn="l"/>
            <a:r>
              <a:rPr lang="en-US" b="0" i="0" dirty="0">
                <a:solidFill>
                  <a:srgbClr val="212529"/>
                </a:solidFill>
                <a:effectLst/>
                <a:highlight>
                  <a:srgbClr val="FFFFFF"/>
                </a:highlight>
                <a:latin typeface="-apple-system"/>
              </a:rPr>
              <a:t>Environmental factors (wind, cold ambient air temperatures, precipitation, etc.) contributing to hypothermia only make things worse. Active warming of patients, to prevent spontaneous trauma-induced hypothermia, is currently the only viable method currently available to improve patient outcome. This method is easy to implement requiring simple protocols and contributes significantly to interrupting the lethal triad.</a:t>
            </a:r>
          </a:p>
          <a:p>
            <a:endParaRPr lang="en-US" dirty="0"/>
          </a:p>
        </p:txBody>
      </p:sp>
      <p:sp>
        <p:nvSpPr>
          <p:cNvPr id="4" name="Slide Number Placeholder 3"/>
          <p:cNvSpPr>
            <a:spLocks noGrp="1"/>
          </p:cNvSpPr>
          <p:nvPr>
            <p:ph type="sldNum" sz="quarter" idx="5"/>
          </p:nvPr>
        </p:nvSpPr>
        <p:spPr/>
        <p:txBody>
          <a:bodyPr/>
          <a:lstStyle/>
          <a:p>
            <a:fld id="{FC0CF452-CA4C-4BD4-BB56-333961B44663}" type="slidenum">
              <a:rPr lang="en-US" smtClean="0"/>
              <a:t>8</a:t>
            </a:fld>
            <a:endParaRPr lang="en-US"/>
          </a:p>
        </p:txBody>
      </p:sp>
    </p:spTree>
    <p:extLst>
      <p:ext uri="{BB962C8B-B14F-4D97-AF65-F5344CB8AC3E}">
        <p14:creationId xmlns:p14="http://schemas.microsoft.com/office/powerpoint/2010/main" val="292531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Due to the physics of heat transfer, it is much easier to prevent hypothermia than to treat it.</a:t>
            </a:r>
          </a:p>
          <a:p>
            <a:pPr algn="l"/>
            <a:r>
              <a:rPr lang="en-US" b="0" i="0" dirty="0">
                <a:solidFill>
                  <a:srgbClr val="212529"/>
                </a:solidFill>
                <a:effectLst/>
                <a:highlight>
                  <a:srgbClr val="FFFFFF"/>
                </a:highlight>
                <a:latin typeface="-apple-system"/>
              </a:rPr>
              <a:t>Prevention of hypothermia should start as soon as possible after wounding.</a:t>
            </a:r>
          </a:p>
          <a:p>
            <a:pPr algn="l"/>
            <a:r>
              <a:rPr lang="en-US" b="0" i="0" dirty="0">
                <a:solidFill>
                  <a:srgbClr val="212529"/>
                </a:solidFill>
                <a:effectLst/>
                <a:highlight>
                  <a:srgbClr val="FFFFFF"/>
                </a:highlight>
                <a:latin typeface="-apple-system"/>
              </a:rPr>
              <a:t>Prevention of hypothermia in casualties is an essential element of care, and simple interventions have proven effective in decreasing the incidence of hypothermia during trauma assessment, treatment, and prolonged evacuations.</a:t>
            </a:r>
          </a:p>
          <a:p>
            <a:pPr algn="l"/>
            <a:r>
              <a:rPr lang="en-US" b="0" i="0" dirty="0">
                <a:solidFill>
                  <a:srgbClr val="212529"/>
                </a:solidFill>
                <a:effectLst/>
                <a:highlight>
                  <a:srgbClr val="FFFFFF"/>
                </a:highlight>
                <a:latin typeface="-apple-system"/>
              </a:rPr>
              <a:t>Blood loss can lead to hemorrhagic shock and hypothermia, so hemorrhage control and treating for shock are essential to preventing trauma-induced hypothermia. If available, use a battery-powered warming device to deliver resuscitation fluids as indicated, at a flow rate up to 150 ml/min with a 38°C output temperature.</a:t>
            </a:r>
            <a:r>
              <a:rPr lang="en-US" b="0" i="0" baseline="30000" dirty="0">
                <a:solidFill>
                  <a:srgbClr val="212529"/>
                </a:solidFill>
                <a:effectLst/>
                <a:highlight>
                  <a:srgbClr val="FFFFFF"/>
                </a:highlight>
                <a:latin typeface="-apple-system"/>
              </a:rPr>
              <a:t>3, 4</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Get the casualty onto an insulated surface as soon as possible. Minimize the casualty’s exposure to the elements (cold air, precipitation, wind, etc.). Expose the casualty only to the extent necessary for assessment and treatment. Keep protective gear and dry clothing on or with the casualty if feasible. Wet clothing should be replaced with dry, if possible.</a:t>
            </a:r>
            <a:r>
              <a:rPr lang="en-US" b="0" i="0" baseline="30000" dirty="0">
                <a:solidFill>
                  <a:srgbClr val="212529"/>
                </a:solidFill>
                <a:effectLst/>
                <a:highlight>
                  <a:srgbClr val="FFFFFF"/>
                </a:highlight>
                <a:latin typeface="-apple-system"/>
              </a:rPr>
              <a:t>5</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The level of evidence supporting the guidance for the use of hypothermia progressive strategies and prevention methods is based on a lab evaluation observational study with limitations.</a:t>
            </a:r>
          </a:p>
          <a:p>
            <a:endParaRPr lang="en-US" dirty="0"/>
          </a:p>
        </p:txBody>
      </p:sp>
      <p:sp>
        <p:nvSpPr>
          <p:cNvPr id="4" name="Slide Number Placeholder 3"/>
          <p:cNvSpPr>
            <a:spLocks noGrp="1"/>
          </p:cNvSpPr>
          <p:nvPr>
            <p:ph type="sldNum" sz="quarter" idx="5"/>
          </p:nvPr>
        </p:nvSpPr>
        <p:spPr/>
        <p:txBody>
          <a:bodyPr/>
          <a:lstStyle/>
          <a:p>
            <a:fld id="{FC0CF452-CA4C-4BD4-BB56-333961B44663}" type="slidenum">
              <a:rPr lang="en-US" smtClean="0"/>
              <a:t>9</a:t>
            </a:fld>
            <a:endParaRPr lang="en-US"/>
          </a:p>
        </p:txBody>
      </p:sp>
    </p:spTree>
    <p:extLst>
      <p:ext uri="{BB962C8B-B14F-4D97-AF65-F5344CB8AC3E}">
        <p14:creationId xmlns:p14="http://schemas.microsoft.com/office/powerpoint/2010/main" val="4216875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1999" y="0"/>
                </a:moveTo>
                <a:lnTo>
                  <a:pt x="0" y="0"/>
                </a:lnTo>
                <a:lnTo>
                  <a:pt x="0" y="6857996"/>
                </a:lnTo>
                <a:lnTo>
                  <a:pt x="12191999" y="6857996"/>
                </a:lnTo>
                <a:lnTo>
                  <a:pt x="12191999" y="0"/>
                </a:lnTo>
                <a:close/>
              </a:path>
            </a:pathLst>
          </a:custGeom>
          <a:solidFill>
            <a:srgbClr val="2D3334"/>
          </a:solidFill>
        </p:spPr>
        <p:txBody>
          <a:bodyPr wrap="square" lIns="0" tIns="0" rIns="0" bIns="0" rtlCol="0"/>
          <a:lstStyle/>
          <a:p>
            <a:endParaRPr/>
          </a:p>
        </p:txBody>
      </p:sp>
      <p:sp>
        <p:nvSpPr>
          <p:cNvPr id="2" name="Holder 2"/>
          <p:cNvSpPr>
            <a:spLocks noGrp="1"/>
          </p:cNvSpPr>
          <p:nvPr>
            <p:ph type="ctrTitle"/>
          </p:nvPr>
        </p:nvSpPr>
        <p:spPr>
          <a:xfrm>
            <a:off x="3005708" y="289051"/>
            <a:ext cx="6180582" cy="330834"/>
          </a:xfrm>
          <a:prstGeom prst="rect">
            <a:avLst/>
          </a:prstGeom>
        </p:spPr>
        <p:txBody>
          <a:bodyPr wrap="square" lIns="0" tIns="0" rIns="0" bIns="0">
            <a:spAutoFit/>
          </a:bodyPr>
          <a:lstStyle>
            <a:lvl1pPr>
              <a:defRPr sz="2000" b="1" i="0">
                <a:solidFill>
                  <a:srgbClr val="756F6F"/>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4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6/9/2024</a:t>
            </a:fld>
            <a:endParaRPr lang="en-US"/>
          </a:p>
        </p:txBody>
      </p:sp>
      <p:sp>
        <p:nvSpPr>
          <p:cNvPr id="6" name="Holder 6"/>
          <p:cNvSpPr>
            <a:spLocks noGrp="1"/>
          </p:cNvSpPr>
          <p:nvPr>
            <p:ph type="sldNum" sz="quarter" idx="7"/>
          </p:nvPr>
        </p:nvSpPr>
        <p:spPr/>
        <p:txBody>
          <a:bodyPr lIns="0" tIns="0" rIns="0" bIns="0"/>
          <a:lstStyle>
            <a:lvl1pPr>
              <a:defRPr sz="1050" b="0" i="0">
                <a:solidFill>
                  <a:srgbClr val="CD9146"/>
                </a:solidFill>
                <a:latin typeface="Arial MT"/>
                <a:cs typeface="Arial MT"/>
              </a:defRPr>
            </a:lvl1pPr>
          </a:lstStyle>
          <a:p>
            <a:pPr marL="2328545">
              <a:lnSpc>
                <a:spcPts val="1425"/>
              </a:lnSpc>
            </a:pPr>
            <a:fld id="{81D60167-4931-47E6-BA6A-407CBD079E47}" type="slidenum">
              <a:rPr sz="1200" spc="-50" dirty="0">
                <a:solidFill>
                  <a:srgbClr val="767070"/>
                </a:solidFill>
              </a:rPr>
              <a:t>‹#›</a:t>
            </a:fld>
            <a:endParaRPr sz="12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756F6F"/>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6/9/2024</a:t>
            </a:fld>
            <a:endParaRPr lang="en-US"/>
          </a:p>
        </p:txBody>
      </p:sp>
      <p:sp>
        <p:nvSpPr>
          <p:cNvPr id="6" name="Holder 6"/>
          <p:cNvSpPr>
            <a:spLocks noGrp="1"/>
          </p:cNvSpPr>
          <p:nvPr>
            <p:ph type="sldNum" sz="quarter" idx="7"/>
          </p:nvPr>
        </p:nvSpPr>
        <p:spPr/>
        <p:txBody>
          <a:bodyPr lIns="0" tIns="0" rIns="0" bIns="0"/>
          <a:lstStyle>
            <a:lvl1pPr>
              <a:defRPr sz="1050" b="0" i="0">
                <a:solidFill>
                  <a:srgbClr val="CD9146"/>
                </a:solidFill>
                <a:latin typeface="Arial MT"/>
                <a:cs typeface="Arial MT"/>
              </a:defRPr>
            </a:lvl1pPr>
          </a:lstStyle>
          <a:p>
            <a:pPr marL="2328545">
              <a:lnSpc>
                <a:spcPts val="1425"/>
              </a:lnSpc>
            </a:pPr>
            <a:fld id="{81D60167-4931-47E6-BA6A-407CBD079E47}" type="slidenum">
              <a:rPr sz="1200" spc="-50" dirty="0">
                <a:solidFill>
                  <a:srgbClr val="767070"/>
                </a:solidFill>
              </a:rPr>
              <a:t>‹#›</a:t>
            </a:fld>
            <a:endParaRPr sz="12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756F6F"/>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6/9/2024</a:t>
            </a:fld>
            <a:endParaRPr lang="en-US"/>
          </a:p>
        </p:txBody>
      </p:sp>
      <p:sp>
        <p:nvSpPr>
          <p:cNvPr id="7" name="Holder 7"/>
          <p:cNvSpPr>
            <a:spLocks noGrp="1"/>
          </p:cNvSpPr>
          <p:nvPr>
            <p:ph type="sldNum" sz="quarter" idx="7"/>
          </p:nvPr>
        </p:nvSpPr>
        <p:spPr/>
        <p:txBody>
          <a:bodyPr lIns="0" tIns="0" rIns="0" bIns="0"/>
          <a:lstStyle>
            <a:lvl1pPr>
              <a:defRPr sz="1050" b="0" i="0">
                <a:solidFill>
                  <a:srgbClr val="CD9146"/>
                </a:solidFill>
                <a:latin typeface="Arial MT"/>
                <a:cs typeface="Arial MT"/>
              </a:defRPr>
            </a:lvl1pPr>
          </a:lstStyle>
          <a:p>
            <a:pPr marL="2328545">
              <a:lnSpc>
                <a:spcPts val="1425"/>
              </a:lnSpc>
            </a:pPr>
            <a:fld id="{81D60167-4931-47E6-BA6A-407CBD079E47}" type="slidenum">
              <a:rPr sz="1200" spc="-50" dirty="0">
                <a:solidFill>
                  <a:srgbClr val="767070"/>
                </a:solidFill>
              </a:rPr>
              <a:t>‹#›</a:t>
            </a:fld>
            <a:endParaRPr sz="12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756F6F"/>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6/9/2024</a:t>
            </a:fld>
            <a:endParaRPr lang="en-US"/>
          </a:p>
        </p:txBody>
      </p:sp>
      <p:sp>
        <p:nvSpPr>
          <p:cNvPr id="5" name="Holder 5"/>
          <p:cNvSpPr>
            <a:spLocks noGrp="1"/>
          </p:cNvSpPr>
          <p:nvPr>
            <p:ph type="sldNum" sz="quarter" idx="7"/>
          </p:nvPr>
        </p:nvSpPr>
        <p:spPr/>
        <p:txBody>
          <a:bodyPr lIns="0" tIns="0" rIns="0" bIns="0"/>
          <a:lstStyle>
            <a:lvl1pPr>
              <a:defRPr sz="1050" b="0" i="0">
                <a:solidFill>
                  <a:srgbClr val="CD9146"/>
                </a:solidFill>
                <a:latin typeface="Arial MT"/>
                <a:cs typeface="Arial MT"/>
              </a:defRPr>
            </a:lvl1pPr>
          </a:lstStyle>
          <a:p>
            <a:pPr marL="2328545">
              <a:lnSpc>
                <a:spcPts val="1425"/>
              </a:lnSpc>
            </a:pPr>
            <a:fld id="{81D60167-4931-47E6-BA6A-407CBD079E47}" type="slidenum">
              <a:rPr sz="1200" spc="-50" dirty="0">
                <a:solidFill>
                  <a:srgbClr val="767070"/>
                </a:solidFill>
              </a:rPr>
              <a:t>‹#›</a:t>
            </a:fld>
            <a:endParaRPr sz="12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1999" y="0"/>
                </a:moveTo>
                <a:lnTo>
                  <a:pt x="0" y="0"/>
                </a:lnTo>
                <a:lnTo>
                  <a:pt x="0" y="6857996"/>
                </a:lnTo>
                <a:lnTo>
                  <a:pt x="12191999" y="6857996"/>
                </a:lnTo>
                <a:lnTo>
                  <a:pt x="12191999" y="0"/>
                </a:lnTo>
                <a:close/>
              </a:path>
            </a:pathLst>
          </a:custGeom>
          <a:solidFill>
            <a:srgbClr val="2D3334"/>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309372" y="254508"/>
            <a:ext cx="1171956" cy="656844"/>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6/9/2024</a:t>
            </a:fld>
            <a:endParaRPr lang="en-US"/>
          </a:p>
        </p:txBody>
      </p:sp>
      <p:sp>
        <p:nvSpPr>
          <p:cNvPr id="4" name="Holder 4"/>
          <p:cNvSpPr>
            <a:spLocks noGrp="1"/>
          </p:cNvSpPr>
          <p:nvPr>
            <p:ph type="sldNum" sz="quarter" idx="7"/>
          </p:nvPr>
        </p:nvSpPr>
        <p:spPr/>
        <p:txBody>
          <a:bodyPr lIns="0" tIns="0" rIns="0" bIns="0"/>
          <a:lstStyle>
            <a:lvl1pPr>
              <a:defRPr sz="1050" b="0" i="0">
                <a:solidFill>
                  <a:srgbClr val="CD9146"/>
                </a:solidFill>
                <a:latin typeface="Arial MT"/>
                <a:cs typeface="Arial MT"/>
              </a:defRPr>
            </a:lvl1pPr>
          </a:lstStyle>
          <a:p>
            <a:pPr marL="2328545">
              <a:lnSpc>
                <a:spcPts val="1425"/>
              </a:lnSpc>
            </a:pPr>
            <a:fld id="{81D60167-4931-47E6-BA6A-407CBD079E47}" type="slidenum">
              <a:rPr sz="1200" spc="-50" dirty="0">
                <a:solidFill>
                  <a:srgbClr val="767070"/>
                </a:solidFill>
              </a:rPr>
              <a:t>‹#›</a:t>
            </a:fld>
            <a:endParaRPr sz="120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005708" y="289051"/>
            <a:ext cx="6180582" cy="330834"/>
          </a:xfrm>
          <a:prstGeom prst="rect">
            <a:avLst/>
          </a:prstGeom>
        </p:spPr>
        <p:txBody>
          <a:bodyPr wrap="square" lIns="0" tIns="0" rIns="0" bIns="0">
            <a:spAutoFit/>
          </a:bodyPr>
          <a:lstStyle>
            <a:lvl1pPr>
              <a:defRPr sz="2000" b="1" i="0">
                <a:solidFill>
                  <a:srgbClr val="756F6F"/>
                </a:solidFill>
                <a:latin typeface="Arial"/>
                <a:cs typeface="Arial"/>
              </a:defRPr>
            </a:lvl1pPr>
          </a:lstStyle>
          <a:p>
            <a:endParaRPr/>
          </a:p>
        </p:txBody>
      </p:sp>
      <p:sp>
        <p:nvSpPr>
          <p:cNvPr id="3" name="Holder 3"/>
          <p:cNvSpPr>
            <a:spLocks noGrp="1"/>
          </p:cNvSpPr>
          <p:nvPr>
            <p:ph type="body" idx="1"/>
          </p:nvPr>
        </p:nvSpPr>
        <p:spPr>
          <a:xfrm>
            <a:off x="6272021" y="1886458"/>
            <a:ext cx="5179059" cy="4294505"/>
          </a:xfrm>
          <a:prstGeom prst="rect">
            <a:avLst/>
          </a:prstGeom>
        </p:spPr>
        <p:txBody>
          <a:bodyPr wrap="square" lIns="0" tIns="0" rIns="0" bIns="0">
            <a:spAutoFit/>
          </a:bodyPr>
          <a:lstStyle>
            <a:lvl1pPr>
              <a:defRPr sz="2400" b="1"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6/9/2024</a:t>
            </a:fld>
            <a:endParaRPr lang="en-US"/>
          </a:p>
        </p:txBody>
      </p:sp>
      <p:sp>
        <p:nvSpPr>
          <p:cNvPr id="6" name="Holder 6"/>
          <p:cNvSpPr>
            <a:spLocks noGrp="1"/>
          </p:cNvSpPr>
          <p:nvPr>
            <p:ph type="sldNum" sz="quarter" idx="7"/>
          </p:nvPr>
        </p:nvSpPr>
        <p:spPr>
          <a:xfrm>
            <a:off x="9408921" y="6564385"/>
            <a:ext cx="2465070" cy="196215"/>
          </a:xfrm>
          <a:prstGeom prst="rect">
            <a:avLst/>
          </a:prstGeom>
        </p:spPr>
        <p:txBody>
          <a:bodyPr wrap="square" lIns="0" tIns="0" rIns="0" bIns="0">
            <a:spAutoFit/>
          </a:bodyPr>
          <a:lstStyle>
            <a:lvl1pPr>
              <a:defRPr sz="1050" b="0" i="0">
                <a:solidFill>
                  <a:srgbClr val="CD9146"/>
                </a:solidFill>
                <a:latin typeface="Arial MT"/>
                <a:cs typeface="Arial MT"/>
              </a:defRPr>
            </a:lvl1pPr>
          </a:lstStyle>
          <a:p>
            <a:pPr marL="2328545">
              <a:lnSpc>
                <a:spcPts val="1425"/>
              </a:lnSpc>
            </a:pPr>
            <a:fld id="{81D60167-4931-47E6-BA6A-407CBD079E47}" type="slidenum">
              <a:rPr sz="1200" spc="-50" dirty="0">
                <a:solidFill>
                  <a:srgbClr val="767070"/>
                </a:solidFill>
              </a:rPr>
              <a:t>‹#›</a:t>
            </a:fld>
            <a:endParaRPr sz="120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pn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png"/><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53.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pn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018408" y="325860"/>
            <a:ext cx="8398510" cy="6419215"/>
          </a:xfrm>
          <a:prstGeom prst="rect">
            <a:avLst/>
          </a:prstGeom>
        </p:spPr>
        <p:txBody>
          <a:bodyPr vert="horz" wrap="square" lIns="0" tIns="0" rIns="0" bIns="0" rtlCol="0">
            <a:spAutoFit/>
          </a:bodyPr>
          <a:lstStyle/>
          <a:p>
            <a:pPr>
              <a:lnSpc>
                <a:spcPts val="2215"/>
              </a:lnSpc>
            </a:pPr>
            <a:r>
              <a:rPr sz="2000" b="1" dirty="0">
                <a:solidFill>
                  <a:srgbClr val="756F6F"/>
                </a:solidFill>
                <a:latin typeface="Arial"/>
                <a:cs typeface="Arial"/>
              </a:rPr>
              <a:t>Module</a:t>
            </a:r>
            <a:r>
              <a:rPr sz="2000" b="1" spc="-50" dirty="0">
                <a:solidFill>
                  <a:srgbClr val="756F6F"/>
                </a:solidFill>
                <a:latin typeface="Arial"/>
                <a:cs typeface="Arial"/>
              </a:rPr>
              <a:t> </a:t>
            </a:r>
            <a:r>
              <a:rPr sz="2000" b="1" dirty="0">
                <a:solidFill>
                  <a:srgbClr val="756F6F"/>
                </a:solidFill>
                <a:latin typeface="Arial"/>
                <a:cs typeface="Arial"/>
              </a:rPr>
              <a:t>12:</a:t>
            </a:r>
            <a:r>
              <a:rPr sz="2000" b="1" spc="-45" dirty="0">
                <a:solidFill>
                  <a:srgbClr val="756F6F"/>
                </a:solidFill>
                <a:latin typeface="Arial"/>
                <a:cs typeface="Arial"/>
              </a:rPr>
              <a:t> </a:t>
            </a:r>
            <a:r>
              <a:rPr sz="2000" b="1" dirty="0">
                <a:solidFill>
                  <a:srgbClr val="756F6F"/>
                </a:solidFill>
                <a:latin typeface="Arial"/>
                <a:cs typeface="Arial"/>
              </a:rPr>
              <a:t>Hypothermia</a:t>
            </a:r>
            <a:r>
              <a:rPr sz="2000" b="1" spc="-35" dirty="0">
                <a:solidFill>
                  <a:srgbClr val="756F6F"/>
                </a:solidFill>
                <a:latin typeface="Arial"/>
                <a:cs typeface="Arial"/>
              </a:rPr>
              <a:t> </a:t>
            </a:r>
            <a:r>
              <a:rPr sz="2000" b="1" dirty="0">
                <a:solidFill>
                  <a:srgbClr val="756F6F"/>
                </a:solidFill>
                <a:latin typeface="Arial"/>
                <a:cs typeface="Arial"/>
              </a:rPr>
              <a:t>Prevention</a:t>
            </a:r>
            <a:r>
              <a:rPr sz="2000" b="1" spc="-25" dirty="0">
                <a:solidFill>
                  <a:srgbClr val="756F6F"/>
                </a:solidFill>
                <a:latin typeface="Arial"/>
                <a:cs typeface="Arial"/>
              </a:rPr>
              <a:t> </a:t>
            </a:r>
            <a:r>
              <a:rPr sz="2000" b="1" dirty="0">
                <a:solidFill>
                  <a:srgbClr val="756F6F"/>
                </a:solidFill>
                <a:latin typeface="Arial"/>
                <a:cs typeface="Arial"/>
              </a:rPr>
              <a:t>and</a:t>
            </a:r>
            <a:r>
              <a:rPr sz="2000" b="1" spc="-50" dirty="0">
                <a:solidFill>
                  <a:srgbClr val="756F6F"/>
                </a:solidFill>
                <a:latin typeface="Arial"/>
                <a:cs typeface="Arial"/>
              </a:rPr>
              <a:t> </a:t>
            </a:r>
            <a:r>
              <a:rPr sz="2000" b="1" spc="-10" dirty="0">
                <a:solidFill>
                  <a:srgbClr val="756F6F"/>
                </a:solidFill>
                <a:latin typeface="Arial"/>
                <a:cs typeface="Arial"/>
              </a:rPr>
              <a:t>Treatment</a:t>
            </a: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spcBef>
                <a:spcPts val="1055"/>
              </a:spcBef>
            </a:pPr>
            <a:endParaRPr sz="2000">
              <a:latin typeface="Arial"/>
              <a:cs typeface="Arial"/>
            </a:endParaRPr>
          </a:p>
          <a:p>
            <a:pPr algn="r">
              <a:lnSpc>
                <a:spcPct val="100000"/>
              </a:lnSpc>
            </a:pPr>
            <a:r>
              <a:rPr sz="1050" dirty="0">
                <a:solidFill>
                  <a:srgbClr val="CD9146"/>
                </a:solidFill>
                <a:latin typeface="Arial MT"/>
                <a:cs typeface="Arial MT"/>
              </a:rPr>
              <a:t>#TCCC-</a:t>
            </a:r>
            <a:r>
              <a:rPr sz="1050" spc="-10" dirty="0">
                <a:solidFill>
                  <a:srgbClr val="CD9146"/>
                </a:solidFill>
                <a:latin typeface="Arial MT"/>
                <a:cs typeface="Arial MT"/>
              </a:rPr>
              <a:t>CPP-PPT-</a:t>
            </a:r>
            <a:r>
              <a:rPr sz="1050" dirty="0">
                <a:solidFill>
                  <a:srgbClr val="CD9146"/>
                </a:solidFill>
                <a:latin typeface="Arial MT"/>
                <a:cs typeface="Arial MT"/>
              </a:rPr>
              <a:t>12</a:t>
            </a:r>
            <a:r>
              <a:rPr sz="1050" spc="265" dirty="0">
                <a:solidFill>
                  <a:srgbClr val="CD9146"/>
                </a:solidFill>
                <a:latin typeface="Arial MT"/>
                <a:cs typeface="Arial MT"/>
              </a:rPr>
              <a:t> </a:t>
            </a:r>
            <a:r>
              <a:rPr sz="1050" dirty="0">
                <a:solidFill>
                  <a:srgbClr val="CD9146"/>
                </a:solidFill>
                <a:latin typeface="Arial MT"/>
                <a:cs typeface="Arial MT"/>
              </a:rPr>
              <a:t>08</a:t>
            </a:r>
            <a:r>
              <a:rPr sz="1050" spc="15" dirty="0">
                <a:solidFill>
                  <a:srgbClr val="CD9146"/>
                </a:solidFill>
                <a:latin typeface="Arial MT"/>
                <a:cs typeface="Arial MT"/>
              </a:rPr>
              <a:t> </a:t>
            </a:r>
            <a:r>
              <a:rPr sz="1050" dirty="0">
                <a:solidFill>
                  <a:srgbClr val="CD9146"/>
                </a:solidFill>
                <a:latin typeface="Arial MT"/>
                <a:cs typeface="Arial MT"/>
              </a:rPr>
              <a:t>AUG</a:t>
            </a:r>
            <a:r>
              <a:rPr sz="1050" spc="-30" dirty="0">
                <a:solidFill>
                  <a:srgbClr val="CD9146"/>
                </a:solidFill>
                <a:latin typeface="Arial MT"/>
                <a:cs typeface="Arial MT"/>
              </a:rPr>
              <a:t> </a:t>
            </a:r>
            <a:r>
              <a:rPr sz="1050" spc="-25" dirty="0">
                <a:solidFill>
                  <a:srgbClr val="CD9146"/>
                </a:solidFill>
                <a:latin typeface="Arial MT"/>
                <a:cs typeface="Arial MT"/>
              </a:rPr>
              <a:t>23</a:t>
            </a:r>
            <a:endParaRPr sz="1050">
              <a:latin typeface="Arial MT"/>
              <a:cs typeface="Arial MT"/>
            </a:endParaRPr>
          </a:p>
        </p:txBody>
      </p:sp>
      <p:grpSp>
        <p:nvGrpSpPr>
          <p:cNvPr id="3" name="object 3"/>
          <p:cNvGrpSpPr/>
          <p:nvPr/>
        </p:nvGrpSpPr>
        <p:grpSpPr>
          <a:xfrm>
            <a:off x="3048" y="50"/>
            <a:ext cx="12189460" cy="6858000"/>
            <a:chOff x="3048" y="50"/>
            <a:chExt cx="12189460" cy="6858000"/>
          </a:xfrm>
        </p:grpSpPr>
        <p:pic>
          <p:nvPicPr>
            <p:cNvPr id="4" name="object 4"/>
            <p:cNvPicPr/>
            <p:nvPr/>
          </p:nvPicPr>
          <p:blipFill>
            <a:blip r:embed="rId3" cstate="print"/>
            <a:stretch>
              <a:fillRect/>
            </a:stretch>
          </p:blipFill>
          <p:spPr>
            <a:xfrm>
              <a:off x="309371" y="254507"/>
              <a:ext cx="1171956" cy="656844"/>
            </a:xfrm>
            <a:prstGeom prst="rect">
              <a:avLst/>
            </a:prstGeom>
          </p:spPr>
        </p:pic>
        <p:pic>
          <p:nvPicPr>
            <p:cNvPr id="5" name="object 5"/>
            <p:cNvPicPr/>
            <p:nvPr/>
          </p:nvPicPr>
          <p:blipFill>
            <a:blip r:embed="rId4" cstate="print"/>
            <a:stretch>
              <a:fillRect/>
            </a:stretch>
          </p:blipFill>
          <p:spPr>
            <a:xfrm>
              <a:off x="3048" y="50"/>
              <a:ext cx="12188951" cy="6857947"/>
            </a:xfrm>
            <a:prstGeom prst="rect">
              <a:avLst/>
            </a:prstGeom>
          </p:spPr>
        </p:pic>
        <p:sp>
          <p:nvSpPr>
            <p:cNvPr id="6" name="object 6"/>
            <p:cNvSpPr/>
            <p:nvPr/>
          </p:nvSpPr>
          <p:spPr>
            <a:xfrm>
              <a:off x="6156960" y="5908547"/>
              <a:ext cx="2382520" cy="574675"/>
            </a:xfrm>
            <a:custGeom>
              <a:avLst/>
              <a:gdLst/>
              <a:ahLst/>
              <a:cxnLst/>
              <a:rect l="l" t="t" r="r" b="b"/>
              <a:pathLst>
                <a:path w="2382520" h="574675">
                  <a:moveTo>
                    <a:pt x="2286254" y="0"/>
                  </a:moveTo>
                  <a:lnTo>
                    <a:pt x="95757" y="0"/>
                  </a:lnTo>
                  <a:lnTo>
                    <a:pt x="58507" y="7525"/>
                  </a:lnTo>
                  <a:lnTo>
                    <a:pt x="28066" y="28047"/>
                  </a:lnTo>
                  <a:lnTo>
                    <a:pt x="7532" y="58485"/>
                  </a:lnTo>
                  <a:lnTo>
                    <a:pt x="0" y="95757"/>
                  </a:lnTo>
                  <a:lnTo>
                    <a:pt x="0" y="478789"/>
                  </a:lnTo>
                  <a:lnTo>
                    <a:pt x="7532" y="516062"/>
                  </a:lnTo>
                  <a:lnTo>
                    <a:pt x="28067" y="546500"/>
                  </a:lnTo>
                  <a:lnTo>
                    <a:pt x="58507" y="567022"/>
                  </a:lnTo>
                  <a:lnTo>
                    <a:pt x="95757" y="574547"/>
                  </a:lnTo>
                  <a:lnTo>
                    <a:pt x="2286254" y="574547"/>
                  </a:lnTo>
                  <a:lnTo>
                    <a:pt x="2323504" y="567022"/>
                  </a:lnTo>
                  <a:lnTo>
                    <a:pt x="2353944" y="546500"/>
                  </a:lnTo>
                  <a:lnTo>
                    <a:pt x="2374479" y="516062"/>
                  </a:lnTo>
                  <a:lnTo>
                    <a:pt x="2382012" y="478789"/>
                  </a:lnTo>
                  <a:lnTo>
                    <a:pt x="2382012" y="95757"/>
                  </a:lnTo>
                  <a:lnTo>
                    <a:pt x="2374479" y="58485"/>
                  </a:lnTo>
                  <a:lnTo>
                    <a:pt x="2353945" y="28047"/>
                  </a:lnTo>
                  <a:lnTo>
                    <a:pt x="2323504" y="7525"/>
                  </a:lnTo>
                  <a:lnTo>
                    <a:pt x="2286254" y="0"/>
                  </a:lnTo>
                  <a:close/>
                </a:path>
              </a:pathLst>
            </a:custGeom>
            <a:solidFill>
              <a:srgbClr val="1A1B1B">
                <a:alpha val="29411"/>
              </a:srgbClr>
            </a:solidFill>
          </p:spPr>
          <p:txBody>
            <a:bodyPr wrap="square" lIns="0" tIns="0" rIns="0" bIns="0" rtlCol="0"/>
            <a:lstStyle/>
            <a:p>
              <a:endParaRPr/>
            </a:p>
          </p:txBody>
        </p:sp>
      </p:grpSp>
      <p:sp>
        <p:nvSpPr>
          <p:cNvPr id="7" name="object 7"/>
          <p:cNvSpPr txBox="1"/>
          <p:nvPr/>
        </p:nvSpPr>
        <p:spPr>
          <a:xfrm>
            <a:off x="6402451" y="5951321"/>
            <a:ext cx="1894205" cy="473075"/>
          </a:xfrm>
          <a:prstGeom prst="rect">
            <a:avLst/>
          </a:prstGeom>
        </p:spPr>
        <p:txBody>
          <a:bodyPr vert="horz" wrap="square" lIns="0" tIns="12065" rIns="0" bIns="0" rtlCol="0">
            <a:spAutoFit/>
          </a:bodyPr>
          <a:lstStyle/>
          <a:p>
            <a:pPr algn="ctr">
              <a:lnSpc>
                <a:spcPct val="100000"/>
              </a:lnSpc>
              <a:spcBef>
                <a:spcPts val="95"/>
              </a:spcBef>
            </a:pPr>
            <a:r>
              <a:rPr sz="1600" dirty="0">
                <a:solidFill>
                  <a:srgbClr val="D9D9D9"/>
                </a:solidFill>
                <a:latin typeface="Arial Black"/>
                <a:cs typeface="Arial Black"/>
              </a:rPr>
              <a:t>TCCC</a:t>
            </a:r>
            <a:r>
              <a:rPr sz="1600" spc="-25" dirty="0">
                <a:solidFill>
                  <a:srgbClr val="D9D9D9"/>
                </a:solidFill>
                <a:latin typeface="Arial Black"/>
                <a:cs typeface="Arial Black"/>
              </a:rPr>
              <a:t> </a:t>
            </a:r>
            <a:r>
              <a:rPr sz="1600" dirty="0">
                <a:solidFill>
                  <a:srgbClr val="D9D9D9"/>
                </a:solidFill>
                <a:latin typeface="Arial MT"/>
                <a:cs typeface="Arial MT"/>
              </a:rPr>
              <a:t>TIER</a:t>
            </a:r>
            <a:r>
              <a:rPr sz="1600" spc="-40" dirty="0">
                <a:solidFill>
                  <a:srgbClr val="D9D9D9"/>
                </a:solidFill>
                <a:latin typeface="Arial MT"/>
                <a:cs typeface="Arial MT"/>
              </a:rPr>
              <a:t> </a:t>
            </a:r>
            <a:r>
              <a:rPr sz="1600" spc="-50" dirty="0">
                <a:solidFill>
                  <a:srgbClr val="D9D9D9"/>
                </a:solidFill>
                <a:latin typeface="Arial MT"/>
                <a:cs typeface="Arial MT"/>
              </a:rPr>
              <a:t>3</a:t>
            </a:r>
            <a:endParaRPr sz="1600">
              <a:latin typeface="Arial MT"/>
              <a:cs typeface="Arial MT"/>
            </a:endParaRPr>
          </a:p>
          <a:p>
            <a:pPr algn="ctr">
              <a:lnSpc>
                <a:spcPct val="100000"/>
              </a:lnSpc>
              <a:spcBef>
                <a:spcPts val="50"/>
              </a:spcBef>
            </a:pPr>
            <a:r>
              <a:rPr sz="1300" dirty="0">
                <a:solidFill>
                  <a:srgbClr val="D9D9D9"/>
                </a:solidFill>
                <a:latin typeface="Arial MT"/>
                <a:cs typeface="Arial MT"/>
              </a:rPr>
              <a:t>Combat</a:t>
            </a:r>
            <a:r>
              <a:rPr sz="1300" spc="-30" dirty="0">
                <a:solidFill>
                  <a:srgbClr val="D9D9D9"/>
                </a:solidFill>
                <a:latin typeface="Arial MT"/>
                <a:cs typeface="Arial MT"/>
              </a:rPr>
              <a:t> </a:t>
            </a:r>
            <a:r>
              <a:rPr sz="1300" spc="-10" dirty="0">
                <a:solidFill>
                  <a:srgbClr val="D9D9D9"/>
                </a:solidFill>
                <a:latin typeface="Arial MT"/>
                <a:cs typeface="Arial MT"/>
              </a:rPr>
              <a:t>Medic/Corpsman</a:t>
            </a:r>
            <a:endParaRPr sz="1300">
              <a:latin typeface="Arial MT"/>
              <a:cs typeface="Arial MT"/>
            </a:endParaRPr>
          </a:p>
        </p:txBody>
      </p:sp>
      <p:sp>
        <p:nvSpPr>
          <p:cNvPr id="8" name="object 8"/>
          <p:cNvSpPr/>
          <p:nvPr/>
        </p:nvSpPr>
        <p:spPr>
          <a:xfrm>
            <a:off x="8715756" y="5908547"/>
            <a:ext cx="2382520" cy="574675"/>
          </a:xfrm>
          <a:custGeom>
            <a:avLst/>
            <a:gdLst/>
            <a:ahLst/>
            <a:cxnLst/>
            <a:rect l="l" t="t" r="r" b="b"/>
            <a:pathLst>
              <a:path w="2382520" h="574675">
                <a:moveTo>
                  <a:pt x="2286254" y="0"/>
                </a:moveTo>
                <a:lnTo>
                  <a:pt x="95758" y="0"/>
                </a:lnTo>
                <a:lnTo>
                  <a:pt x="58507" y="7525"/>
                </a:lnTo>
                <a:lnTo>
                  <a:pt x="28067" y="28047"/>
                </a:lnTo>
                <a:lnTo>
                  <a:pt x="7532" y="58485"/>
                </a:lnTo>
                <a:lnTo>
                  <a:pt x="0" y="95757"/>
                </a:lnTo>
                <a:lnTo>
                  <a:pt x="0" y="478789"/>
                </a:lnTo>
                <a:lnTo>
                  <a:pt x="7532" y="516062"/>
                </a:lnTo>
                <a:lnTo>
                  <a:pt x="28067" y="546500"/>
                </a:lnTo>
                <a:lnTo>
                  <a:pt x="58507" y="567022"/>
                </a:lnTo>
                <a:lnTo>
                  <a:pt x="95758" y="574547"/>
                </a:lnTo>
                <a:lnTo>
                  <a:pt x="2286254" y="574547"/>
                </a:lnTo>
                <a:lnTo>
                  <a:pt x="2323504" y="567022"/>
                </a:lnTo>
                <a:lnTo>
                  <a:pt x="2353945" y="546500"/>
                </a:lnTo>
                <a:lnTo>
                  <a:pt x="2374479" y="516062"/>
                </a:lnTo>
                <a:lnTo>
                  <a:pt x="2382012" y="478789"/>
                </a:lnTo>
                <a:lnTo>
                  <a:pt x="2382012" y="95757"/>
                </a:lnTo>
                <a:lnTo>
                  <a:pt x="2374479" y="58485"/>
                </a:lnTo>
                <a:lnTo>
                  <a:pt x="2353945" y="28047"/>
                </a:lnTo>
                <a:lnTo>
                  <a:pt x="2323504" y="7525"/>
                </a:lnTo>
                <a:lnTo>
                  <a:pt x="2286254" y="0"/>
                </a:lnTo>
                <a:close/>
              </a:path>
            </a:pathLst>
          </a:custGeom>
          <a:solidFill>
            <a:srgbClr val="1A1B1B"/>
          </a:solidFill>
        </p:spPr>
        <p:txBody>
          <a:bodyPr wrap="square" lIns="0" tIns="0" rIns="0" bIns="0" rtlCol="0"/>
          <a:lstStyle/>
          <a:p>
            <a:endParaRPr/>
          </a:p>
        </p:txBody>
      </p:sp>
      <p:sp>
        <p:nvSpPr>
          <p:cNvPr id="9" name="object 9"/>
          <p:cNvSpPr txBox="1"/>
          <p:nvPr/>
        </p:nvSpPr>
        <p:spPr>
          <a:xfrm>
            <a:off x="8858504" y="5951321"/>
            <a:ext cx="2096770" cy="473075"/>
          </a:xfrm>
          <a:prstGeom prst="rect">
            <a:avLst/>
          </a:prstGeom>
        </p:spPr>
        <p:txBody>
          <a:bodyPr vert="horz" wrap="square" lIns="0" tIns="12065" rIns="0" bIns="0" rtlCol="0">
            <a:spAutoFit/>
          </a:bodyPr>
          <a:lstStyle/>
          <a:p>
            <a:pPr marL="1905" algn="ctr">
              <a:lnSpc>
                <a:spcPct val="100000"/>
              </a:lnSpc>
              <a:spcBef>
                <a:spcPts val="95"/>
              </a:spcBef>
            </a:pPr>
            <a:r>
              <a:rPr sz="1600" dirty="0">
                <a:solidFill>
                  <a:srgbClr val="FFFFFF"/>
                </a:solidFill>
                <a:latin typeface="Arial Black"/>
                <a:cs typeface="Arial Black"/>
              </a:rPr>
              <a:t>TCCC</a:t>
            </a:r>
            <a:r>
              <a:rPr sz="1600" spc="-110" dirty="0">
                <a:solidFill>
                  <a:srgbClr val="FFFFFF"/>
                </a:solidFill>
                <a:latin typeface="Arial Black"/>
                <a:cs typeface="Arial Black"/>
              </a:rPr>
              <a:t> </a:t>
            </a:r>
            <a:r>
              <a:rPr sz="1600" dirty="0">
                <a:solidFill>
                  <a:srgbClr val="FFFFFF"/>
                </a:solidFill>
                <a:latin typeface="Arial MT"/>
                <a:cs typeface="Arial MT"/>
              </a:rPr>
              <a:t>TIER</a:t>
            </a:r>
            <a:r>
              <a:rPr sz="1600" spc="-55" dirty="0">
                <a:solidFill>
                  <a:srgbClr val="FFFFFF"/>
                </a:solidFill>
                <a:latin typeface="Arial MT"/>
                <a:cs typeface="Arial MT"/>
              </a:rPr>
              <a:t> </a:t>
            </a:r>
            <a:r>
              <a:rPr sz="1600" spc="-50" dirty="0">
                <a:solidFill>
                  <a:srgbClr val="FFFFFF"/>
                </a:solidFill>
                <a:latin typeface="Arial MT"/>
                <a:cs typeface="Arial MT"/>
              </a:rPr>
              <a:t>4</a:t>
            </a:r>
            <a:endParaRPr sz="1600">
              <a:latin typeface="Arial MT"/>
              <a:cs typeface="Arial MT"/>
            </a:endParaRPr>
          </a:p>
          <a:p>
            <a:pPr algn="ctr">
              <a:lnSpc>
                <a:spcPct val="100000"/>
              </a:lnSpc>
              <a:spcBef>
                <a:spcPts val="50"/>
              </a:spcBef>
            </a:pPr>
            <a:r>
              <a:rPr sz="1300" dirty="0">
                <a:solidFill>
                  <a:srgbClr val="FFFFFF"/>
                </a:solidFill>
                <a:latin typeface="Arial MT"/>
                <a:cs typeface="Arial MT"/>
              </a:rPr>
              <a:t>Combat</a:t>
            </a:r>
            <a:r>
              <a:rPr sz="1300" spc="-30" dirty="0">
                <a:solidFill>
                  <a:srgbClr val="FFFFFF"/>
                </a:solidFill>
                <a:latin typeface="Arial MT"/>
                <a:cs typeface="Arial MT"/>
              </a:rPr>
              <a:t> </a:t>
            </a:r>
            <a:r>
              <a:rPr sz="1300" spc="-10" dirty="0">
                <a:solidFill>
                  <a:srgbClr val="FFFFFF"/>
                </a:solidFill>
                <a:latin typeface="Arial MT"/>
                <a:cs typeface="Arial MT"/>
              </a:rPr>
              <a:t>Paramedic/Provider</a:t>
            </a:r>
            <a:endParaRPr sz="1300">
              <a:latin typeface="Arial MT"/>
              <a:cs typeface="Arial MT"/>
            </a:endParaRPr>
          </a:p>
        </p:txBody>
      </p:sp>
      <p:sp>
        <p:nvSpPr>
          <p:cNvPr id="10" name="object 10"/>
          <p:cNvSpPr/>
          <p:nvPr/>
        </p:nvSpPr>
        <p:spPr>
          <a:xfrm>
            <a:off x="1040891" y="5908547"/>
            <a:ext cx="2382520" cy="574675"/>
          </a:xfrm>
          <a:custGeom>
            <a:avLst/>
            <a:gdLst/>
            <a:ahLst/>
            <a:cxnLst/>
            <a:rect l="l" t="t" r="r" b="b"/>
            <a:pathLst>
              <a:path w="2382520" h="574675">
                <a:moveTo>
                  <a:pt x="2286254" y="0"/>
                </a:moveTo>
                <a:lnTo>
                  <a:pt x="95758" y="0"/>
                </a:lnTo>
                <a:lnTo>
                  <a:pt x="58485" y="7525"/>
                </a:lnTo>
                <a:lnTo>
                  <a:pt x="28047" y="28047"/>
                </a:lnTo>
                <a:lnTo>
                  <a:pt x="7525" y="58485"/>
                </a:lnTo>
                <a:lnTo>
                  <a:pt x="0" y="95757"/>
                </a:lnTo>
                <a:lnTo>
                  <a:pt x="0" y="478789"/>
                </a:lnTo>
                <a:lnTo>
                  <a:pt x="7525" y="516062"/>
                </a:lnTo>
                <a:lnTo>
                  <a:pt x="28047" y="546500"/>
                </a:lnTo>
                <a:lnTo>
                  <a:pt x="58485" y="567022"/>
                </a:lnTo>
                <a:lnTo>
                  <a:pt x="95758" y="574547"/>
                </a:lnTo>
                <a:lnTo>
                  <a:pt x="2286254" y="574547"/>
                </a:lnTo>
                <a:lnTo>
                  <a:pt x="2323504" y="567022"/>
                </a:lnTo>
                <a:lnTo>
                  <a:pt x="2353945" y="546500"/>
                </a:lnTo>
                <a:lnTo>
                  <a:pt x="2374479" y="516062"/>
                </a:lnTo>
                <a:lnTo>
                  <a:pt x="2382012" y="478789"/>
                </a:lnTo>
                <a:lnTo>
                  <a:pt x="2382012" y="95757"/>
                </a:lnTo>
                <a:lnTo>
                  <a:pt x="2374479" y="58485"/>
                </a:lnTo>
                <a:lnTo>
                  <a:pt x="2353944" y="28047"/>
                </a:lnTo>
                <a:lnTo>
                  <a:pt x="2323504" y="7525"/>
                </a:lnTo>
                <a:lnTo>
                  <a:pt x="2286254" y="0"/>
                </a:lnTo>
                <a:close/>
              </a:path>
            </a:pathLst>
          </a:custGeom>
          <a:solidFill>
            <a:srgbClr val="1A1B1B">
              <a:alpha val="29411"/>
            </a:srgbClr>
          </a:solidFill>
        </p:spPr>
        <p:txBody>
          <a:bodyPr wrap="square" lIns="0" tIns="0" rIns="0" bIns="0" rtlCol="0"/>
          <a:lstStyle/>
          <a:p>
            <a:endParaRPr/>
          </a:p>
        </p:txBody>
      </p:sp>
      <p:sp>
        <p:nvSpPr>
          <p:cNvPr id="11" name="object 11"/>
          <p:cNvSpPr txBox="1"/>
          <p:nvPr/>
        </p:nvSpPr>
        <p:spPr>
          <a:xfrm>
            <a:off x="1463802" y="5951321"/>
            <a:ext cx="1535430" cy="473075"/>
          </a:xfrm>
          <a:prstGeom prst="rect">
            <a:avLst/>
          </a:prstGeom>
        </p:spPr>
        <p:txBody>
          <a:bodyPr vert="horz" wrap="square" lIns="0" tIns="12065" rIns="0" bIns="0" rtlCol="0">
            <a:spAutoFit/>
          </a:bodyPr>
          <a:lstStyle/>
          <a:p>
            <a:pPr marL="1270" algn="ctr">
              <a:lnSpc>
                <a:spcPct val="100000"/>
              </a:lnSpc>
              <a:spcBef>
                <a:spcPts val="95"/>
              </a:spcBef>
            </a:pPr>
            <a:r>
              <a:rPr sz="1600" dirty="0">
                <a:solidFill>
                  <a:srgbClr val="D9D9D9"/>
                </a:solidFill>
                <a:latin typeface="Arial Black"/>
                <a:cs typeface="Arial Black"/>
              </a:rPr>
              <a:t>TCCC</a:t>
            </a:r>
            <a:r>
              <a:rPr sz="1600" spc="-25" dirty="0">
                <a:solidFill>
                  <a:srgbClr val="D9D9D9"/>
                </a:solidFill>
                <a:latin typeface="Arial Black"/>
                <a:cs typeface="Arial Black"/>
              </a:rPr>
              <a:t> </a:t>
            </a:r>
            <a:r>
              <a:rPr sz="1600" dirty="0">
                <a:solidFill>
                  <a:srgbClr val="D9D9D9"/>
                </a:solidFill>
                <a:latin typeface="Arial MT"/>
                <a:cs typeface="Arial MT"/>
              </a:rPr>
              <a:t>TIER</a:t>
            </a:r>
            <a:r>
              <a:rPr sz="1600" spc="-40" dirty="0">
                <a:solidFill>
                  <a:srgbClr val="D9D9D9"/>
                </a:solidFill>
                <a:latin typeface="Arial MT"/>
                <a:cs typeface="Arial MT"/>
              </a:rPr>
              <a:t> </a:t>
            </a:r>
            <a:r>
              <a:rPr sz="1600" spc="-50" dirty="0">
                <a:solidFill>
                  <a:srgbClr val="D9D9D9"/>
                </a:solidFill>
                <a:latin typeface="Arial MT"/>
                <a:cs typeface="Arial MT"/>
              </a:rPr>
              <a:t>1</a:t>
            </a:r>
            <a:endParaRPr sz="1600">
              <a:latin typeface="Arial MT"/>
              <a:cs typeface="Arial MT"/>
            </a:endParaRPr>
          </a:p>
          <a:p>
            <a:pPr algn="ctr">
              <a:lnSpc>
                <a:spcPct val="100000"/>
              </a:lnSpc>
              <a:spcBef>
                <a:spcPts val="50"/>
              </a:spcBef>
            </a:pPr>
            <a:r>
              <a:rPr sz="1300" dirty="0">
                <a:solidFill>
                  <a:srgbClr val="D9D9D9"/>
                </a:solidFill>
                <a:latin typeface="Arial MT"/>
                <a:cs typeface="Arial MT"/>
              </a:rPr>
              <a:t>All</a:t>
            </a:r>
            <a:r>
              <a:rPr sz="1300" spc="-50" dirty="0">
                <a:solidFill>
                  <a:srgbClr val="D9D9D9"/>
                </a:solidFill>
                <a:latin typeface="Arial MT"/>
                <a:cs typeface="Arial MT"/>
              </a:rPr>
              <a:t> </a:t>
            </a:r>
            <a:r>
              <a:rPr sz="1300" dirty="0">
                <a:solidFill>
                  <a:srgbClr val="D9D9D9"/>
                </a:solidFill>
                <a:latin typeface="Arial MT"/>
                <a:cs typeface="Arial MT"/>
              </a:rPr>
              <a:t>Service</a:t>
            </a:r>
            <a:r>
              <a:rPr sz="1300" spc="-15" dirty="0">
                <a:solidFill>
                  <a:srgbClr val="D9D9D9"/>
                </a:solidFill>
                <a:latin typeface="Arial MT"/>
                <a:cs typeface="Arial MT"/>
              </a:rPr>
              <a:t> </a:t>
            </a:r>
            <a:r>
              <a:rPr sz="1300" spc="-10" dirty="0">
                <a:solidFill>
                  <a:srgbClr val="D9D9D9"/>
                </a:solidFill>
                <a:latin typeface="Arial MT"/>
                <a:cs typeface="Arial MT"/>
              </a:rPr>
              <a:t>Members</a:t>
            </a:r>
            <a:endParaRPr sz="1300">
              <a:latin typeface="Arial MT"/>
              <a:cs typeface="Arial MT"/>
            </a:endParaRPr>
          </a:p>
        </p:txBody>
      </p:sp>
      <p:sp>
        <p:nvSpPr>
          <p:cNvPr id="12" name="object 12"/>
          <p:cNvSpPr/>
          <p:nvPr/>
        </p:nvSpPr>
        <p:spPr>
          <a:xfrm>
            <a:off x="3599688" y="5908547"/>
            <a:ext cx="2382520" cy="574675"/>
          </a:xfrm>
          <a:custGeom>
            <a:avLst/>
            <a:gdLst/>
            <a:ahLst/>
            <a:cxnLst/>
            <a:rect l="l" t="t" r="r" b="b"/>
            <a:pathLst>
              <a:path w="2382520" h="574675">
                <a:moveTo>
                  <a:pt x="2286254" y="0"/>
                </a:moveTo>
                <a:lnTo>
                  <a:pt x="95758" y="0"/>
                </a:lnTo>
                <a:lnTo>
                  <a:pt x="58507" y="7525"/>
                </a:lnTo>
                <a:lnTo>
                  <a:pt x="28066" y="28047"/>
                </a:lnTo>
                <a:lnTo>
                  <a:pt x="7532" y="58485"/>
                </a:lnTo>
                <a:lnTo>
                  <a:pt x="0" y="95757"/>
                </a:lnTo>
                <a:lnTo>
                  <a:pt x="0" y="478789"/>
                </a:lnTo>
                <a:lnTo>
                  <a:pt x="7532" y="516062"/>
                </a:lnTo>
                <a:lnTo>
                  <a:pt x="28066" y="546500"/>
                </a:lnTo>
                <a:lnTo>
                  <a:pt x="58507" y="567022"/>
                </a:lnTo>
                <a:lnTo>
                  <a:pt x="95758" y="574547"/>
                </a:lnTo>
                <a:lnTo>
                  <a:pt x="2286254" y="574547"/>
                </a:lnTo>
                <a:lnTo>
                  <a:pt x="2323504" y="567022"/>
                </a:lnTo>
                <a:lnTo>
                  <a:pt x="2353945" y="546500"/>
                </a:lnTo>
                <a:lnTo>
                  <a:pt x="2374479" y="516062"/>
                </a:lnTo>
                <a:lnTo>
                  <a:pt x="2382012" y="478789"/>
                </a:lnTo>
                <a:lnTo>
                  <a:pt x="2382012" y="95757"/>
                </a:lnTo>
                <a:lnTo>
                  <a:pt x="2374479" y="58485"/>
                </a:lnTo>
                <a:lnTo>
                  <a:pt x="2353945" y="28047"/>
                </a:lnTo>
                <a:lnTo>
                  <a:pt x="2323504" y="7525"/>
                </a:lnTo>
                <a:lnTo>
                  <a:pt x="2286254" y="0"/>
                </a:lnTo>
                <a:close/>
              </a:path>
            </a:pathLst>
          </a:custGeom>
          <a:solidFill>
            <a:srgbClr val="1A1B1B">
              <a:alpha val="29411"/>
            </a:srgbClr>
          </a:solidFill>
        </p:spPr>
        <p:txBody>
          <a:bodyPr wrap="square" lIns="0" tIns="0" rIns="0" bIns="0" rtlCol="0"/>
          <a:lstStyle/>
          <a:p>
            <a:endParaRPr/>
          </a:p>
        </p:txBody>
      </p:sp>
      <p:sp>
        <p:nvSpPr>
          <p:cNvPr id="13" name="object 13"/>
          <p:cNvSpPr txBox="1"/>
          <p:nvPr/>
        </p:nvSpPr>
        <p:spPr>
          <a:xfrm>
            <a:off x="4116704" y="5951321"/>
            <a:ext cx="1348105" cy="473075"/>
          </a:xfrm>
          <a:prstGeom prst="rect">
            <a:avLst/>
          </a:prstGeom>
        </p:spPr>
        <p:txBody>
          <a:bodyPr vert="horz" wrap="square" lIns="0" tIns="12065" rIns="0" bIns="0" rtlCol="0">
            <a:spAutoFit/>
          </a:bodyPr>
          <a:lstStyle/>
          <a:p>
            <a:pPr marL="12700">
              <a:lnSpc>
                <a:spcPct val="100000"/>
              </a:lnSpc>
              <a:spcBef>
                <a:spcPts val="95"/>
              </a:spcBef>
            </a:pPr>
            <a:r>
              <a:rPr sz="1600" dirty="0">
                <a:solidFill>
                  <a:srgbClr val="D9D9D9"/>
                </a:solidFill>
                <a:latin typeface="Arial Black"/>
                <a:cs typeface="Arial Black"/>
              </a:rPr>
              <a:t>TCCC</a:t>
            </a:r>
            <a:r>
              <a:rPr sz="1600" spc="-25" dirty="0">
                <a:solidFill>
                  <a:srgbClr val="D9D9D9"/>
                </a:solidFill>
                <a:latin typeface="Arial Black"/>
                <a:cs typeface="Arial Black"/>
              </a:rPr>
              <a:t> </a:t>
            </a:r>
            <a:r>
              <a:rPr sz="1600" dirty="0">
                <a:solidFill>
                  <a:srgbClr val="D9D9D9"/>
                </a:solidFill>
                <a:latin typeface="Arial MT"/>
                <a:cs typeface="Arial MT"/>
              </a:rPr>
              <a:t>TIER</a:t>
            </a:r>
            <a:r>
              <a:rPr sz="1600" spc="-40" dirty="0">
                <a:solidFill>
                  <a:srgbClr val="D9D9D9"/>
                </a:solidFill>
                <a:latin typeface="Arial MT"/>
                <a:cs typeface="Arial MT"/>
              </a:rPr>
              <a:t> </a:t>
            </a:r>
            <a:r>
              <a:rPr sz="1600" spc="-50" dirty="0">
                <a:solidFill>
                  <a:srgbClr val="D9D9D9"/>
                </a:solidFill>
                <a:latin typeface="Arial MT"/>
                <a:cs typeface="Arial MT"/>
              </a:rPr>
              <a:t>2</a:t>
            </a:r>
            <a:endParaRPr sz="1600">
              <a:latin typeface="Arial MT"/>
              <a:cs typeface="Arial MT"/>
            </a:endParaRPr>
          </a:p>
          <a:p>
            <a:pPr marL="27940">
              <a:lnSpc>
                <a:spcPct val="100000"/>
              </a:lnSpc>
              <a:spcBef>
                <a:spcPts val="50"/>
              </a:spcBef>
            </a:pPr>
            <a:r>
              <a:rPr sz="1300" dirty="0">
                <a:solidFill>
                  <a:srgbClr val="D9D9D9"/>
                </a:solidFill>
                <a:latin typeface="Arial MT"/>
                <a:cs typeface="Arial MT"/>
              </a:rPr>
              <a:t>Combat</a:t>
            </a:r>
            <a:r>
              <a:rPr sz="1300" spc="-30" dirty="0">
                <a:solidFill>
                  <a:srgbClr val="D9D9D9"/>
                </a:solidFill>
                <a:latin typeface="Arial MT"/>
                <a:cs typeface="Arial MT"/>
              </a:rPr>
              <a:t> </a:t>
            </a:r>
            <a:r>
              <a:rPr sz="1300" spc="-10" dirty="0">
                <a:solidFill>
                  <a:srgbClr val="D9D9D9"/>
                </a:solidFill>
                <a:latin typeface="Arial MT"/>
                <a:cs typeface="Arial MT"/>
              </a:rPr>
              <a:t>Lifesaver</a:t>
            </a:r>
            <a:endParaRPr sz="1300">
              <a:latin typeface="Arial MT"/>
              <a:cs typeface="Arial MT"/>
            </a:endParaRPr>
          </a:p>
        </p:txBody>
      </p:sp>
      <p:sp>
        <p:nvSpPr>
          <p:cNvPr id="14" name="object 14"/>
          <p:cNvSpPr txBox="1"/>
          <p:nvPr/>
        </p:nvSpPr>
        <p:spPr>
          <a:xfrm>
            <a:off x="2880486" y="519124"/>
            <a:ext cx="4326255" cy="877569"/>
          </a:xfrm>
          <a:prstGeom prst="rect">
            <a:avLst/>
          </a:prstGeom>
        </p:spPr>
        <p:txBody>
          <a:bodyPr vert="horz" wrap="square" lIns="0" tIns="12065" rIns="0" bIns="0" rtlCol="0">
            <a:spAutoFit/>
          </a:bodyPr>
          <a:lstStyle/>
          <a:p>
            <a:pPr marL="12700" marR="5080">
              <a:lnSpc>
                <a:spcPct val="100000"/>
              </a:lnSpc>
              <a:spcBef>
                <a:spcPts val="95"/>
              </a:spcBef>
            </a:pPr>
            <a:r>
              <a:rPr sz="2800" dirty="0">
                <a:solidFill>
                  <a:srgbClr val="CD9146"/>
                </a:solidFill>
                <a:latin typeface="Arial Black"/>
                <a:cs typeface="Arial Black"/>
              </a:rPr>
              <a:t>COMBAT</a:t>
            </a:r>
            <a:r>
              <a:rPr sz="2800" spc="-110" dirty="0">
                <a:solidFill>
                  <a:srgbClr val="CD9146"/>
                </a:solidFill>
                <a:latin typeface="Arial Black"/>
                <a:cs typeface="Arial Black"/>
              </a:rPr>
              <a:t> </a:t>
            </a:r>
            <a:r>
              <a:rPr sz="2800" spc="-10" dirty="0">
                <a:solidFill>
                  <a:srgbClr val="CD9146"/>
                </a:solidFill>
                <a:latin typeface="Arial Black"/>
                <a:cs typeface="Arial Black"/>
              </a:rPr>
              <a:t>PARAMEDIC/ PROVIDER</a:t>
            </a:r>
            <a:endParaRPr sz="2800">
              <a:latin typeface="Arial Black"/>
              <a:cs typeface="Arial Black"/>
            </a:endParaRPr>
          </a:p>
        </p:txBody>
      </p:sp>
      <p:grpSp>
        <p:nvGrpSpPr>
          <p:cNvPr id="15" name="object 15"/>
          <p:cNvGrpSpPr/>
          <p:nvPr/>
        </p:nvGrpSpPr>
        <p:grpSpPr>
          <a:xfrm>
            <a:off x="736091" y="452627"/>
            <a:ext cx="11456035" cy="5111750"/>
            <a:chOff x="736091" y="452627"/>
            <a:chExt cx="11456035" cy="5111750"/>
          </a:xfrm>
        </p:grpSpPr>
        <p:pic>
          <p:nvPicPr>
            <p:cNvPr id="16" name="object 16"/>
            <p:cNvPicPr/>
            <p:nvPr/>
          </p:nvPicPr>
          <p:blipFill>
            <a:blip r:embed="rId5" cstate="print"/>
            <a:stretch>
              <a:fillRect/>
            </a:stretch>
          </p:blipFill>
          <p:spPr>
            <a:xfrm>
              <a:off x="736091" y="452627"/>
              <a:ext cx="1898904" cy="1062227"/>
            </a:xfrm>
            <a:prstGeom prst="rect">
              <a:avLst/>
            </a:prstGeom>
          </p:spPr>
        </p:pic>
        <p:pic>
          <p:nvPicPr>
            <p:cNvPr id="17" name="object 17"/>
            <p:cNvPicPr/>
            <p:nvPr/>
          </p:nvPicPr>
          <p:blipFill>
            <a:blip r:embed="rId6" cstate="print"/>
            <a:stretch>
              <a:fillRect/>
            </a:stretch>
          </p:blipFill>
          <p:spPr>
            <a:xfrm>
              <a:off x="9864851" y="4710683"/>
              <a:ext cx="2327148" cy="853439"/>
            </a:xfrm>
            <a:prstGeom prst="rect">
              <a:avLst/>
            </a:prstGeom>
          </p:spPr>
        </p:pic>
      </p:grpSp>
      <p:sp>
        <p:nvSpPr>
          <p:cNvPr id="18" name="object 18"/>
          <p:cNvSpPr txBox="1"/>
          <p:nvPr/>
        </p:nvSpPr>
        <p:spPr>
          <a:xfrm>
            <a:off x="1014171" y="3450158"/>
            <a:ext cx="9399905" cy="1002030"/>
          </a:xfrm>
          <a:prstGeom prst="rect">
            <a:avLst/>
          </a:prstGeom>
        </p:spPr>
        <p:txBody>
          <a:bodyPr vert="horz" wrap="square" lIns="0" tIns="13335" rIns="0" bIns="0" rtlCol="0">
            <a:spAutoFit/>
          </a:bodyPr>
          <a:lstStyle/>
          <a:p>
            <a:pPr marL="12700">
              <a:lnSpc>
                <a:spcPct val="100000"/>
              </a:lnSpc>
              <a:spcBef>
                <a:spcPts val="105"/>
              </a:spcBef>
            </a:pPr>
            <a:r>
              <a:rPr sz="3200" b="1" dirty="0">
                <a:solidFill>
                  <a:srgbClr val="FFFFFF"/>
                </a:solidFill>
                <a:latin typeface="Arial"/>
                <a:cs typeface="Arial"/>
              </a:rPr>
              <a:t>MODULE</a:t>
            </a:r>
            <a:r>
              <a:rPr sz="3200" b="1" spc="-35" dirty="0">
                <a:solidFill>
                  <a:srgbClr val="FFFFFF"/>
                </a:solidFill>
                <a:latin typeface="Arial"/>
                <a:cs typeface="Arial"/>
              </a:rPr>
              <a:t> </a:t>
            </a:r>
            <a:r>
              <a:rPr sz="3200" b="1" spc="-25" dirty="0">
                <a:solidFill>
                  <a:srgbClr val="FFFFFF"/>
                </a:solidFill>
                <a:latin typeface="Arial"/>
                <a:cs typeface="Arial"/>
              </a:rPr>
              <a:t>12:</a:t>
            </a:r>
            <a:endParaRPr sz="3200">
              <a:latin typeface="Arial"/>
              <a:cs typeface="Arial"/>
            </a:endParaRPr>
          </a:p>
          <a:p>
            <a:pPr marL="12700">
              <a:lnSpc>
                <a:spcPct val="100000"/>
              </a:lnSpc>
            </a:pPr>
            <a:r>
              <a:rPr sz="3200" b="1" dirty="0">
                <a:solidFill>
                  <a:srgbClr val="FFFFFF"/>
                </a:solidFill>
                <a:latin typeface="Arial"/>
                <a:cs typeface="Arial"/>
              </a:rPr>
              <a:t>HYPOTHERMIA</a:t>
            </a:r>
            <a:r>
              <a:rPr sz="3200" b="1" spc="-25" dirty="0">
                <a:solidFill>
                  <a:srgbClr val="FFFFFF"/>
                </a:solidFill>
                <a:latin typeface="Arial"/>
                <a:cs typeface="Arial"/>
              </a:rPr>
              <a:t> </a:t>
            </a:r>
            <a:r>
              <a:rPr sz="3200" b="1" dirty="0">
                <a:solidFill>
                  <a:srgbClr val="FFFFFF"/>
                </a:solidFill>
                <a:latin typeface="Arial"/>
                <a:cs typeface="Arial"/>
              </a:rPr>
              <a:t>PREVENTION</a:t>
            </a:r>
            <a:r>
              <a:rPr sz="3200" b="1" spc="-25" dirty="0">
                <a:solidFill>
                  <a:srgbClr val="FFFFFF"/>
                </a:solidFill>
                <a:latin typeface="Arial"/>
                <a:cs typeface="Arial"/>
              </a:rPr>
              <a:t> </a:t>
            </a:r>
            <a:r>
              <a:rPr sz="3200" b="1" dirty="0">
                <a:solidFill>
                  <a:srgbClr val="FFFFFF"/>
                </a:solidFill>
                <a:latin typeface="Arial"/>
                <a:cs typeface="Arial"/>
              </a:rPr>
              <a:t>AND </a:t>
            </a:r>
            <a:r>
              <a:rPr sz="3200" b="1" spc="-10" dirty="0">
                <a:solidFill>
                  <a:srgbClr val="FFFFFF"/>
                </a:solidFill>
                <a:latin typeface="Arial"/>
                <a:cs typeface="Arial"/>
              </a:rPr>
              <a:t>TREATMENT</a:t>
            </a:r>
            <a:endParaRPr sz="3200">
              <a:latin typeface="Arial"/>
              <a:cs typeface="Arial"/>
            </a:endParaRPr>
          </a:p>
        </p:txBody>
      </p:sp>
      <p:sp>
        <p:nvSpPr>
          <p:cNvPr id="19" name="object 19"/>
          <p:cNvSpPr txBox="1">
            <a:spLocks noGrp="1"/>
          </p:cNvSpPr>
          <p:nvPr>
            <p:ph type="title"/>
          </p:nvPr>
        </p:nvSpPr>
        <p:spPr>
          <a:xfrm>
            <a:off x="1014171" y="1765808"/>
            <a:ext cx="9930765" cy="1595755"/>
          </a:xfrm>
          <a:prstGeom prst="rect">
            <a:avLst/>
          </a:prstGeom>
        </p:spPr>
        <p:txBody>
          <a:bodyPr vert="horz" wrap="square" lIns="0" tIns="100965" rIns="0" bIns="0" rtlCol="0">
            <a:spAutoFit/>
          </a:bodyPr>
          <a:lstStyle/>
          <a:p>
            <a:pPr marL="12700" marR="5080">
              <a:lnSpc>
                <a:spcPts val="5880"/>
              </a:lnSpc>
              <a:spcBef>
                <a:spcPts val="795"/>
              </a:spcBef>
            </a:pPr>
            <a:r>
              <a:rPr sz="5400" b="0" dirty="0">
                <a:solidFill>
                  <a:srgbClr val="A0A6AA"/>
                </a:solidFill>
                <a:latin typeface="Arial Black"/>
                <a:cs typeface="Arial Black"/>
              </a:rPr>
              <a:t>TACTICAL</a:t>
            </a:r>
            <a:r>
              <a:rPr sz="5400" b="0" spc="-5" dirty="0">
                <a:solidFill>
                  <a:srgbClr val="A0A6AA"/>
                </a:solidFill>
                <a:latin typeface="Arial Black"/>
                <a:cs typeface="Arial Black"/>
              </a:rPr>
              <a:t> </a:t>
            </a:r>
            <a:r>
              <a:rPr sz="5400" b="0" spc="-10" dirty="0">
                <a:solidFill>
                  <a:srgbClr val="A0A6AA"/>
                </a:solidFill>
                <a:latin typeface="Arial Black"/>
                <a:cs typeface="Arial Black"/>
              </a:rPr>
              <a:t>COMBAT </a:t>
            </a:r>
            <a:r>
              <a:rPr sz="5400" b="0" dirty="0">
                <a:solidFill>
                  <a:srgbClr val="A0A6AA"/>
                </a:solidFill>
                <a:latin typeface="Arial Black"/>
                <a:cs typeface="Arial Black"/>
              </a:rPr>
              <a:t>CASUALTY</a:t>
            </a:r>
            <a:r>
              <a:rPr sz="5400" b="0" spc="-15" dirty="0">
                <a:solidFill>
                  <a:srgbClr val="A0A6AA"/>
                </a:solidFill>
                <a:latin typeface="Arial Black"/>
                <a:cs typeface="Arial Black"/>
              </a:rPr>
              <a:t> </a:t>
            </a:r>
            <a:r>
              <a:rPr sz="5400" b="0" dirty="0">
                <a:solidFill>
                  <a:srgbClr val="A0A6AA"/>
                </a:solidFill>
                <a:latin typeface="Arial Black"/>
                <a:cs typeface="Arial Black"/>
              </a:rPr>
              <a:t>CARE</a:t>
            </a:r>
            <a:r>
              <a:rPr sz="5400" b="0" spc="-10" dirty="0">
                <a:solidFill>
                  <a:srgbClr val="A0A6AA"/>
                </a:solidFill>
                <a:latin typeface="Arial Black"/>
                <a:cs typeface="Arial Black"/>
              </a:rPr>
              <a:t> COURSE</a:t>
            </a:r>
            <a:endParaRPr sz="5400">
              <a:latin typeface="Arial Black"/>
              <a:cs typeface="Arial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005708" y="289051"/>
            <a:ext cx="6178550"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756F6F"/>
                </a:solidFill>
                <a:latin typeface="Arial"/>
                <a:cs typeface="Arial"/>
              </a:rPr>
              <a:t>Module</a:t>
            </a:r>
            <a:r>
              <a:rPr sz="2000" b="1" spc="-50" dirty="0">
                <a:solidFill>
                  <a:srgbClr val="756F6F"/>
                </a:solidFill>
                <a:latin typeface="Arial"/>
                <a:cs typeface="Arial"/>
              </a:rPr>
              <a:t> </a:t>
            </a:r>
            <a:r>
              <a:rPr sz="2000" b="1" dirty="0">
                <a:solidFill>
                  <a:srgbClr val="756F6F"/>
                </a:solidFill>
                <a:latin typeface="Arial"/>
                <a:cs typeface="Arial"/>
              </a:rPr>
              <a:t>12:</a:t>
            </a:r>
            <a:r>
              <a:rPr sz="2000" b="1" spc="-45" dirty="0">
                <a:solidFill>
                  <a:srgbClr val="756F6F"/>
                </a:solidFill>
                <a:latin typeface="Arial"/>
                <a:cs typeface="Arial"/>
              </a:rPr>
              <a:t> </a:t>
            </a:r>
            <a:r>
              <a:rPr sz="2000" b="1" dirty="0">
                <a:solidFill>
                  <a:srgbClr val="756F6F"/>
                </a:solidFill>
                <a:latin typeface="Arial"/>
                <a:cs typeface="Arial"/>
              </a:rPr>
              <a:t>Hypothermia</a:t>
            </a:r>
            <a:r>
              <a:rPr sz="2000" b="1" spc="-35" dirty="0">
                <a:solidFill>
                  <a:srgbClr val="756F6F"/>
                </a:solidFill>
                <a:latin typeface="Arial"/>
                <a:cs typeface="Arial"/>
              </a:rPr>
              <a:t> </a:t>
            </a:r>
            <a:r>
              <a:rPr sz="2000" b="1" dirty="0">
                <a:solidFill>
                  <a:srgbClr val="756F6F"/>
                </a:solidFill>
                <a:latin typeface="Arial"/>
                <a:cs typeface="Arial"/>
              </a:rPr>
              <a:t>Prevention</a:t>
            </a:r>
            <a:r>
              <a:rPr sz="2000" b="1" spc="-25" dirty="0">
                <a:solidFill>
                  <a:srgbClr val="756F6F"/>
                </a:solidFill>
                <a:latin typeface="Arial"/>
                <a:cs typeface="Arial"/>
              </a:rPr>
              <a:t> </a:t>
            </a:r>
            <a:r>
              <a:rPr sz="2000" b="1" dirty="0">
                <a:solidFill>
                  <a:srgbClr val="756F6F"/>
                </a:solidFill>
                <a:latin typeface="Arial"/>
                <a:cs typeface="Arial"/>
              </a:rPr>
              <a:t>and</a:t>
            </a:r>
            <a:r>
              <a:rPr sz="2000" b="1" spc="-50" dirty="0">
                <a:solidFill>
                  <a:srgbClr val="756F6F"/>
                </a:solidFill>
                <a:latin typeface="Arial"/>
                <a:cs typeface="Arial"/>
              </a:rPr>
              <a:t> </a:t>
            </a:r>
            <a:r>
              <a:rPr sz="2000" b="1" spc="-10" dirty="0">
                <a:solidFill>
                  <a:srgbClr val="756F6F"/>
                </a:solidFill>
                <a:latin typeface="Arial"/>
                <a:cs typeface="Arial"/>
              </a:rPr>
              <a:t>Treatment</a:t>
            </a:r>
            <a:endParaRPr sz="2000">
              <a:latin typeface="Arial"/>
              <a:cs typeface="Arial"/>
            </a:endParaRPr>
          </a:p>
        </p:txBody>
      </p:sp>
      <p:pic>
        <p:nvPicPr>
          <p:cNvPr id="3" name="object 3"/>
          <p:cNvPicPr/>
          <p:nvPr/>
        </p:nvPicPr>
        <p:blipFill>
          <a:blip r:embed="rId3" cstate="print"/>
          <a:stretch>
            <a:fillRect/>
          </a:stretch>
        </p:blipFill>
        <p:spPr>
          <a:xfrm>
            <a:off x="309372" y="254508"/>
            <a:ext cx="1171956" cy="656844"/>
          </a:xfrm>
          <a:prstGeom prst="rect">
            <a:avLst/>
          </a:prstGeom>
        </p:spPr>
      </p:pic>
      <p:grpSp>
        <p:nvGrpSpPr>
          <p:cNvPr id="4" name="object 4"/>
          <p:cNvGrpSpPr/>
          <p:nvPr/>
        </p:nvGrpSpPr>
        <p:grpSpPr>
          <a:xfrm>
            <a:off x="414154" y="1404766"/>
            <a:ext cx="9305925" cy="4561840"/>
            <a:chOff x="414154" y="1404766"/>
            <a:chExt cx="9305925" cy="4561840"/>
          </a:xfrm>
        </p:grpSpPr>
        <p:pic>
          <p:nvPicPr>
            <p:cNvPr id="5" name="object 5"/>
            <p:cNvPicPr/>
            <p:nvPr/>
          </p:nvPicPr>
          <p:blipFill>
            <a:blip r:embed="rId4" cstate="print"/>
            <a:stretch>
              <a:fillRect/>
            </a:stretch>
          </p:blipFill>
          <p:spPr>
            <a:xfrm>
              <a:off x="414154" y="1404766"/>
              <a:ext cx="5749462" cy="3791805"/>
            </a:xfrm>
            <a:prstGeom prst="rect">
              <a:avLst/>
            </a:prstGeom>
          </p:spPr>
        </p:pic>
        <p:pic>
          <p:nvPicPr>
            <p:cNvPr id="6" name="object 6"/>
            <p:cNvPicPr/>
            <p:nvPr/>
          </p:nvPicPr>
          <p:blipFill>
            <a:blip r:embed="rId5" cstate="print"/>
            <a:stretch>
              <a:fillRect/>
            </a:stretch>
          </p:blipFill>
          <p:spPr>
            <a:xfrm>
              <a:off x="536448" y="1490471"/>
              <a:ext cx="5361432" cy="4206240"/>
            </a:xfrm>
            <a:prstGeom prst="rect">
              <a:avLst/>
            </a:prstGeom>
          </p:spPr>
        </p:pic>
        <p:sp>
          <p:nvSpPr>
            <p:cNvPr id="7" name="object 7"/>
            <p:cNvSpPr/>
            <p:nvPr/>
          </p:nvSpPr>
          <p:spPr>
            <a:xfrm>
              <a:off x="1360170" y="5119877"/>
              <a:ext cx="8350250" cy="836930"/>
            </a:xfrm>
            <a:custGeom>
              <a:avLst/>
              <a:gdLst/>
              <a:ahLst/>
              <a:cxnLst/>
              <a:rect l="l" t="t" r="r" b="b"/>
              <a:pathLst>
                <a:path w="8350250" h="836929">
                  <a:moveTo>
                    <a:pt x="8253983" y="0"/>
                  </a:moveTo>
                  <a:lnTo>
                    <a:pt x="96012" y="0"/>
                  </a:lnTo>
                  <a:lnTo>
                    <a:pt x="58668" y="7554"/>
                  </a:lnTo>
                  <a:lnTo>
                    <a:pt x="28146" y="28146"/>
                  </a:lnTo>
                  <a:lnTo>
                    <a:pt x="7554" y="58668"/>
                  </a:lnTo>
                  <a:lnTo>
                    <a:pt x="0" y="96012"/>
                  </a:lnTo>
                  <a:lnTo>
                    <a:pt x="0" y="740613"/>
                  </a:lnTo>
                  <a:lnTo>
                    <a:pt x="7554" y="778007"/>
                  </a:lnTo>
                  <a:lnTo>
                    <a:pt x="28146" y="808542"/>
                  </a:lnTo>
                  <a:lnTo>
                    <a:pt x="58668" y="829127"/>
                  </a:lnTo>
                  <a:lnTo>
                    <a:pt x="96012" y="836676"/>
                  </a:lnTo>
                  <a:lnTo>
                    <a:pt x="8253983" y="836676"/>
                  </a:lnTo>
                  <a:lnTo>
                    <a:pt x="8291327" y="829127"/>
                  </a:lnTo>
                  <a:lnTo>
                    <a:pt x="8321849" y="808542"/>
                  </a:lnTo>
                  <a:lnTo>
                    <a:pt x="8342441" y="778007"/>
                  </a:lnTo>
                  <a:lnTo>
                    <a:pt x="8349996" y="740613"/>
                  </a:lnTo>
                  <a:lnTo>
                    <a:pt x="8349996" y="96012"/>
                  </a:lnTo>
                  <a:lnTo>
                    <a:pt x="8342441" y="58668"/>
                  </a:lnTo>
                  <a:lnTo>
                    <a:pt x="8321849" y="28146"/>
                  </a:lnTo>
                  <a:lnTo>
                    <a:pt x="8291327" y="7554"/>
                  </a:lnTo>
                  <a:lnTo>
                    <a:pt x="8253983" y="0"/>
                  </a:lnTo>
                  <a:close/>
                </a:path>
              </a:pathLst>
            </a:custGeom>
            <a:solidFill>
              <a:srgbClr val="FFF4D2"/>
            </a:solidFill>
          </p:spPr>
          <p:txBody>
            <a:bodyPr wrap="square" lIns="0" tIns="0" rIns="0" bIns="0" rtlCol="0"/>
            <a:lstStyle/>
            <a:p>
              <a:endParaRPr/>
            </a:p>
          </p:txBody>
        </p:sp>
        <p:sp>
          <p:nvSpPr>
            <p:cNvPr id="8" name="object 8"/>
            <p:cNvSpPr/>
            <p:nvPr/>
          </p:nvSpPr>
          <p:spPr>
            <a:xfrm>
              <a:off x="1360170" y="5119877"/>
              <a:ext cx="8350250" cy="836930"/>
            </a:xfrm>
            <a:custGeom>
              <a:avLst/>
              <a:gdLst/>
              <a:ahLst/>
              <a:cxnLst/>
              <a:rect l="l" t="t" r="r" b="b"/>
              <a:pathLst>
                <a:path w="8350250" h="836929">
                  <a:moveTo>
                    <a:pt x="0" y="96012"/>
                  </a:moveTo>
                  <a:lnTo>
                    <a:pt x="7554" y="58668"/>
                  </a:lnTo>
                  <a:lnTo>
                    <a:pt x="28146" y="28146"/>
                  </a:lnTo>
                  <a:lnTo>
                    <a:pt x="58668" y="7554"/>
                  </a:lnTo>
                  <a:lnTo>
                    <a:pt x="96012" y="0"/>
                  </a:lnTo>
                  <a:lnTo>
                    <a:pt x="8253983" y="0"/>
                  </a:lnTo>
                  <a:lnTo>
                    <a:pt x="8291327" y="7554"/>
                  </a:lnTo>
                  <a:lnTo>
                    <a:pt x="8321849" y="28146"/>
                  </a:lnTo>
                  <a:lnTo>
                    <a:pt x="8342441" y="58668"/>
                  </a:lnTo>
                  <a:lnTo>
                    <a:pt x="8349996" y="96012"/>
                  </a:lnTo>
                  <a:lnTo>
                    <a:pt x="8349996" y="740613"/>
                  </a:lnTo>
                  <a:lnTo>
                    <a:pt x="8342441" y="778007"/>
                  </a:lnTo>
                  <a:lnTo>
                    <a:pt x="8321849" y="808542"/>
                  </a:lnTo>
                  <a:lnTo>
                    <a:pt x="8291327" y="829127"/>
                  </a:lnTo>
                  <a:lnTo>
                    <a:pt x="8253983" y="836676"/>
                  </a:lnTo>
                  <a:lnTo>
                    <a:pt x="96012" y="836676"/>
                  </a:lnTo>
                  <a:lnTo>
                    <a:pt x="58668" y="829127"/>
                  </a:lnTo>
                  <a:lnTo>
                    <a:pt x="28146" y="808542"/>
                  </a:lnTo>
                  <a:lnTo>
                    <a:pt x="7554" y="778007"/>
                  </a:lnTo>
                  <a:lnTo>
                    <a:pt x="0" y="740613"/>
                  </a:lnTo>
                  <a:lnTo>
                    <a:pt x="0" y="96012"/>
                  </a:lnTo>
                  <a:close/>
                </a:path>
              </a:pathLst>
            </a:custGeom>
            <a:ln w="19049">
              <a:solidFill>
                <a:srgbClr val="BB8542"/>
              </a:solidFill>
            </a:ln>
          </p:spPr>
          <p:txBody>
            <a:bodyPr wrap="square" lIns="0" tIns="0" rIns="0" bIns="0" rtlCol="0"/>
            <a:lstStyle/>
            <a:p>
              <a:endParaRPr/>
            </a:p>
          </p:txBody>
        </p:sp>
      </p:grpSp>
      <p:sp>
        <p:nvSpPr>
          <p:cNvPr id="9" name="object 9"/>
          <p:cNvSpPr txBox="1">
            <a:spLocks noGrp="1"/>
          </p:cNvSpPr>
          <p:nvPr>
            <p:ph type="title"/>
          </p:nvPr>
        </p:nvSpPr>
        <p:spPr>
          <a:xfrm>
            <a:off x="2844164" y="755396"/>
            <a:ext cx="6503034"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000000"/>
                </a:solidFill>
              </a:rPr>
              <a:t>HYPOTHERMIA </a:t>
            </a:r>
            <a:r>
              <a:rPr sz="3600" spc="-10" dirty="0">
                <a:solidFill>
                  <a:srgbClr val="BB8542"/>
                </a:solidFill>
              </a:rPr>
              <a:t>INDICATIONS</a:t>
            </a:r>
            <a:endParaRPr sz="3600"/>
          </a:p>
        </p:txBody>
      </p:sp>
      <p:sp>
        <p:nvSpPr>
          <p:cNvPr id="10" name="object 10"/>
          <p:cNvSpPr txBox="1"/>
          <p:nvPr/>
        </p:nvSpPr>
        <p:spPr>
          <a:xfrm>
            <a:off x="2137917" y="1672931"/>
            <a:ext cx="9312275" cy="4114165"/>
          </a:xfrm>
          <a:prstGeom prst="rect">
            <a:avLst/>
          </a:prstGeom>
        </p:spPr>
        <p:txBody>
          <a:bodyPr vert="horz" wrap="square" lIns="0" tIns="139700" rIns="0" bIns="0" rtlCol="0">
            <a:spAutoFit/>
          </a:bodyPr>
          <a:lstStyle/>
          <a:p>
            <a:pPr marL="4050029">
              <a:lnSpc>
                <a:spcPct val="100000"/>
              </a:lnSpc>
              <a:spcBef>
                <a:spcPts val="1100"/>
              </a:spcBef>
            </a:pPr>
            <a:r>
              <a:rPr sz="2000" dirty="0">
                <a:latin typeface="Arial MT"/>
                <a:cs typeface="Arial MT"/>
              </a:rPr>
              <a:t>Moderate</a:t>
            </a:r>
            <a:r>
              <a:rPr sz="2000" spc="-70" dirty="0">
                <a:latin typeface="Arial MT"/>
                <a:cs typeface="Arial MT"/>
              </a:rPr>
              <a:t> </a:t>
            </a:r>
            <a:r>
              <a:rPr sz="2000" dirty="0">
                <a:latin typeface="Arial MT"/>
                <a:cs typeface="Arial MT"/>
              </a:rPr>
              <a:t>to</a:t>
            </a:r>
            <a:r>
              <a:rPr sz="2000" spc="-45" dirty="0">
                <a:latin typeface="Arial MT"/>
                <a:cs typeface="Arial MT"/>
              </a:rPr>
              <a:t> </a:t>
            </a:r>
            <a:r>
              <a:rPr sz="2000" dirty="0">
                <a:latin typeface="Arial MT"/>
                <a:cs typeface="Arial MT"/>
              </a:rPr>
              <a:t>severe</a:t>
            </a:r>
            <a:r>
              <a:rPr sz="2000" spc="-45" dirty="0">
                <a:latin typeface="Arial MT"/>
                <a:cs typeface="Arial MT"/>
              </a:rPr>
              <a:t> </a:t>
            </a:r>
            <a:r>
              <a:rPr sz="2000" spc="-10" dirty="0">
                <a:latin typeface="Arial MT"/>
                <a:cs typeface="Arial MT"/>
              </a:rPr>
              <a:t>trauma</a:t>
            </a:r>
            <a:endParaRPr sz="2000">
              <a:latin typeface="Arial MT"/>
              <a:cs typeface="Arial MT"/>
            </a:endParaRPr>
          </a:p>
          <a:p>
            <a:pPr marL="4050029">
              <a:lnSpc>
                <a:spcPct val="100000"/>
              </a:lnSpc>
              <a:spcBef>
                <a:spcPts val="1000"/>
              </a:spcBef>
            </a:pPr>
            <a:r>
              <a:rPr sz="2000" dirty="0">
                <a:latin typeface="Arial MT"/>
                <a:cs typeface="Arial MT"/>
              </a:rPr>
              <a:t>Central</a:t>
            </a:r>
            <a:r>
              <a:rPr sz="2000" spc="-45" dirty="0">
                <a:latin typeface="Arial MT"/>
                <a:cs typeface="Arial MT"/>
              </a:rPr>
              <a:t> </a:t>
            </a:r>
            <a:r>
              <a:rPr sz="2000" dirty="0">
                <a:latin typeface="Arial MT"/>
                <a:cs typeface="Arial MT"/>
              </a:rPr>
              <a:t>nervous</a:t>
            </a:r>
            <a:r>
              <a:rPr sz="2000" spc="-40" dirty="0">
                <a:latin typeface="Arial MT"/>
                <a:cs typeface="Arial MT"/>
              </a:rPr>
              <a:t> </a:t>
            </a:r>
            <a:r>
              <a:rPr sz="2000" dirty="0">
                <a:latin typeface="Arial MT"/>
                <a:cs typeface="Arial MT"/>
              </a:rPr>
              <a:t>system</a:t>
            </a:r>
            <a:r>
              <a:rPr sz="2000" spc="-45" dirty="0">
                <a:latin typeface="Arial MT"/>
                <a:cs typeface="Arial MT"/>
              </a:rPr>
              <a:t> </a:t>
            </a:r>
            <a:r>
              <a:rPr sz="2000" spc="-10" dirty="0">
                <a:latin typeface="Arial MT"/>
                <a:cs typeface="Arial MT"/>
              </a:rPr>
              <a:t>trauma</a:t>
            </a:r>
            <a:endParaRPr sz="2000">
              <a:latin typeface="Arial MT"/>
              <a:cs typeface="Arial MT"/>
            </a:endParaRPr>
          </a:p>
          <a:p>
            <a:pPr marL="4050029" marR="5080">
              <a:lnSpc>
                <a:spcPct val="100000"/>
              </a:lnSpc>
              <a:spcBef>
                <a:spcPts val="1005"/>
              </a:spcBef>
            </a:pPr>
            <a:r>
              <a:rPr sz="2000" dirty="0">
                <a:latin typeface="Arial MT"/>
                <a:cs typeface="Arial MT"/>
              </a:rPr>
              <a:t>Burn</a:t>
            </a:r>
            <a:r>
              <a:rPr sz="2000" spc="-35" dirty="0">
                <a:latin typeface="Arial MT"/>
                <a:cs typeface="Arial MT"/>
              </a:rPr>
              <a:t> </a:t>
            </a:r>
            <a:r>
              <a:rPr sz="2000" dirty="0">
                <a:latin typeface="Arial MT"/>
                <a:cs typeface="Arial MT"/>
              </a:rPr>
              <a:t>patients</a:t>
            </a:r>
            <a:r>
              <a:rPr sz="2000" spc="-45" dirty="0">
                <a:latin typeface="Arial MT"/>
                <a:cs typeface="Arial MT"/>
              </a:rPr>
              <a:t> </a:t>
            </a:r>
            <a:r>
              <a:rPr sz="2000" dirty="0">
                <a:latin typeface="Arial MT"/>
                <a:cs typeface="Arial MT"/>
              </a:rPr>
              <a:t>&gt;33%</a:t>
            </a:r>
            <a:r>
              <a:rPr sz="2000" spc="-50" dirty="0">
                <a:latin typeface="Arial MT"/>
                <a:cs typeface="Arial MT"/>
              </a:rPr>
              <a:t> </a:t>
            </a:r>
            <a:r>
              <a:rPr sz="2000" dirty="0">
                <a:latin typeface="Arial MT"/>
                <a:cs typeface="Arial MT"/>
              </a:rPr>
              <a:t>TBSA</a:t>
            </a:r>
            <a:r>
              <a:rPr sz="2000" spc="-20" dirty="0">
                <a:latin typeface="Arial MT"/>
                <a:cs typeface="Arial MT"/>
              </a:rPr>
              <a:t> </a:t>
            </a:r>
            <a:r>
              <a:rPr sz="2000" dirty="0">
                <a:latin typeface="Arial MT"/>
                <a:cs typeface="Arial MT"/>
              </a:rPr>
              <a:t>with</a:t>
            </a:r>
            <a:r>
              <a:rPr sz="2000" spc="-25" dirty="0">
                <a:latin typeface="Arial MT"/>
                <a:cs typeface="Arial MT"/>
              </a:rPr>
              <a:t> </a:t>
            </a:r>
            <a:r>
              <a:rPr sz="2000" dirty="0">
                <a:latin typeface="Arial MT"/>
                <a:cs typeface="Arial MT"/>
              </a:rPr>
              <a:t>second-</a:t>
            </a:r>
            <a:r>
              <a:rPr sz="2000" spc="-10" dirty="0">
                <a:latin typeface="Arial MT"/>
                <a:cs typeface="Arial MT"/>
              </a:rPr>
              <a:t>degree </a:t>
            </a:r>
            <a:r>
              <a:rPr sz="2000" dirty="0">
                <a:latin typeface="Arial MT"/>
                <a:cs typeface="Arial MT"/>
              </a:rPr>
              <a:t>or</a:t>
            </a:r>
            <a:r>
              <a:rPr sz="2000" spc="-5" dirty="0">
                <a:latin typeface="Arial MT"/>
                <a:cs typeface="Arial MT"/>
              </a:rPr>
              <a:t> </a:t>
            </a:r>
            <a:r>
              <a:rPr sz="2000" spc="-10" dirty="0">
                <a:latin typeface="Arial MT"/>
                <a:cs typeface="Arial MT"/>
              </a:rPr>
              <a:t>third-</a:t>
            </a:r>
            <a:r>
              <a:rPr sz="2000" dirty="0">
                <a:latin typeface="Arial MT"/>
                <a:cs typeface="Arial MT"/>
              </a:rPr>
              <a:t>degree</a:t>
            </a:r>
            <a:r>
              <a:rPr sz="2000" spc="-30" dirty="0">
                <a:latin typeface="Arial MT"/>
                <a:cs typeface="Arial MT"/>
              </a:rPr>
              <a:t> </a:t>
            </a:r>
            <a:r>
              <a:rPr sz="2000" spc="-20" dirty="0">
                <a:latin typeface="Arial MT"/>
                <a:cs typeface="Arial MT"/>
              </a:rPr>
              <a:t>burns</a:t>
            </a:r>
            <a:endParaRPr sz="2000">
              <a:latin typeface="Arial MT"/>
              <a:cs typeface="Arial MT"/>
            </a:endParaRPr>
          </a:p>
          <a:p>
            <a:pPr marL="4050029">
              <a:lnSpc>
                <a:spcPct val="100000"/>
              </a:lnSpc>
              <a:spcBef>
                <a:spcPts val="1000"/>
              </a:spcBef>
            </a:pPr>
            <a:r>
              <a:rPr sz="2000" dirty="0">
                <a:latin typeface="Arial MT"/>
                <a:cs typeface="Arial MT"/>
              </a:rPr>
              <a:t>Altered</a:t>
            </a:r>
            <a:r>
              <a:rPr sz="2000" spc="-40" dirty="0">
                <a:latin typeface="Arial MT"/>
                <a:cs typeface="Arial MT"/>
              </a:rPr>
              <a:t> </a:t>
            </a:r>
            <a:r>
              <a:rPr sz="2000" dirty="0">
                <a:latin typeface="Arial MT"/>
                <a:cs typeface="Arial MT"/>
              </a:rPr>
              <a:t>level</a:t>
            </a:r>
            <a:r>
              <a:rPr sz="2000" spc="-20" dirty="0">
                <a:latin typeface="Arial MT"/>
                <a:cs typeface="Arial MT"/>
              </a:rPr>
              <a:t> </a:t>
            </a:r>
            <a:r>
              <a:rPr sz="2000" dirty="0">
                <a:latin typeface="Arial MT"/>
                <a:cs typeface="Arial MT"/>
              </a:rPr>
              <a:t>of</a:t>
            </a:r>
            <a:r>
              <a:rPr sz="2000" spc="-45" dirty="0">
                <a:latin typeface="Arial MT"/>
                <a:cs typeface="Arial MT"/>
              </a:rPr>
              <a:t> </a:t>
            </a:r>
            <a:r>
              <a:rPr sz="2000" spc="-10" dirty="0">
                <a:latin typeface="Arial MT"/>
                <a:cs typeface="Arial MT"/>
              </a:rPr>
              <a:t>consciousness/unresponsive</a:t>
            </a:r>
            <a:endParaRPr sz="2000">
              <a:latin typeface="Arial MT"/>
              <a:cs typeface="Arial MT"/>
            </a:endParaRPr>
          </a:p>
          <a:p>
            <a:pPr marL="4050029">
              <a:lnSpc>
                <a:spcPct val="100000"/>
              </a:lnSpc>
              <a:spcBef>
                <a:spcPts val="994"/>
              </a:spcBef>
            </a:pPr>
            <a:r>
              <a:rPr sz="2000" dirty="0">
                <a:latin typeface="Arial MT"/>
                <a:cs typeface="Arial MT"/>
              </a:rPr>
              <a:t>Inability</a:t>
            </a:r>
            <a:r>
              <a:rPr sz="2000" spc="-25" dirty="0">
                <a:latin typeface="Arial MT"/>
                <a:cs typeface="Arial MT"/>
              </a:rPr>
              <a:t> </a:t>
            </a:r>
            <a:r>
              <a:rPr sz="2000" dirty="0">
                <a:latin typeface="Arial MT"/>
                <a:cs typeface="Arial MT"/>
              </a:rPr>
              <a:t>to</a:t>
            </a:r>
            <a:r>
              <a:rPr sz="2000" spc="-15" dirty="0">
                <a:latin typeface="Arial MT"/>
                <a:cs typeface="Arial MT"/>
              </a:rPr>
              <a:t> </a:t>
            </a:r>
            <a:r>
              <a:rPr sz="2000" spc="-10" dirty="0">
                <a:latin typeface="Arial MT"/>
                <a:cs typeface="Arial MT"/>
              </a:rPr>
              <a:t>shiver</a:t>
            </a:r>
            <a:endParaRPr sz="2000">
              <a:latin typeface="Arial MT"/>
              <a:cs typeface="Arial MT"/>
            </a:endParaRPr>
          </a:p>
          <a:p>
            <a:pPr marL="4050029">
              <a:lnSpc>
                <a:spcPct val="100000"/>
              </a:lnSpc>
              <a:spcBef>
                <a:spcPts val="1010"/>
              </a:spcBef>
            </a:pPr>
            <a:r>
              <a:rPr sz="2000" dirty="0">
                <a:latin typeface="Arial MT"/>
                <a:cs typeface="Arial MT"/>
              </a:rPr>
              <a:t>Hypothermic</a:t>
            </a:r>
            <a:r>
              <a:rPr sz="2000" spc="-40" dirty="0">
                <a:latin typeface="Arial MT"/>
                <a:cs typeface="Arial MT"/>
              </a:rPr>
              <a:t> </a:t>
            </a:r>
            <a:r>
              <a:rPr sz="2000" dirty="0">
                <a:latin typeface="Arial MT"/>
                <a:cs typeface="Arial MT"/>
              </a:rPr>
              <a:t>patients</a:t>
            </a:r>
            <a:r>
              <a:rPr sz="2000" spc="-30" dirty="0">
                <a:latin typeface="Arial MT"/>
                <a:cs typeface="Arial MT"/>
              </a:rPr>
              <a:t> </a:t>
            </a:r>
            <a:r>
              <a:rPr sz="2000" dirty="0">
                <a:latin typeface="Arial MT"/>
                <a:cs typeface="Arial MT"/>
              </a:rPr>
              <a:t>with</a:t>
            </a:r>
            <a:r>
              <a:rPr sz="2000" spc="-5" dirty="0">
                <a:latin typeface="Arial MT"/>
                <a:cs typeface="Arial MT"/>
              </a:rPr>
              <a:t> </a:t>
            </a:r>
            <a:r>
              <a:rPr sz="2000" dirty="0">
                <a:latin typeface="Arial MT"/>
                <a:cs typeface="Arial MT"/>
              </a:rPr>
              <a:t>core</a:t>
            </a:r>
            <a:r>
              <a:rPr sz="2000" spc="-30" dirty="0">
                <a:latin typeface="Arial MT"/>
                <a:cs typeface="Arial MT"/>
              </a:rPr>
              <a:t> </a:t>
            </a:r>
            <a:r>
              <a:rPr sz="2000" spc="-10" dirty="0">
                <a:latin typeface="Arial MT"/>
                <a:cs typeface="Arial MT"/>
              </a:rPr>
              <a:t>temperature</a:t>
            </a:r>
            <a:endParaRPr sz="2000">
              <a:latin typeface="Arial MT"/>
              <a:cs typeface="Arial MT"/>
            </a:endParaRPr>
          </a:p>
          <a:p>
            <a:pPr marL="4050029">
              <a:lnSpc>
                <a:spcPct val="100000"/>
              </a:lnSpc>
            </a:pPr>
            <a:r>
              <a:rPr sz="2000" dirty="0">
                <a:latin typeface="Arial MT"/>
                <a:cs typeface="Arial MT"/>
              </a:rPr>
              <a:t>&lt;28°C</a:t>
            </a:r>
            <a:r>
              <a:rPr sz="2000" spc="-35" dirty="0">
                <a:latin typeface="Arial MT"/>
                <a:cs typeface="Arial MT"/>
              </a:rPr>
              <a:t> </a:t>
            </a:r>
            <a:r>
              <a:rPr sz="2000" spc="-10" dirty="0">
                <a:latin typeface="Arial MT"/>
                <a:cs typeface="Arial MT"/>
              </a:rPr>
              <a:t>(82.4°F)</a:t>
            </a:r>
            <a:endParaRPr sz="2000">
              <a:latin typeface="Arial MT"/>
              <a:cs typeface="Arial MT"/>
            </a:endParaRPr>
          </a:p>
          <a:p>
            <a:pPr>
              <a:lnSpc>
                <a:spcPct val="100000"/>
              </a:lnSpc>
              <a:spcBef>
                <a:spcPts val="575"/>
              </a:spcBef>
            </a:pPr>
            <a:endParaRPr sz="2000">
              <a:latin typeface="Arial MT"/>
              <a:cs typeface="Arial MT"/>
            </a:endParaRPr>
          </a:p>
          <a:p>
            <a:pPr marL="12700">
              <a:lnSpc>
                <a:spcPts val="2050"/>
              </a:lnSpc>
              <a:spcBef>
                <a:spcPts val="5"/>
              </a:spcBef>
            </a:pPr>
            <a:r>
              <a:rPr sz="1800" b="1" dirty="0">
                <a:latin typeface="Arial"/>
                <a:cs typeface="Arial"/>
              </a:rPr>
              <a:t>ALL</a:t>
            </a:r>
            <a:r>
              <a:rPr sz="1800" b="1" spc="20" dirty="0">
                <a:latin typeface="Arial"/>
                <a:cs typeface="Arial"/>
              </a:rPr>
              <a:t> </a:t>
            </a:r>
            <a:r>
              <a:rPr sz="1800" dirty="0">
                <a:latin typeface="Arial MT"/>
                <a:cs typeface="Arial MT"/>
              </a:rPr>
              <a:t>trauma</a:t>
            </a:r>
            <a:r>
              <a:rPr sz="1800" spc="-15" dirty="0">
                <a:latin typeface="Arial MT"/>
                <a:cs typeface="Arial MT"/>
              </a:rPr>
              <a:t> </a:t>
            </a:r>
            <a:r>
              <a:rPr sz="1800" dirty="0">
                <a:latin typeface="Arial MT"/>
                <a:cs typeface="Arial MT"/>
              </a:rPr>
              <a:t>casualties</a:t>
            </a:r>
            <a:r>
              <a:rPr sz="1800" spc="-15" dirty="0">
                <a:latin typeface="Arial MT"/>
                <a:cs typeface="Arial MT"/>
              </a:rPr>
              <a:t> </a:t>
            </a:r>
            <a:r>
              <a:rPr sz="1800" dirty="0">
                <a:latin typeface="Arial MT"/>
                <a:cs typeface="Arial MT"/>
              </a:rPr>
              <a:t>in</a:t>
            </a:r>
            <a:r>
              <a:rPr sz="1800" spc="-30" dirty="0">
                <a:latin typeface="Arial MT"/>
                <a:cs typeface="Arial MT"/>
              </a:rPr>
              <a:t> </a:t>
            </a:r>
            <a:r>
              <a:rPr sz="1800" dirty="0">
                <a:latin typeface="Arial MT"/>
                <a:cs typeface="Arial MT"/>
              </a:rPr>
              <a:t>shock</a:t>
            </a:r>
            <a:r>
              <a:rPr sz="1800" spc="-10" dirty="0">
                <a:latin typeface="Arial MT"/>
                <a:cs typeface="Arial MT"/>
              </a:rPr>
              <a:t> </a:t>
            </a:r>
            <a:r>
              <a:rPr sz="1800" dirty="0">
                <a:latin typeface="Arial MT"/>
                <a:cs typeface="Arial MT"/>
              </a:rPr>
              <a:t>or</a:t>
            </a:r>
            <a:r>
              <a:rPr sz="1800" spc="-20" dirty="0">
                <a:latin typeface="Arial MT"/>
                <a:cs typeface="Arial MT"/>
              </a:rPr>
              <a:t> </a:t>
            </a:r>
            <a:r>
              <a:rPr sz="1800" dirty="0">
                <a:latin typeface="Arial MT"/>
                <a:cs typeface="Arial MT"/>
              </a:rPr>
              <a:t>at</a:t>
            </a:r>
            <a:r>
              <a:rPr sz="1800" spc="-20" dirty="0">
                <a:latin typeface="Arial MT"/>
                <a:cs typeface="Arial MT"/>
              </a:rPr>
              <a:t> </a:t>
            </a:r>
            <a:r>
              <a:rPr sz="1800" dirty="0">
                <a:latin typeface="Arial MT"/>
                <a:cs typeface="Arial MT"/>
              </a:rPr>
              <a:t>risk</a:t>
            </a:r>
            <a:r>
              <a:rPr sz="1800" spc="-15" dirty="0">
                <a:latin typeface="Arial MT"/>
                <a:cs typeface="Arial MT"/>
              </a:rPr>
              <a:t> </a:t>
            </a:r>
            <a:r>
              <a:rPr sz="1800" dirty="0">
                <a:latin typeface="Arial MT"/>
                <a:cs typeface="Arial MT"/>
              </a:rPr>
              <a:t>of</a:t>
            </a:r>
            <a:r>
              <a:rPr sz="1800" spc="-20" dirty="0">
                <a:latin typeface="Arial MT"/>
                <a:cs typeface="Arial MT"/>
              </a:rPr>
              <a:t> </a:t>
            </a:r>
            <a:r>
              <a:rPr sz="1800" dirty="0">
                <a:latin typeface="Arial MT"/>
                <a:cs typeface="Arial MT"/>
              </a:rPr>
              <a:t>shock</a:t>
            </a:r>
            <a:r>
              <a:rPr sz="1800" spc="-20" dirty="0">
                <a:latin typeface="Arial MT"/>
                <a:cs typeface="Arial MT"/>
              </a:rPr>
              <a:t> </a:t>
            </a:r>
            <a:r>
              <a:rPr sz="1800" dirty="0">
                <a:latin typeface="Arial MT"/>
                <a:cs typeface="Arial MT"/>
              </a:rPr>
              <a:t>are</a:t>
            </a:r>
            <a:r>
              <a:rPr sz="1800" spc="-15" dirty="0">
                <a:latin typeface="Arial MT"/>
                <a:cs typeface="Arial MT"/>
              </a:rPr>
              <a:t> </a:t>
            </a:r>
            <a:r>
              <a:rPr sz="1800" dirty="0">
                <a:latin typeface="Arial MT"/>
                <a:cs typeface="Arial MT"/>
              </a:rPr>
              <a:t>at</a:t>
            </a:r>
            <a:r>
              <a:rPr sz="1800" spc="-30" dirty="0">
                <a:latin typeface="Arial MT"/>
                <a:cs typeface="Arial MT"/>
              </a:rPr>
              <a:t> </a:t>
            </a:r>
            <a:r>
              <a:rPr sz="1800" dirty="0">
                <a:latin typeface="Arial MT"/>
                <a:cs typeface="Arial MT"/>
              </a:rPr>
              <a:t>risk</a:t>
            </a:r>
            <a:r>
              <a:rPr sz="1800" spc="-20" dirty="0">
                <a:latin typeface="Arial MT"/>
                <a:cs typeface="Arial MT"/>
              </a:rPr>
              <a:t> </a:t>
            </a:r>
            <a:r>
              <a:rPr sz="1800" dirty="0">
                <a:latin typeface="Arial MT"/>
                <a:cs typeface="Arial MT"/>
              </a:rPr>
              <a:t>for</a:t>
            </a:r>
            <a:r>
              <a:rPr sz="1800" spc="-20" dirty="0">
                <a:latin typeface="Arial MT"/>
                <a:cs typeface="Arial MT"/>
              </a:rPr>
              <a:t> </a:t>
            </a:r>
            <a:r>
              <a:rPr sz="1800" spc="-10" dirty="0">
                <a:latin typeface="Arial MT"/>
                <a:cs typeface="Arial MT"/>
              </a:rPr>
              <a:t>trauma-</a:t>
            </a:r>
            <a:endParaRPr sz="1800">
              <a:latin typeface="Arial MT"/>
              <a:cs typeface="Arial MT"/>
            </a:endParaRPr>
          </a:p>
          <a:p>
            <a:pPr marL="12700">
              <a:lnSpc>
                <a:spcPts val="2050"/>
              </a:lnSpc>
            </a:pPr>
            <a:r>
              <a:rPr sz="1800" dirty="0">
                <a:latin typeface="Arial MT"/>
                <a:cs typeface="Arial MT"/>
              </a:rPr>
              <a:t>induced</a:t>
            </a:r>
            <a:r>
              <a:rPr sz="1800" spc="-45" dirty="0">
                <a:latin typeface="Arial MT"/>
                <a:cs typeface="Arial MT"/>
              </a:rPr>
              <a:t> </a:t>
            </a:r>
            <a:r>
              <a:rPr sz="1800" dirty="0">
                <a:latin typeface="Arial MT"/>
                <a:cs typeface="Arial MT"/>
              </a:rPr>
              <a:t>hypothermia</a:t>
            </a:r>
            <a:r>
              <a:rPr sz="1800" spc="-25" dirty="0">
                <a:latin typeface="Arial MT"/>
                <a:cs typeface="Arial MT"/>
              </a:rPr>
              <a:t> </a:t>
            </a:r>
            <a:r>
              <a:rPr sz="1800" dirty="0">
                <a:latin typeface="Arial MT"/>
                <a:cs typeface="Arial MT"/>
              </a:rPr>
              <a:t>even</a:t>
            </a:r>
            <a:r>
              <a:rPr sz="1800" spc="-45" dirty="0">
                <a:latin typeface="Arial MT"/>
                <a:cs typeface="Arial MT"/>
              </a:rPr>
              <a:t> </a:t>
            </a:r>
            <a:r>
              <a:rPr sz="1800" dirty="0">
                <a:latin typeface="Arial MT"/>
                <a:cs typeface="Arial MT"/>
              </a:rPr>
              <a:t>when</a:t>
            </a:r>
            <a:r>
              <a:rPr sz="1800" spc="-15" dirty="0">
                <a:latin typeface="Arial MT"/>
                <a:cs typeface="Arial MT"/>
              </a:rPr>
              <a:t> </a:t>
            </a:r>
            <a:r>
              <a:rPr sz="1800" dirty="0">
                <a:latin typeface="Arial MT"/>
                <a:cs typeface="Arial MT"/>
              </a:rPr>
              <a:t>operating</a:t>
            </a:r>
            <a:r>
              <a:rPr sz="1800" spc="-30" dirty="0">
                <a:latin typeface="Arial MT"/>
                <a:cs typeface="Arial MT"/>
              </a:rPr>
              <a:t> </a:t>
            </a:r>
            <a:r>
              <a:rPr sz="1800" dirty="0">
                <a:latin typeface="Arial MT"/>
                <a:cs typeface="Arial MT"/>
              </a:rPr>
              <a:t>in</a:t>
            </a:r>
            <a:r>
              <a:rPr sz="1800" spc="-65" dirty="0">
                <a:latin typeface="Arial MT"/>
                <a:cs typeface="Arial MT"/>
              </a:rPr>
              <a:t> </a:t>
            </a:r>
            <a:r>
              <a:rPr sz="1800" dirty="0">
                <a:latin typeface="Arial MT"/>
                <a:cs typeface="Arial MT"/>
              </a:rPr>
              <a:t>warm</a:t>
            </a:r>
            <a:r>
              <a:rPr sz="1800" spc="-15" dirty="0">
                <a:latin typeface="Arial MT"/>
                <a:cs typeface="Arial MT"/>
              </a:rPr>
              <a:t> </a:t>
            </a:r>
            <a:r>
              <a:rPr sz="1800" spc="-10" dirty="0">
                <a:latin typeface="Arial MT"/>
                <a:cs typeface="Arial MT"/>
              </a:rPr>
              <a:t>environment</a:t>
            </a:r>
            <a:endParaRPr sz="1800">
              <a:latin typeface="Arial MT"/>
              <a:cs typeface="Arial MT"/>
            </a:endParaRPr>
          </a:p>
        </p:txBody>
      </p:sp>
      <p:sp>
        <p:nvSpPr>
          <p:cNvPr id="11" name="object 11"/>
          <p:cNvSpPr/>
          <p:nvPr/>
        </p:nvSpPr>
        <p:spPr>
          <a:xfrm>
            <a:off x="6739128" y="6024371"/>
            <a:ext cx="661670" cy="676910"/>
          </a:xfrm>
          <a:custGeom>
            <a:avLst/>
            <a:gdLst/>
            <a:ahLst/>
            <a:cxnLst/>
            <a:rect l="l" t="t" r="r" b="b"/>
            <a:pathLst>
              <a:path w="661670" h="676909">
                <a:moveTo>
                  <a:pt x="330707" y="0"/>
                </a:moveTo>
                <a:lnTo>
                  <a:pt x="281842" y="3668"/>
                </a:lnTo>
                <a:lnTo>
                  <a:pt x="235202" y="14324"/>
                </a:lnTo>
                <a:lnTo>
                  <a:pt x="191298" y="31444"/>
                </a:lnTo>
                <a:lnTo>
                  <a:pt x="150642" y="54506"/>
                </a:lnTo>
                <a:lnTo>
                  <a:pt x="113746" y="82985"/>
                </a:lnTo>
                <a:lnTo>
                  <a:pt x="81123" y="116359"/>
                </a:lnTo>
                <a:lnTo>
                  <a:pt x="53283" y="154104"/>
                </a:lnTo>
                <a:lnTo>
                  <a:pt x="30739" y="195696"/>
                </a:lnTo>
                <a:lnTo>
                  <a:pt x="14003" y="240613"/>
                </a:lnTo>
                <a:lnTo>
                  <a:pt x="3586" y="288331"/>
                </a:lnTo>
                <a:lnTo>
                  <a:pt x="0" y="338327"/>
                </a:lnTo>
                <a:lnTo>
                  <a:pt x="3586" y="388324"/>
                </a:lnTo>
                <a:lnTo>
                  <a:pt x="14003" y="436042"/>
                </a:lnTo>
                <a:lnTo>
                  <a:pt x="30739" y="480959"/>
                </a:lnTo>
                <a:lnTo>
                  <a:pt x="53283" y="522551"/>
                </a:lnTo>
                <a:lnTo>
                  <a:pt x="81123" y="560296"/>
                </a:lnTo>
                <a:lnTo>
                  <a:pt x="113746" y="593670"/>
                </a:lnTo>
                <a:lnTo>
                  <a:pt x="150642" y="622149"/>
                </a:lnTo>
                <a:lnTo>
                  <a:pt x="191298" y="645211"/>
                </a:lnTo>
                <a:lnTo>
                  <a:pt x="235202" y="662331"/>
                </a:lnTo>
                <a:lnTo>
                  <a:pt x="281842" y="672987"/>
                </a:lnTo>
                <a:lnTo>
                  <a:pt x="330707" y="676655"/>
                </a:lnTo>
                <a:lnTo>
                  <a:pt x="379573" y="672987"/>
                </a:lnTo>
                <a:lnTo>
                  <a:pt x="426213" y="662331"/>
                </a:lnTo>
                <a:lnTo>
                  <a:pt x="470117" y="645211"/>
                </a:lnTo>
                <a:lnTo>
                  <a:pt x="510773" y="622149"/>
                </a:lnTo>
                <a:lnTo>
                  <a:pt x="547669" y="593670"/>
                </a:lnTo>
                <a:lnTo>
                  <a:pt x="580292" y="560296"/>
                </a:lnTo>
                <a:lnTo>
                  <a:pt x="608132" y="522551"/>
                </a:lnTo>
                <a:lnTo>
                  <a:pt x="630676" y="480959"/>
                </a:lnTo>
                <a:lnTo>
                  <a:pt x="647412" y="436042"/>
                </a:lnTo>
                <a:lnTo>
                  <a:pt x="657829" y="388324"/>
                </a:lnTo>
                <a:lnTo>
                  <a:pt x="661416" y="338327"/>
                </a:lnTo>
                <a:lnTo>
                  <a:pt x="657829" y="288331"/>
                </a:lnTo>
                <a:lnTo>
                  <a:pt x="647412" y="240613"/>
                </a:lnTo>
                <a:lnTo>
                  <a:pt x="630676" y="195696"/>
                </a:lnTo>
                <a:lnTo>
                  <a:pt x="608132" y="154104"/>
                </a:lnTo>
                <a:lnTo>
                  <a:pt x="580292" y="116359"/>
                </a:lnTo>
                <a:lnTo>
                  <a:pt x="547669" y="82985"/>
                </a:lnTo>
                <a:lnTo>
                  <a:pt x="510773" y="54506"/>
                </a:lnTo>
                <a:lnTo>
                  <a:pt x="470117" y="31444"/>
                </a:lnTo>
                <a:lnTo>
                  <a:pt x="426213" y="14324"/>
                </a:lnTo>
                <a:lnTo>
                  <a:pt x="379573" y="3668"/>
                </a:lnTo>
                <a:lnTo>
                  <a:pt x="330707" y="0"/>
                </a:lnTo>
                <a:close/>
              </a:path>
            </a:pathLst>
          </a:custGeom>
          <a:solidFill>
            <a:srgbClr val="764666"/>
          </a:solidFill>
        </p:spPr>
        <p:txBody>
          <a:bodyPr wrap="square" lIns="0" tIns="0" rIns="0" bIns="0" rtlCol="0"/>
          <a:lstStyle/>
          <a:p>
            <a:endParaRPr/>
          </a:p>
        </p:txBody>
      </p:sp>
      <p:grpSp>
        <p:nvGrpSpPr>
          <p:cNvPr id="12" name="object 12"/>
          <p:cNvGrpSpPr/>
          <p:nvPr/>
        </p:nvGrpSpPr>
        <p:grpSpPr>
          <a:xfrm>
            <a:off x="1524000" y="1814322"/>
            <a:ext cx="4491355" cy="3925570"/>
            <a:chOff x="1524000" y="1814322"/>
            <a:chExt cx="4491355" cy="3925570"/>
          </a:xfrm>
        </p:grpSpPr>
        <p:pic>
          <p:nvPicPr>
            <p:cNvPr id="13" name="object 13"/>
            <p:cNvPicPr/>
            <p:nvPr/>
          </p:nvPicPr>
          <p:blipFill>
            <a:blip r:embed="rId6" cstate="print"/>
            <a:stretch>
              <a:fillRect/>
            </a:stretch>
          </p:blipFill>
          <p:spPr>
            <a:xfrm>
              <a:off x="1524000" y="5330951"/>
              <a:ext cx="469392" cy="408431"/>
            </a:xfrm>
            <a:prstGeom prst="rect">
              <a:avLst/>
            </a:prstGeom>
          </p:spPr>
        </p:pic>
        <p:sp>
          <p:nvSpPr>
            <p:cNvPr id="14" name="object 14"/>
            <p:cNvSpPr/>
            <p:nvPr/>
          </p:nvSpPr>
          <p:spPr>
            <a:xfrm>
              <a:off x="5964173" y="1814322"/>
              <a:ext cx="0" cy="3046730"/>
            </a:xfrm>
            <a:custGeom>
              <a:avLst/>
              <a:gdLst/>
              <a:ahLst/>
              <a:cxnLst/>
              <a:rect l="l" t="t" r="r" b="b"/>
              <a:pathLst>
                <a:path h="3046729">
                  <a:moveTo>
                    <a:pt x="0" y="274319"/>
                  </a:moveTo>
                  <a:lnTo>
                    <a:pt x="0" y="0"/>
                  </a:lnTo>
                </a:path>
                <a:path h="3046729">
                  <a:moveTo>
                    <a:pt x="0" y="1409700"/>
                  </a:moveTo>
                  <a:lnTo>
                    <a:pt x="0" y="861060"/>
                  </a:lnTo>
                </a:path>
                <a:path h="3046729">
                  <a:moveTo>
                    <a:pt x="0" y="3046476"/>
                  </a:moveTo>
                  <a:lnTo>
                    <a:pt x="0" y="2497835"/>
                  </a:lnTo>
                </a:path>
                <a:path h="3046729">
                  <a:moveTo>
                    <a:pt x="0" y="716279"/>
                  </a:moveTo>
                  <a:lnTo>
                    <a:pt x="0" y="441960"/>
                  </a:lnTo>
                </a:path>
                <a:path h="3046729">
                  <a:moveTo>
                    <a:pt x="0" y="1889759"/>
                  </a:moveTo>
                  <a:lnTo>
                    <a:pt x="0" y="1615439"/>
                  </a:lnTo>
                </a:path>
                <a:path h="3046729">
                  <a:moveTo>
                    <a:pt x="0" y="2321052"/>
                  </a:moveTo>
                  <a:lnTo>
                    <a:pt x="0" y="2046732"/>
                  </a:lnTo>
                </a:path>
              </a:pathLst>
            </a:custGeom>
            <a:ln w="101600">
              <a:solidFill>
                <a:srgbClr val="CD9146"/>
              </a:solidFill>
            </a:ln>
          </p:spPr>
          <p:txBody>
            <a:bodyPr wrap="square" lIns="0" tIns="0" rIns="0" bIns="0" rtlCol="0"/>
            <a:lstStyle/>
            <a:p>
              <a:endParaRPr/>
            </a:p>
          </p:txBody>
        </p:sp>
      </p:grpSp>
      <p:sp>
        <p:nvSpPr>
          <p:cNvPr id="15" name="object 15"/>
          <p:cNvSpPr txBox="1"/>
          <p:nvPr/>
        </p:nvSpPr>
        <p:spPr>
          <a:xfrm>
            <a:off x="6888606" y="6043590"/>
            <a:ext cx="364490" cy="599440"/>
          </a:xfrm>
          <a:prstGeom prst="rect">
            <a:avLst/>
          </a:prstGeom>
        </p:spPr>
        <p:txBody>
          <a:bodyPr vert="horz" wrap="square" lIns="0" tIns="53975" rIns="0" bIns="0" rtlCol="0">
            <a:spAutoFit/>
          </a:bodyPr>
          <a:lstStyle/>
          <a:p>
            <a:pPr marL="12700">
              <a:lnSpc>
                <a:spcPct val="100000"/>
              </a:lnSpc>
              <a:spcBef>
                <a:spcPts val="425"/>
              </a:spcBef>
            </a:pPr>
            <a:r>
              <a:rPr sz="3200" spc="-50" dirty="0">
                <a:solidFill>
                  <a:srgbClr val="FFFFFF"/>
                </a:solidFill>
                <a:latin typeface="Arial Black"/>
                <a:cs typeface="Arial Black"/>
              </a:rPr>
              <a:t>H</a:t>
            </a:r>
            <a:endParaRPr sz="3200">
              <a:latin typeface="Arial Black"/>
              <a:cs typeface="Arial Black"/>
            </a:endParaRPr>
          </a:p>
        </p:txBody>
      </p:sp>
      <p:sp>
        <p:nvSpPr>
          <p:cNvPr id="16" name="object 16"/>
          <p:cNvSpPr txBox="1"/>
          <p:nvPr/>
        </p:nvSpPr>
        <p:spPr>
          <a:xfrm>
            <a:off x="4828159" y="6056391"/>
            <a:ext cx="1763395" cy="599440"/>
          </a:xfrm>
          <a:prstGeom prst="rect">
            <a:avLst/>
          </a:prstGeom>
        </p:spPr>
        <p:txBody>
          <a:bodyPr vert="horz" wrap="square" lIns="0" tIns="53975" rIns="0" bIns="0" rtlCol="0">
            <a:spAutoFit/>
          </a:bodyPr>
          <a:lstStyle/>
          <a:p>
            <a:pPr marL="12700">
              <a:lnSpc>
                <a:spcPct val="100000"/>
              </a:lnSpc>
              <a:spcBef>
                <a:spcPts val="425"/>
              </a:spcBef>
            </a:pPr>
            <a:r>
              <a:rPr sz="3200" dirty="0">
                <a:solidFill>
                  <a:srgbClr val="2D3334"/>
                </a:solidFill>
                <a:latin typeface="Arial Black"/>
                <a:cs typeface="Arial Black"/>
              </a:rPr>
              <a:t>M</a:t>
            </a:r>
            <a:r>
              <a:rPr sz="3200" spc="-15" dirty="0">
                <a:solidFill>
                  <a:srgbClr val="2D3334"/>
                </a:solidFill>
                <a:latin typeface="Arial Black"/>
                <a:cs typeface="Arial Black"/>
              </a:rPr>
              <a:t> </a:t>
            </a:r>
            <a:r>
              <a:rPr sz="3200" dirty="0">
                <a:solidFill>
                  <a:srgbClr val="2D3334"/>
                </a:solidFill>
                <a:latin typeface="Arial Black"/>
                <a:cs typeface="Arial Black"/>
              </a:rPr>
              <a:t>A</a:t>
            </a:r>
            <a:r>
              <a:rPr sz="3200" spc="-30" dirty="0">
                <a:solidFill>
                  <a:srgbClr val="2D3334"/>
                </a:solidFill>
                <a:latin typeface="Arial Black"/>
                <a:cs typeface="Arial Black"/>
              </a:rPr>
              <a:t> </a:t>
            </a:r>
            <a:r>
              <a:rPr sz="3200" dirty="0">
                <a:solidFill>
                  <a:srgbClr val="2D3334"/>
                </a:solidFill>
                <a:latin typeface="Arial Black"/>
                <a:cs typeface="Arial Black"/>
              </a:rPr>
              <a:t>R</a:t>
            </a:r>
            <a:r>
              <a:rPr sz="3200" spc="-10" dirty="0">
                <a:solidFill>
                  <a:srgbClr val="2D3334"/>
                </a:solidFill>
                <a:latin typeface="Arial Black"/>
                <a:cs typeface="Arial Black"/>
              </a:rPr>
              <a:t> </a:t>
            </a:r>
            <a:r>
              <a:rPr sz="3200" spc="-50" dirty="0">
                <a:solidFill>
                  <a:srgbClr val="2D3334"/>
                </a:solidFill>
                <a:latin typeface="Arial Black"/>
                <a:cs typeface="Arial Black"/>
              </a:rPr>
              <a:t>C</a:t>
            </a:r>
            <a:endParaRPr sz="3200">
              <a:latin typeface="Arial Black"/>
              <a:cs typeface="Arial Black"/>
            </a:endParaRPr>
          </a:p>
        </p:txBody>
      </p:sp>
      <p:sp>
        <p:nvSpPr>
          <p:cNvPr id="17" name="object 17"/>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43455" algn="l"/>
              </a:tabLst>
            </a:pPr>
            <a:r>
              <a:rPr dirty="0"/>
              <a:t>#TCCC-</a:t>
            </a:r>
            <a:r>
              <a:rPr spc="-10" dirty="0"/>
              <a:t>CPP-PPT-</a:t>
            </a:r>
            <a:r>
              <a:rPr dirty="0"/>
              <a:t>12</a:t>
            </a:r>
            <a:r>
              <a:rPr spc="265" dirty="0"/>
              <a:t> </a:t>
            </a:r>
            <a:r>
              <a:rPr dirty="0"/>
              <a:t>08</a:t>
            </a:r>
            <a:r>
              <a:rPr spc="15" dirty="0"/>
              <a:t> </a:t>
            </a:r>
            <a:r>
              <a:rPr dirty="0"/>
              <a:t>AUG</a:t>
            </a:r>
            <a:r>
              <a:rPr spc="-30" dirty="0"/>
              <a:t> </a:t>
            </a:r>
            <a:r>
              <a:rPr spc="-25" dirty="0"/>
              <a:t>23</a:t>
            </a:r>
            <a:r>
              <a:rPr dirty="0"/>
              <a:t>	</a:t>
            </a:r>
            <a:fld id="{81D60167-4931-47E6-BA6A-407CBD079E47}" type="slidenum">
              <a:rPr sz="1200" spc="-25" dirty="0">
                <a:solidFill>
                  <a:srgbClr val="000000"/>
                </a:solidFill>
              </a:rPr>
              <a:t>10</a:t>
            </a:fld>
            <a:endParaRPr sz="12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Module</a:t>
            </a:r>
            <a:r>
              <a:rPr spc="-50" dirty="0"/>
              <a:t> </a:t>
            </a:r>
            <a:r>
              <a:rPr dirty="0"/>
              <a:t>12:</a:t>
            </a:r>
            <a:r>
              <a:rPr spc="-45" dirty="0"/>
              <a:t> </a:t>
            </a:r>
            <a:r>
              <a:rPr dirty="0"/>
              <a:t>Hypothermia</a:t>
            </a:r>
            <a:r>
              <a:rPr spc="-35" dirty="0"/>
              <a:t> </a:t>
            </a:r>
            <a:r>
              <a:rPr dirty="0"/>
              <a:t>Prevention</a:t>
            </a:r>
            <a:r>
              <a:rPr spc="-25" dirty="0"/>
              <a:t> </a:t>
            </a:r>
            <a:r>
              <a:rPr dirty="0"/>
              <a:t>and</a:t>
            </a:r>
            <a:r>
              <a:rPr spc="-50" dirty="0"/>
              <a:t> </a:t>
            </a:r>
            <a:r>
              <a:rPr spc="-10" dirty="0"/>
              <a:t>Treatment</a:t>
            </a:r>
          </a:p>
        </p:txBody>
      </p:sp>
      <p:pic>
        <p:nvPicPr>
          <p:cNvPr id="3" name="object 3"/>
          <p:cNvPicPr/>
          <p:nvPr/>
        </p:nvPicPr>
        <p:blipFill>
          <a:blip r:embed="rId3" cstate="print"/>
          <a:stretch>
            <a:fillRect/>
          </a:stretch>
        </p:blipFill>
        <p:spPr>
          <a:xfrm>
            <a:off x="309372" y="254508"/>
            <a:ext cx="1171956" cy="656844"/>
          </a:xfrm>
          <a:prstGeom prst="rect">
            <a:avLst/>
          </a:prstGeom>
        </p:spPr>
      </p:pic>
      <p:sp>
        <p:nvSpPr>
          <p:cNvPr id="4" name="object 4"/>
          <p:cNvSpPr txBox="1"/>
          <p:nvPr/>
        </p:nvSpPr>
        <p:spPr>
          <a:xfrm>
            <a:off x="1608582" y="819353"/>
            <a:ext cx="8968740" cy="574675"/>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CD9146"/>
                </a:solidFill>
                <a:latin typeface="Arial"/>
                <a:cs typeface="Arial"/>
              </a:rPr>
              <a:t>PASSIVE</a:t>
            </a:r>
            <a:r>
              <a:rPr sz="3600" b="1" spc="-30" dirty="0">
                <a:solidFill>
                  <a:srgbClr val="CD9146"/>
                </a:solidFill>
                <a:latin typeface="Arial"/>
                <a:cs typeface="Arial"/>
              </a:rPr>
              <a:t> </a:t>
            </a:r>
            <a:r>
              <a:rPr sz="3600" b="1" dirty="0">
                <a:latin typeface="Arial"/>
                <a:cs typeface="Arial"/>
              </a:rPr>
              <a:t>HYPOTHERMIA</a:t>
            </a:r>
            <a:r>
              <a:rPr sz="3600" b="1" spc="-15" dirty="0">
                <a:latin typeface="Arial"/>
                <a:cs typeface="Arial"/>
              </a:rPr>
              <a:t> </a:t>
            </a:r>
            <a:r>
              <a:rPr sz="3600" b="1" spc="-10" dirty="0">
                <a:latin typeface="Arial"/>
                <a:cs typeface="Arial"/>
              </a:rPr>
              <a:t>MANAGEMENT</a:t>
            </a:r>
            <a:endParaRPr sz="3600">
              <a:latin typeface="Arial"/>
              <a:cs typeface="Arial"/>
            </a:endParaRPr>
          </a:p>
        </p:txBody>
      </p:sp>
      <p:sp>
        <p:nvSpPr>
          <p:cNvPr id="5" name="object 5"/>
          <p:cNvSpPr/>
          <p:nvPr/>
        </p:nvSpPr>
        <p:spPr>
          <a:xfrm>
            <a:off x="6716268" y="5984747"/>
            <a:ext cx="721360" cy="721360"/>
          </a:xfrm>
          <a:custGeom>
            <a:avLst/>
            <a:gdLst/>
            <a:ahLst/>
            <a:cxnLst/>
            <a:rect l="l" t="t" r="r" b="b"/>
            <a:pathLst>
              <a:path w="721359" h="721359">
                <a:moveTo>
                  <a:pt x="360425" y="0"/>
                </a:moveTo>
                <a:lnTo>
                  <a:pt x="311528" y="3290"/>
                </a:lnTo>
                <a:lnTo>
                  <a:pt x="264627" y="12874"/>
                </a:lnTo>
                <a:lnTo>
                  <a:pt x="220152" y="28323"/>
                </a:lnTo>
                <a:lnTo>
                  <a:pt x="178533" y="49208"/>
                </a:lnTo>
                <a:lnTo>
                  <a:pt x="140201" y="75098"/>
                </a:lnTo>
                <a:lnTo>
                  <a:pt x="105584" y="105565"/>
                </a:lnTo>
                <a:lnTo>
                  <a:pt x="75114" y="140179"/>
                </a:lnTo>
                <a:lnTo>
                  <a:pt x="49219" y="178511"/>
                </a:lnTo>
                <a:lnTo>
                  <a:pt x="28330" y="220131"/>
                </a:lnTo>
                <a:lnTo>
                  <a:pt x="12878" y="264609"/>
                </a:lnTo>
                <a:lnTo>
                  <a:pt x="3291" y="311517"/>
                </a:lnTo>
                <a:lnTo>
                  <a:pt x="0" y="360425"/>
                </a:lnTo>
                <a:lnTo>
                  <a:pt x="3291" y="409334"/>
                </a:lnTo>
                <a:lnTo>
                  <a:pt x="12878" y="456242"/>
                </a:lnTo>
                <a:lnTo>
                  <a:pt x="28330" y="500720"/>
                </a:lnTo>
                <a:lnTo>
                  <a:pt x="49219" y="542340"/>
                </a:lnTo>
                <a:lnTo>
                  <a:pt x="75114" y="580672"/>
                </a:lnTo>
                <a:lnTo>
                  <a:pt x="105584" y="615286"/>
                </a:lnTo>
                <a:lnTo>
                  <a:pt x="140201" y="645753"/>
                </a:lnTo>
                <a:lnTo>
                  <a:pt x="178533" y="671643"/>
                </a:lnTo>
                <a:lnTo>
                  <a:pt x="220152" y="692528"/>
                </a:lnTo>
                <a:lnTo>
                  <a:pt x="264627" y="707977"/>
                </a:lnTo>
                <a:lnTo>
                  <a:pt x="311528" y="717561"/>
                </a:lnTo>
                <a:lnTo>
                  <a:pt x="360425" y="720851"/>
                </a:lnTo>
                <a:lnTo>
                  <a:pt x="409323" y="717561"/>
                </a:lnTo>
                <a:lnTo>
                  <a:pt x="456224" y="707977"/>
                </a:lnTo>
                <a:lnTo>
                  <a:pt x="500699" y="692528"/>
                </a:lnTo>
                <a:lnTo>
                  <a:pt x="542318" y="671643"/>
                </a:lnTo>
                <a:lnTo>
                  <a:pt x="580650" y="645753"/>
                </a:lnTo>
                <a:lnTo>
                  <a:pt x="615267" y="615286"/>
                </a:lnTo>
                <a:lnTo>
                  <a:pt x="645737" y="580672"/>
                </a:lnTo>
                <a:lnTo>
                  <a:pt x="671632" y="542340"/>
                </a:lnTo>
                <a:lnTo>
                  <a:pt x="692521" y="500720"/>
                </a:lnTo>
                <a:lnTo>
                  <a:pt x="707973" y="456242"/>
                </a:lnTo>
                <a:lnTo>
                  <a:pt x="717560" y="409334"/>
                </a:lnTo>
                <a:lnTo>
                  <a:pt x="720851" y="360425"/>
                </a:lnTo>
                <a:lnTo>
                  <a:pt x="717560" y="311517"/>
                </a:lnTo>
                <a:lnTo>
                  <a:pt x="707973" y="264609"/>
                </a:lnTo>
                <a:lnTo>
                  <a:pt x="692521" y="220131"/>
                </a:lnTo>
                <a:lnTo>
                  <a:pt x="671632" y="178511"/>
                </a:lnTo>
                <a:lnTo>
                  <a:pt x="645737" y="140179"/>
                </a:lnTo>
                <a:lnTo>
                  <a:pt x="615267" y="105565"/>
                </a:lnTo>
                <a:lnTo>
                  <a:pt x="580650" y="75098"/>
                </a:lnTo>
                <a:lnTo>
                  <a:pt x="542318" y="49208"/>
                </a:lnTo>
                <a:lnTo>
                  <a:pt x="500699" y="28323"/>
                </a:lnTo>
                <a:lnTo>
                  <a:pt x="456224" y="12874"/>
                </a:lnTo>
                <a:lnTo>
                  <a:pt x="409323" y="3290"/>
                </a:lnTo>
                <a:lnTo>
                  <a:pt x="360425" y="0"/>
                </a:lnTo>
                <a:close/>
              </a:path>
            </a:pathLst>
          </a:custGeom>
          <a:solidFill>
            <a:srgbClr val="764666"/>
          </a:solidFill>
        </p:spPr>
        <p:txBody>
          <a:bodyPr wrap="square" lIns="0" tIns="0" rIns="0" bIns="0" rtlCol="0"/>
          <a:lstStyle/>
          <a:p>
            <a:endParaRPr/>
          </a:p>
        </p:txBody>
      </p:sp>
      <p:grpSp>
        <p:nvGrpSpPr>
          <p:cNvPr id="6" name="object 6"/>
          <p:cNvGrpSpPr/>
          <p:nvPr/>
        </p:nvGrpSpPr>
        <p:grpSpPr>
          <a:xfrm>
            <a:off x="182879" y="1560537"/>
            <a:ext cx="11577955" cy="5266055"/>
            <a:chOff x="182879" y="1560537"/>
            <a:chExt cx="11577955" cy="5266055"/>
          </a:xfrm>
        </p:grpSpPr>
        <p:sp>
          <p:nvSpPr>
            <p:cNvPr id="7" name="object 7"/>
            <p:cNvSpPr/>
            <p:nvPr/>
          </p:nvSpPr>
          <p:spPr>
            <a:xfrm>
              <a:off x="378713" y="5909310"/>
              <a:ext cx="3263265" cy="620395"/>
            </a:xfrm>
            <a:custGeom>
              <a:avLst/>
              <a:gdLst/>
              <a:ahLst/>
              <a:cxnLst/>
              <a:rect l="l" t="t" r="r" b="b"/>
              <a:pathLst>
                <a:path w="3263265" h="620395">
                  <a:moveTo>
                    <a:pt x="3191637" y="0"/>
                  </a:moveTo>
                  <a:lnTo>
                    <a:pt x="71208" y="0"/>
                  </a:lnTo>
                  <a:lnTo>
                    <a:pt x="43489" y="5595"/>
                  </a:lnTo>
                  <a:lnTo>
                    <a:pt x="20854" y="20854"/>
                  </a:lnTo>
                  <a:lnTo>
                    <a:pt x="5595" y="43489"/>
                  </a:lnTo>
                  <a:lnTo>
                    <a:pt x="0" y="71208"/>
                  </a:lnTo>
                  <a:lnTo>
                    <a:pt x="0" y="549059"/>
                  </a:lnTo>
                  <a:lnTo>
                    <a:pt x="5595" y="576773"/>
                  </a:lnTo>
                  <a:lnTo>
                    <a:pt x="20854" y="599408"/>
                  </a:lnTo>
                  <a:lnTo>
                    <a:pt x="43489" y="614670"/>
                  </a:lnTo>
                  <a:lnTo>
                    <a:pt x="71208" y="620267"/>
                  </a:lnTo>
                  <a:lnTo>
                    <a:pt x="3191637" y="620267"/>
                  </a:lnTo>
                  <a:lnTo>
                    <a:pt x="3219378" y="614670"/>
                  </a:lnTo>
                  <a:lnTo>
                    <a:pt x="3242024" y="599408"/>
                  </a:lnTo>
                  <a:lnTo>
                    <a:pt x="3257288" y="576773"/>
                  </a:lnTo>
                  <a:lnTo>
                    <a:pt x="3262884" y="549059"/>
                  </a:lnTo>
                  <a:lnTo>
                    <a:pt x="3262884" y="71208"/>
                  </a:lnTo>
                  <a:lnTo>
                    <a:pt x="3257288" y="43489"/>
                  </a:lnTo>
                  <a:lnTo>
                    <a:pt x="3242024" y="20854"/>
                  </a:lnTo>
                  <a:lnTo>
                    <a:pt x="3219378" y="5595"/>
                  </a:lnTo>
                  <a:lnTo>
                    <a:pt x="3191637" y="0"/>
                  </a:lnTo>
                  <a:close/>
                </a:path>
              </a:pathLst>
            </a:custGeom>
            <a:solidFill>
              <a:srgbClr val="A0C1E7">
                <a:alpha val="74508"/>
              </a:srgbClr>
            </a:solidFill>
          </p:spPr>
          <p:txBody>
            <a:bodyPr wrap="square" lIns="0" tIns="0" rIns="0" bIns="0" rtlCol="0"/>
            <a:lstStyle/>
            <a:p>
              <a:endParaRPr/>
            </a:p>
          </p:txBody>
        </p:sp>
        <p:sp>
          <p:nvSpPr>
            <p:cNvPr id="8" name="object 8"/>
            <p:cNvSpPr/>
            <p:nvPr/>
          </p:nvSpPr>
          <p:spPr>
            <a:xfrm>
              <a:off x="378713" y="5909310"/>
              <a:ext cx="3263265" cy="620395"/>
            </a:xfrm>
            <a:custGeom>
              <a:avLst/>
              <a:gdLst/>
              <a:ahLst/>
              <a:cxnLst/>
              <a:rect l="l" t="t" r="r" b="b"/>
              <a:pathLst>
                <a:path w="3263265" h="620395">
                  <a:moveTo>
                    <a:pt x="0" y="71208"/>
                  </a:moveTo>
                  <a:lnTo>
                    <a:pt x="5595" y="43489"/>
                  </a:lnTo>
                  <a:lnTo>
                    <a:pt x="20854" y="20854"/>
                  </a:lnTo>
                  <a:lnTo>
                    <a:pt x="43489" y="5595"/>
                  </a:lnTo>
                  <a:lnTo>
                    <a:pt x="71208" y="0"/>
                  </a:lnTo>
                  <a:lnTo>
                    <a:pt x="3191637" y="0"/>
                  </a:lnTo>
                  <a:lnTo>
                    <a:pt x="3219378" y="5595"/>
                  </a:lnTo>
                  <a:lnTo>
                    <a:pt x="3242024" y="20854"/>
                  </a:lnTo>
                  <a:lnTo>
                    <a:pt x="3257288" y="43489"/>
                  </a:lnTo>
                  <a:lnTo>
                    <a:pt x="3262884" y="71208"/>
                  </a:lnTo>
                  <a:lnTo>
                    <a:pt x="3262884" y="549059"/>
                  </a:lnTo>
                  <a:lnTo>
                    <a:pt x="3257288" y="576773"/>
                  </a:lnTo>
                  <a:lnTo>
                    <a:pt x="3242024" y="599408"/>
                  </a:lnTo>
                  <a:lnTo>
                    <a:pt x="3219378" y="614670"/>
                  </a:lnTo>
                  <a:lnTo>
                    <a:pt x="3191637" y="620267"/>
                  </a:lnTo>
                  <a:lnTo>
                    <a:pt x="71208" y="620267"/>
                  </a:lnTo>
                  <a:lnTo>
                    <a:pt x="43489" y="614670"/>
                  </a:lnTo>
                  <a:lnTo>
                    <a:pt x="20854" y="599408"/>
                  </a:lnTo>
                  <a:lnTo>
                    <a:pt x="5595" y="576773"/>
                  </a:lnTo>
                  <a:lnTo>
                    <a:pt x="0" y="549059"/>
                  </a:lnTo>
                  <a:lnTo>
                    <a:pt x="0" y="71208"/>
                  </a:lnTo>
                  <a:close/>
                </a:path>
              </a:pathLst>
            </a:custGeom>
            <a:ln w="19050">
              <a:solidFill>
                <a:srgbClr val="A0C1E7"/>
              </a:solidFill>
            </a:ln>
          </p:spPr>
          <p:txBody>
            <a:bodyPr wrap="square" lIns="0" tIns="0" rIns="0" bIns="0" rtlCol="0"/>
            <a:lstStyle/>
            <a:p>
              <a:endParaRPr/>
            </a:p>
          </p:txBody>
        </p:sp>
        <p:pic>
          <p:nvPicPr>
            <p:cNvPr id="9" name="object 9"/>
            <p:cNvPicPr/>
            <p:nvPr/>
          </p:nvPicPr>
          <p:blipFill>
            <a:blip r:embed="rId4" cstate="print"/>
            <a:stretch>
              <a:fillRect/>
            </a:stretch>
          </p:blipFill>
          <p:spPr>
            <a:xfrm>
              <a:off x="377951" y="5864351"/>
              <a:ext cx="926706" cy="961783"/>
            </a:xfrm>
            <a:prstGeom prst="rect">
              <a:avLst/>
            </a:prstGeom>
          </p:spPr>
        </p:pic>
        <p:pic>
          <p:nvPicPr>
            <p:cNvPr id="10" name="object 10"/>
            <p:cNvPicPr/>
            <p:nvPr/>
          </p:nvPicPr>
          <p:blipFill>
            <a:blip r:embed="rId5" cstate="print"/>
            <a:stretch>
              <a:fillRect/>
            </a:stretch>
          </p:blipFill>
          <p:spPr>
            <a:xfrm>
              <a:off x="573023" y="6059424"/>
              <a:ext cx="356615" cy="391667"/>
            </a:xfrm>
            <a:prstGeom prst="rect">
              <a:avLst/>
            </a:prstGeom>
          </p:spPr>
        </p:pic>
        <p:pic>
          <p:nvPicPr>
            <p:cNvPr id="11" name="object 11"/>
            <p:cNvPicPr/>
            <p:nvPr/>
          </p:nvPicPr>
          <p:blipFill>
            <a:blip r:embed="rId6" cstate="print"/>
            <a:stretch>
              <a:fillRect/>
            </a:stretch>
          </p:blipFill>
          <p:spPr>
            <a:xfrm>
              <a:off x="182879" y="1560537"/>
              <a:ext cx="3832860" cy="4415028"/>
            </a:xfrm>
            <a:prstGeom prst="rect">
              <a:avLst/>
            </a:prstGeom>
          </p:spPr>
        </p:pic>
        <p:pic>
          <p:nvPicPr>
            <p:cNvPr id="12" name="object 12"/>
            <p:cNvPicPr/>
            <p:nvPr/>
          </p:nvPicPr>
          <p:blipFill>
            <a:blip r:embed="rId7" cstate="print"/>
            <a:stretch>
              <a:fillRect/>
            </a:stretch>
          </p:blipFill>
          <p:spPr>
            <a:xfrm>
              <a:off x="377951" y="1755647"/>
              <a:ext cx="3262884" cy="3845052"/>
            </a:xfrm>
            <a:prstGeom prst="rect">
              <a:avLst/>
            </a:prstGeom>
          </p:spPr>
        </p:pic>
        <p:pic>
          <p:nvPicPr>
            <p:cNvPr id="13" name="object 13"/>
            <p:cNvPicPr/>
            <p:nvPr/>
          </p:nvPicPr>
          <p:blipFill>
            <a:blip r:embed="rId8" cstate="print"/>
            <a:stretch>
              <a:fillRect/>
            </a:stretch>
          </p:blipFill>
          <p:spPr>
            <a:xfrm>
              <a:off x="3659124" y="1563623"/>
              <a:ext cx="8101583" cy="3927348"/>
            </a:xfrm>
            <a:prstGeom prst="rect">
              <a:avLst/>
            </a:prstGeom>
          </p:spPr>
        </p:pic>
      </p:grpSp>
      <p:graphicFrame>
        <p:nvGraphicFramePr>
          <p:cNvPr id="14" name="object 14"/>
          <p:cNvGraphicFramePr>
            <a:graphicFrameLocks noGrp="1"/>
          </p:cNvGraphicFramePr>
          <p:nvPr/>
        </p:nvGraphicFramePr>
        <p:xfrm>
          <a:off x="3803396" y="1665858"/>
          <a:ext cx="7799070" cy="3707130"/>
        </p:xfrm>
        <a:graphic>
          <a:graphicData uri="http://schemas.openxmlformats.org/drawingml/2006/table">
            <a:tbl>
              <a:tblPr firstRow="1" bandRow="1">
                <a:tableStyleId>{2D5ABB26-0587-4C30-8999-92F81FD0307C}</a:tableStyleId>
              </a:tblPr>
              <a:tblGrid>
                <a:gridCol w="3899535">
                  <a:extLst>
                    <a:ext uri="{9D8B030D-6E8A-4147-A177-3AD203B41FA5}">
                      <a16:colId xmlns:a16="http://schemas.microsoft.com/office/drawing/2014/main" val="20000"/>
                    </a:ext>
                  </a:extLst>
                </a:gridCol>
                <a:gridCol w="3899535">
                  <a:extLst>
                    <a:ext uri="{9D8B030D-6E8A-4147-A177-3AD203B41FA5}">
                      <a16:colId xmlns:a16="http://schemas.microsoft.com/office/drawing/2014/main" val="20001"/>
                    </a:ext>
                  </a:extLst>
                </a:gridCol>
              </a:tblGrid>
              <a:tr h="457200">
                <a:tc gridSpan="2">
                  <a:txBody>
                    <a:bodyPr/>
                    <a:lstStyle/>
                    <a:p>
                      <a:pPr marL="283210">
                        <a:lnSpc>
                          <a:spcPct val="100000"/>
                        </a:lnSpc>
                        <a:spcBef>
                          <a:spcPts val="300"/>
                        </a:spcBef>
                      </a:pPr>
                      <a:r>
                        <a:rPr sz="2400" b="1" dirty="0">
                          <a:latin typeface="Arial"/>
                          <a:cs typeface="Arial"/>
                        </a:rPr>
                        <a:t>Key</a:t>
                      </a:r>
                      <a:r>
                        <a:rPr sz="2400" b="1" spc="-60" dirty="0">
                          <a:latin typeface="Arial"/>
                          <a:cs typeface="Arial"/>
                        </a:rPr>
                        <a:t> </a:t>
                      </a:r>
                      <a:r>
                        <a:rPr sz="2400" b="1" dirty="0">
                          <a:latin typeface="Arial"/>
                          <a:cs typeface="Arial"/>
                        </a:rPr>
                        <a:t>Factors</a:t>
                      </a:r>
                      <a:r>
                        <a:rPr sz="2400" b="1" spc="-70" dirty="0">
                          <a:latin typeface="Arial"/>
                          <a:cs typeface="Arial"/>
                        </a:rPr>
                        <a:t> </a:t>
                      </a:r>
                      <a:r>
                        <a:rPr sz="2400" b="1" dirty="0">
                          <a:latin typeface="Arial"/>
                          <a:cs typeface="Arial"/>
                        </a:rPr>
                        <a:t>of</a:t>
                      </a:r>
                      <a:r>
                        <a:rPr sz="2400" b="1" spc="-75" dirty="0">
                          <a:latin typeface="Arial"/>
                          <a:cs typeface="Arial"/>
                        </a:rPr>
                        <a:t> </a:t>
                      </a:r>
                      <a:r>
                        <a:rPr sz="2400" b="1" dirty="0">
                          <a:latin typeface="Arial"/>
                          <a:cs typeface="Arial"/>
                        </a:rPr>
                        <a:t>Passive</a:t>
                      </a:r>
                      <a:r>
                        <a:rPr sz="2400" b="1" spc="-55" dirty="0">
                          <a:latin typeface="Arial"/>
                          <a:cs typeface="Arial"/>
                        </a:rPr>
                        <a:t> </a:t>
                      </a:r>
                      <a:r>
                        <a:rPr sz="2400" b="1" dirty="0">
                          <a:latin typeface="Arial"/>
                          <a:cs typeface="Arial"/>
                        </a:rPr>
                        <a:t>Hypothermia</a:t>
                      </a:r>
                      <a:r>
                        <a:rPr sz="2400" b="1" spc="-50" dirty="0">
                          <a:latin typeface="Arial"/>
                          <a:cs typeface="Arial"/>
                        </a:rPr>
                        <a:t> </a:t>
                      </a:r>
                      <a:r>
                        <a:rPr sz="2400" b="1" spc="-10" dirty="0">
                          <a:latin typeface="Arial"/>
                          <a:cs typeface="Arial"/>
                        </a:rPr>
                        <a:t>Management</a:t>
                      </a:r>
                      <a:endParaRPr sz="2400">
                        <a:latin typeface="Arial"/>
                        <a:cs typeface="Arial"/>
                      </a:endParaRPr>
                    </a:p>
                  </a:txBody>
                  <a:tcPr marL="0" marR="0" marT="381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822960">
                <a:tc>
                  <a:txBody>
                    <a:bodyPr/>
                    <a:lstStyle/>
                    <a:p>
                      <a:pPr marL="377825" marR="389255" indent="-287020" algn="just">
                        <a:lnSpc>
                          <a:spcPct val="100000"/>
                        </a:lnSpc>
                        <a:spcBef>
                          <a:spcPts val="325"/>
                        </a:spcBef>
                        <a:buChar char="•"/>
                        <a:tabLst>
                          <a:tab pos="377825" algn="l"/>
                          <a:tab pos="379095" algn="l"/>
                        </a:tabLst>
                      </a:pPr>
                      <a:r>
                        <a:rPr sz="1600" dirty="0">
                          <a:latin typeface="Arial MT"/>
                          <a:cs typeface="Arial MT"/>
                        </a:rPr>
                        <a:t>	Passive</a:t>
                      </a:r>
                      <a:r>
                        <a:rPr sz="1600" spc="-90" dirty="0">
                          <a:latin typeface="Arial MT"/>
                          <a:cs typeface="Arial MT"/>
                        </a:rPr>
                        <a:t> </a:t>
                      </a:r>
                      <a:r>
                        <a:rPr sz="1600" dirty="0">
                          <a:latin typeface="Arial MT"/>
                          <a:cs typeface="Arial MT"/>
                        </a:rPr>
                        <a:t>hypothermia</a:t>
                      </a:r>
                      <a:r>
                        <a:rPr sz="1600" spc="-45" dirty="0">
                          <a:latin typeface="Arial MT"/>
                          <a:cs typeface="Arial MT"/>
                        </a:rPr>
                        <a:t> </a:t>
                      </a:r>
                      <a:r>
                        <a:rPr sz="1600" spc="-10" dirty="0">
                          <a:latin typeface="Arial MT"/>
                          <a:cs typeface="Arial MT"/>
                        </a:rPr>
                        <a:t>management </a:t>
                      </a:r>
                      <a:r>
                        <a:rPr sz="1600" b="1" dirty="0">
                          <a:latin typeface="Arial"/>
                          <a:cs typeface="Arial"/>
                        </a:rPr>
                        <a:t>does</a:t>
                      </a:r>
                      <a:r>
                        <a:rPr sz="1600" b="1" spc="-30" dirty="0">
                          <a:latin typeface="Arial"/>
                          <a:cs typeface="Arial"/>
                        </a:rPr>
                        <a:t> </a:t>
                      </a:r>
                      <a:r>
                        <a:rPr sz="1600" b="1" dirty="0">
                          <a:latin typeface="Arial"/>
                          <a:cs typeface="Arial"/>
                        </a:rPr>
                        <a:t>not</a:t>
                      </a:r>
                      <a:r>
                        <a:rPr sz="1600" b="1" spc="-15" dirty="0">
                          <a:latin typeface="Arial"/>
                          <a:cs typeface="Arial"/>
                        </a:rPr>
                        <a:t> </a:t>
                      </a:r>
                      <a:r>
                        <a:rPr sz="1600" dirty="0">
                          <a:latin typeface="Arial MT"/>
                          <a:cs typeface="Arial MT"/>
                        </a:rPr>
                        <a:t>reverse</a:t>
                      </a:r>
                      <a:r>
                        <a:rPr sz="1600" spc="-25" dirty="0">
                          <a:latin typeface="Arial MT"/>
                          <a:cs typeface="Arial MT"/>
                        </a:rPr>
                        <a:t> </a:t>
                      </a:r>
                      <a:r>
                        <a:rPr sz="1600" dirty="0">
                          <a:latin typeface="Arial MT"/>
                          <a:cs typeface="Arial MT"/>
                        </a:rPr>
                        <a:t>the</a:t>
                      </a:r>
                      <a:r>
                        <a:rPr sz="1600" spc="-25" dirty="0">
                          <a:latin typeface="Arial MT"/>
                          <a:cs typeface="Arial MT"/>
                        </a:rPr>
                        <a:t> </a:t>
                      </a:r>
                      <a:r>
                        <a:rPr sz="1600" spc="-10" dirty="0">
                          <a:latin typeface="Arial MT"/>
                          <a:cs typeface="Arial MT"/>
                        </a:rPr>
                        <a:t>hypothermic process</a:t>
                      </a:r>
                      <a:endParaRPr sz="1600">
                        <a:latin typeface="Arial MT"/>
                        <a:cs typeface="Arial MT"/>
                      </a:endParaRPr>
                    </a:p>
                  </a:txBody>
                  <a:tcPr marL="0" marR="0" marT="412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C000">
                        <a:alpha val="19999"/>
                      </a:srgbClr>
                    </a:solidFill>
                  </a:tcPr>
                </a:tc>
                <a:tc>
                  <a:txBody>
                    <a:bodyPr/>
                    <a:lstStyle/>
                    <a:p>
                      <a:pPr marL="378460" marR="465455" indent="-287020" algn="just">
                        <a:lnSpc>
                          <a:spcPct val="100000"/>
                        </a:lnSpc>
                        <a:spcBef>
                          <a:spcPts val="325"/>
                        </a:spcBef>
                        <a:buChar char="•"/>
                        <a:tabLst>
                          <a:tab pos="378460" algn="l"/>
                          <a:tab pos="379730" algn="l"/>
                        </a:tabLst>
                      </a:pPr>
                      <a:r>
                        <a:rPr sz="1600" dirty="0">
                          <a:latin typeface="Arial MT"/>
                          <a:cs typeface="Arial MT"/>
                        </a:rPr>
                        <a:t>	Blood</a:t>
                      </a:r>
                      <a:r>
                        <a:rPr sz="1600" spc="-30" dirty="0">
                          <a:latin typeface="Arial MT"/>
                          <a:cs typeface="Arial MT"/>
                        </a:rPr>
                        <a:t> </a:t>
                      </a:r>
                      <a:r>
                        <a:rPr sz="1600" dirty="0">
                          <a:latin typeface="Arial MT"/>
                          <a:cs typeface="Arial MT"/>
                        </a:rPr>
                        <a:t>loss</a:t>
                      </a:r>
                      <a:r>
                        <a:rPr sz="1600" spc="-25" dirty="0">
                          <a:latin typeface="Arial MT"/>
                          <a:cs typeface="Arial MT"/>
                        </a:rPr>
                        <a:t> </a:t>
                      </a:r>
                      <a:r>
                        <a:rPr sz="1600" dirty="0">
                          <a:latin typeface="Arial MT"/>
                          <a:cs typeface="Arial MT"/>
                        </a:rPr>
                        <a:t>can</a:t>
                      </a:r>
                      <a:r>
                        <a:rPr sz="1600" spc="-20" dirty="0">
                          <a:latin typeface="Arial MT"/>
                          <a:cs typeface="Arial MT"/>
                        </a:rPr>
                        <a:t> </a:t>
                      </a:r>
                      <a:r>
                        <a:rPr sz="1600" dirty="0">
                          <a:latin typeface="Arial MT"/>
                          <a:cs typeface="Arial MT"/>
                        </a:rPr>
                        <a:t>cause</a:t>
                      </a:r>
                      <a:r>
                        <a:rPr sz="1600" spc="-15" dirty="0">
                          <a:latin typeface="Arial MT"/>
                          <a:cs typeface="Arial MT"/>
                        </a:rPr>
                        <a:t> </a:t>
                      </a:r>
                      <a:r>
                        <a:rPr sz="1600" dirty="0">
                          <a:latin typeface="Arial MT"/>
                          <a:cs typeface="Arial MT"/>
                        </a:rPr>
                        <a:t>a</a:t>
                      </a:r>
                      <a:r>
                        <a:rPr sz="1600" spc="-20" dirty="0">
                          <a:latin typeface="Arial MT"/>
                          <a:cs typeface="Arial MT"/>
                        </a:rPr>
                        <a:t> </a:t>
                      </a:r>
                      <a:r>
                        <a:rPr sz="1600" spc="-10" dirty="0">
                          <a:latin typeface="Arial MT"/>
                          <a:cs typeface="Arial MT"/>
                        </a:rPr>
                        <a:t>significant </a:t>
                      </a:r>
                      <a:r>
                        <a:rPr sz="1600" dirty="0">
                          <a:latin typeface="Arial MT"/>
                          <a:cs typeface="Arial MT"/>
                        </a:rPr>
                        <a:t>drop</a:t>
                      </a:r>
                      <a:r>
                        <a:rPr sz="1600" spc="-35" dirty="0">
                          <a:latin typeface="Arial MT"/>
                          <a:cs typeface="Arial MT"/>
                        </a:rPr>
                        <a:t> </a:t>
                      </a:r>
                      <a:r>
                        <a:rPr sz="1600" dirty="0">
                          <a:latin typeface="Arial MT"/>
                          <a:cs typeface="Arial MT"/>
                        </a:rPr>
                        <a:t>in</a:t>
                      </a:r>
                      <a:r>
                        <a:rPr sz="1600" spc="-40" dirty="0">
                          <a:latin typeface="Arial MT"/>
                          <a:cs typeface="Arial MT"/>
                        </a:rPr>
                        <a:t> </a:t>
                      </a:r>
                      <a:r>
                        <a:rPr sz="1600" dirty="0">
                          <a:latin typeface="Arial MT"/>
                          <a:cs typeface="Arial MT"/>
                        </a:rPr>
                        <a:t>body</a:t>
                      </a:r>
                      <a:r>
                        <a:rPr sz="1600" spc="-35" dirty="0">
                          <a:latin typeface="Arial MT"/>
                          <a:cs typeface="Arial MT"/>
                        </a:rPr>
                        <a:t> </a:t>
                      </a:r>
                      <a:r>
                        <a:rPr sz="1600" dirty="0">
                          <a:latin typeface="Arial MT"/>
                          <a:cs typeface="Arial MT"/>
                        </a:rPr>
                        <a:t>temperature,</a:t>
                      </a:r>
                      <a:r>
                        <a:rPr sz="1600" spc="5" dirty="0">
                          <a:latin typeface="Arial MT"/>
                          <a:cs typeface="Arial MT"/>
                        </a:rPr>
                        <a:t> </a:t>
                      </a:r>
                      <a:r>
                        <a:rPr sz="1600" dirty="0">
                          <a:latin typeface="Arial MT"/>
                          <a:cs typeface="Arial MT"/>
                        </a:rPr>
                        <a:t>even</a:t>
                      </a:r>
                      <a:r>
                        <a:rPr sz="1600" spc="-45" dirty="0">
                          <a:latin typeface="Arial MT"/>
                          <a:cs typeface="Arial MT"/>
                        </a:rPr>
                        <a:t> </a:t>
                      </a:r>
                      <a:r>
                        <a:rPr sz="1600" spc="-25" dirty="0">
                          <a:latin typeface="Arial MT"/>
                          <a:cs typeface="Arial MT"/>
                        </a:rPr>
                        <a:t>in </a:t>
                      </a:r>
                      <a:r>
                        <a:rPr sz="1600" dirty="0">
                          <a:latin typeface="Arial MT"/>
                          <a:cs typeface="Arial MT"/>
                        </a:rPr>
                        <a:t>hot</a:t>
                      </a:r>
                      <a:r>
                        <a:rPr sz="1600" spc="-15" dirty="0">
                          <a:latin typeface="Arial MT"/>
                          <a:cs typeface="Arial MT"/>
                        </a:rPr>
                        <a:t> </a:t>
                      </a:r>
                      <a:r>
                        <a:rPr sz="1600" spc="-10" dirty="0">
                          <a:latin typeface="Arial MT"/>
                          <a:cs typeface="Arial MT"/>
                        </a:rPr>
                        <a:t>weather</a:t>
                      </a:r>
                      <a:endParaRPr sz="1600">
                        <a:latin typeface="Arial MT"/>
                        <a:cs typeface="Arial MT"/>
                      </a:endParaRPr>
                    </a:p>
                  </a:txBody>
                  <a:tcPr marL="0" marR="0" marT="412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C000">
                        <a:alpha val="19999"/>
                      </a:srgbClr>
                    </a:solidFill>
                  </a:tcPr>
                </a:tc>
                <a:extLst>
                  <a:ext uri="{0D108BD9-81ED-4DB2-BD59-A6C34878D82A}">
                    <a16:rowId xmlns:a16="http://schemas.microsoft.com/office/drawing/2014/main" val="10001"/>
                  </a:ext>
                </a:extLst>
              </a:tr>
              <a:tr h="1066165">
                <a:tc>
                  <a:txBody>
                    <a:bodyPr/>
                    <a:lstStyle/>
                    <a:p>
                      <a:pPr marL="377825" marR="522605" indent="-287020">
                        <a:lnSpc>
                          <a:spcPct val="100000"/>
                        </a:lnSpc>
                        <a:spcBef>
                          <a:spcPts val="320"/>
                        </a:spcBef>
                        <a:buChar char="•"/>
                        <a:tabLst>
                          <a:tab pos="377825" algn="l"/>
                        </a:tabLst>
                      </a:pPr>
                      <a:r>
                        <a:rPr sz="1600" dirty="0">
                          <a:latin typeface="Arial MT"/>
                          <a:cs typeface="Arial MT"/>
                        </a:rPr>
                        <a:t>If</a:t>
                      </a:r>
                      <a:r>
                        <a:rPr sz="1600" spc="-20" dirty="0">
                          <a:latin typeface="Arial MT"/>
                          <a:cs typeface="Arial MT"/>
                        </a:rPr>
                        <a:t> </a:t>
                      </a:r>
                      <a:r>
                        <a:rPr sz="1600" dirty="0">
                          <a:latin typeface="Arial MT"/>
                          <a:cs typeface="Arial MT"/>
                        </a:rPr>
                        <a:t>an</a:t>
                      </a:r>
                      <a:r>
                        <a:rPr sz="1600" spc="-15" dirty="0">
                          <a:latin typeface="Arial MT"/>
                          <a:cs typeface="Arial MT"/>
                        </a:rPr>
                        <a:t> </a:t>
                      </a:r>
                      <a:r>
                        <a:rPr sz="1600" dirty="0">
                          <a:latin typeface="Arial MT"/>
                          <a:cs typeface="Arial MT"/>
                        </a:rPr>
                        <a:t>active</a:t>
                      </a:r>
                      <a:r>
                        <a:rPr sz="1600" spc="-40" dirty="0">
                          <a:latin typeface="Arial MT"/>
                          <a:cs typeface="Arial MT"/>
                        </a:rPr>
                        <a:t> </a:t>
                      </a:r>
                      <a:r>
                        <a:rPr sz="1600" dirty="0">
                          <a:latin typeface="Arial MT"/>
                          <a:cs typeface="Arial MT"/>
                        </a:rPr>
                        <a:t>warming</a:t>
                      </a:r>
                      <a:r>
                        <a:rPr sz="1600" spc="-10" dirty="0">
                          <a:latin typeface="Arial MT"/>
                          <a:cs typeface="Arial MT"/>
                        </a:rPr>
                        <a:t> </a:t>
                      </a:r>
                      <a:r>
                        <a:rPr sz="1600" dirty="0">
                          <a:latin typeface="Arial MT"/>
                          <a:cs typeface="Arial MT"/>
                        </a:rPr>
                        <a:t>device</a:t>
                      </a:r>
                      <a:r>
                        <a:rPr sz="1600" spc="-40" dirty="0">
                          <a:latin typeface="Arial MT"/>
                          <a:cs typeface="Arial MT"/>
                        </a:rPr>
                        <a:t> </a:t>
                      </a:r>
                      <a:r>
                        <a:rPr sz="1600" dirty="0">
                          <a:latin typeface="Arial MT"/>
                          <a:cs typeface="Arial MT"/>
                        </a:rPr>
                        <a:t>is</a:t>
                      </a:r>
                      <a:r>
                        <a:rPr sz="1600" spc="-35" dirty="0">
                          <a:latin typeface="Arial MT"/>
                          <a:cs typeface="Arial MT"/>
                        </a:rPr>
                        <a:t> </a:t>
                      </a:r>
                      <a:r>
                        <a:rPr sz="1600" spc="-25" dirty="0">
                          <a:latin typeface="Arial MT"/>
                          <a:cs typeface="Arial MT"/>
                        </a:rPr>
                        <a:t>not </a:t>
                      </a:r>
                      <a:r>
                        <a:rPr sz="1600" dirty="0">
                          <a:latin typeface="Arial MT"/>
                          <a:cs typeface="Arial MT"/>
                        </a:rPr>
                        <a:t>available,</a:t>
                      </a:r>
                      <a:r>
                        <a:rPr sz="1600" spc="-65" dirty="0">
                          <a:latin typeface="Arial MT"/>
                          <a:cs typeface="Arial MT"/>
                        </a:rPr>
                        <a:t> </a:t>
                      </a:r>
                      <a:r>
                        <a:rPr sz="1600" dirty="0">
                          <a:latin typeface="Arial MT"/>
                          <a:cs typeface="Arial MT"/>
                        </a:rPr>
                        <a:t>wrap</a:t>
                      </a:r>
                      <a:r>
                        <a:rPr sz="1600" spc="-30" dirty="0">
                          <a:latin typeface="Arial MT"/>
                          <a:cs typeface="Arial MT"/>
                        </a:rPr>
                        <a:t> </a:t>
                      </a:r>
                      <a:r>
                        <a:rPr sz="1600" dirty="0">
                          <a:latin typeface="Arial MT"/>
                          <a:cs typeface="Arial MT"/>
                        </a:rPr>
                        <a:t>passive</a:t>
                      </a:r>
                      <a:r>
                        <a:rPr sz="1600" spc="-55" dirty="0">
                          <a:latin typeface="Arial MT"/>
                          <a:cs typeface="Arial MT"/>
                        </a:rPr>
                        <a:t> </a:t>
                      </a:r>
                      <a:r>
                        <a:rPr sz="1600" spc="-10" dirty="0">
                          <a:latin typeface="Arial MT"/>
                          <a:cs typeface="Arial MT"/>
                        </a:rPr>
                        <a:t>warming </a:t>
                      </a:r>
                      <a:r>
                        <a:rPr sz="1600" dirty="0">
                          <a:latin typeface="Arial MT"/>
                          <a:cs typeface="Arial MT"/>
                        </a:rPr>
                        <a:t>materials</a:t>
                      </a:r>
                      <a:r>
                        <a:rPr sz="1600" spc="-55" dirty="0">
                          <a:latin typeface="Arial MT"/>
                          <a:cs typeface="Arial MT"/>
                        </a:rPr>
                        <a:t> </a:t>
                      </a:r>
                      <a:r>
                        <a:rPr sz="1600" dirty="0">
                          <a:latin typeface="Arial MT"/>
                          <a:cs typeface="Arial MT"/>
                        </a:rPr>
                        <a:t>under</a:t>
                      </a:r>
                      <a:r>
                        <a:rPr sz="1600" spc="-45" dirty="0">
                          <a:latin typeface="Arial MT"/>
                          <a:cs typeface="Arial MT"/>
                        </a:rPr>
                        <a:t> </a:t>
                      </a:r>
                      <a:r>
                        <a:rPr sz="1600" dirty="0">
                          <a:latin typeface="Arial MT"/>
                          <a:cs typeface="Arial MT"/>
                        </a:rPr>
                        <a:t>and</a:t>
                      </a:r>
                      <a:r>
                        <a:rPr sz="1600" spc="-45" dirty="0">
                          <a:latin typeface="Arial MT"/>
                          <a:cs typeface="Arial MT"/>
                        </a:rPr>
                        <a:t> </a:t>
                      </a:r>
                      <a:r>
                        <a:rPr sz="1600" dirty="0">
                          <a:latin typeface="Arial MT"/>
                          <a:cs typeface="Arial MT"/>
                        </a:rPr>
                        <a:t>around</a:t>
                      </a:r>
                      <a:r>
                        <a:rPr sz="1600" spc="-45" dirty="0">
                          <a:latin typeface="Arial MT"/>
                          <a:cs typeface="Arial MT"/>
                        </a:rPr>
                        <a:t> </a:t>
                      </a:r>
                      <a:r>
                        <a:rPr sz="1600" spc="-25" dirty="0">
                          <a:latin typeface="Arial MT"/>
                          <a:cs typeface="Arial MT"/>
                        </a:rPr>
                        <a:t>the </a:t>
                      </a:r>
                      <a:r>
                        <a:rPr sz="1600" spc="-10" dirty="0">
                          <a:latin typeface="Arial MT"/>
                          <a:cs typeface="Arial MT"/>
                        </a:rPr>
                        <a:t>casualty</a:t>
                      </a:r>
                      <a:endParaRPr sz="1600">
                        <a:latin typeface="Arial MT"/>
                        <a:cs typeface="Arial MT"/>
                      </a:endParaRPr>
                    </a:p>
                  </a:txBody>
                  <a:tcPr marL="0" marR="0" marT="406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78460" marR="128270" indent="-287020">
                        <a:lnSpc>
                          <a:spcPct val="100000"/>
                        </a:lnSpc>
                        <a:spcBef>
                          <a:spcPts val="320"/>
                        </a:spcBef>
                        <a:buChar char="•"/>
                        <a:tabLst>
                          <a:tab pos="378460" algn="l"/>
                        </a:tabLst>
                      </a:pPr>
                      <a:r>
                        <a:rPr sz="1600" dirty="0">
                          <a:latin typeface="Arial MT"/>
                          <a:cs typeface="Arial MT"/>
                        </a:rPr>
                        <a:t>Wrap</a:t>
                      </a:r>
                      <a:r>
                        <a:rPr sz="1600" spc="-15" dirty="0">
                          <a:latin typeface="Arial MT"/>
                          <a:cs typeface="Arial MT"/>
                        </a:rPr>
                        <a:t> </a:t>
                      </a:r>
                      <a:r>
                        <a:rPr sz="1600" dirty="0">
                          <a:latin typeface="Arial MT"/>
                          <a:cs typeface="Arial MT"/>
                        </a:rPr>
                        <a:t>the</a:t>
                      </a:r>
                      <a:r>
                        <a:rPr sz="1600" spc="-10" dirty="0">
                          <a:latin typeface="Arial MT"/>
                          <a:cs typeface="Arial MT"/>
                        </a:rPr>
                        <a:t> </a:t>
                      </a:r>
                      <a:r>
                        <a:rPr sz="1600" dirty="0">
                          <a:latin typeface="Arial MT"/>
                          <a:cs typeface="Arial MT"/>
                        </a:rPr>
                        <a:t>entire</a:t>
                      </a:r>
                      <a:r>
                        <a:rPr sz="1600" spc="-15" dirty="0">
                          <a:latin typeface="Arial MT"/>
                          <a:cs typeface="Arial MT"/>
                        </a:rPr>
                        <a:t> </a:t>
                      </a:r>
                      <a:r>
                        <a:rPr sz="1600" spc="-10" dirty="0">
                          <a:latin typeface="Arial MT"/>
                          <a:cs typeface="Arial MT"/>
                        </a:rPr>
                        <a:t>blanket-</a:t>
                      </a:r>
                      <a:r>
                        <a:rPr sz="1600" dirty="0">
                          <a:latin typeface="Arial MT"/>
                          <a:cs typeface="Arial MT"/>
                        </a:rPr>
                        <a:t>like</a:t>
                      </a:r>
                      <a:r>
                        <a:rPr sz="1600" spc="-45" dirty="0">
                          <a:latin typeface="Arial MT"/>
                          <a:cs typeface="Arial MT"/>
                        </a:rPr>
                        <a:t> </a:t>
                      </a:r>
                      <a:r>
                        <a:rPr sz="1600" dirty="0">
                          <a:latin typeface="Arial MT"/>
                          <a:cs typeface="Arial MT"/>
                        </a:rPr>
                        <a:t>shell</a:t>
                      </a:r>
                      <a:r>
                        <a:rPr sz="1600" spc="400" dirty="0">
                          <a:latin typeface="Arial MT"/>
                          <a:cs typeface="Arial MT"/>
                        </a:rPr>
                        <a:t> </a:t>
                      </a:r>
                      <a:r>
                        <a:rPr sz="1600" spc="-25" dirty="0">
                          <a:latin typeface="Arial MT"/>
                          <a:cs typeface="Arial MT"/>
                        </a:rPr>
                        <a:t>(or </a:t>
                      </a:r>
                      <a:r>
                        <a:rPr sz="1600" dirty="0">
                          <a:latin typeface="Arial MT"/>
                          <a:cs typeface="Arial MT"/>
                        </a:rPr>
                        <a:t>passive</a:t>
                      </a:r>
                      <a:r>
                        <a:rPr sz="1600" spc="-75" dirty="0">
                          <a:latin typeface="Arial MT"/>
                          <a:cs typeface="Arial MT"/>
                        </a:rPr>
                        <a:t> </a:t>
                      </a:r>
                      <a:r>
                        <a:rPr sz="1600" dirty="0">
                          <a:latin typeface="Arial MT"/>
                          <a:cs typeface="Arial MT"/>
                        </a:rPr>
                        <a:t>heating</a:t>
                      </a:r>
                      <a:r>
                        <a:rPr sz="1600" spc="-75" dirty="0">
                          <a:latin typeface="Arial MT"/>
                          <a:cs typeface="Arial MT"/>
                        </a:rPr>
                        <a:t> </a:t>
                      </a:r>
                      <a:r>
                        <a:rPr sz="1600" dirty="0">
                          <a:latin typeface="Arial MT"/>
                          <a:cs typeface="Arial MT"/>
                        </a:rPr>
                        <a:t>materials)</a:t>
                      </a:r>
                      <a:r>
                        <a:rPr sz="1600" spc="-60" dirty="0">
                          <a:latin typeface="Arial MT"/>
                          <a:cs typeface="Arial MT"/>
                        </a:rPr>
                        <a:t> </a:t>
                      </a:r>
                      <a:r>
                        <a:rPr sz="1600" spc="-10" dirty="0">
                          <a:latin typeface="Arial MT"/>
                          <a:cs typeface="Arial MT"/>
                        </a:rPr>
                        <a:t>completely </a:t>
                      </a:r>
                      <a:r>
                        <a:rPr sz="1600" dirty="0">
                          <a:latin typeface="Arial MT"/>
                          <a:cs typeface="Arial MT"/>
                        </a:rPr>
                        <a:t>around</a:t>
                      </a:r>
                      <a:r>
                        <a:rPr sz="1600" spc="-50" dirty="0">
                          <a:latin typeface="Arial MT"/>
                          <a:cs typeface="Arial MT"/>
                        </a:rPr>
                        <a:t> </a:t>
                      </a:r>
                      <a:r>
                        <a:rPr sz="1600" dirty="0">
                          <a:latin typeface="Arial MT"/>
                          <a:cs typeface="Arial MT"/>
                        </a:rPr>
                        <a:t>the</a:t>
                      </a:r>
                      <a:r>
                        <a:rPr sz="1600" spc="-45" dirty="0">
                          <a:latin typeface="Arial MT"/>
                          <a:cs typeface="Arial MT"/>
                        </a:rPr>
                        <a:t> </a:t>
                      </a:r>
                      <a:r>
                        <a:rPr sz="1600" dirty="0">
                          <a:latin typeface="Arial MT"/>
                          <a:cs typeface="Arial MT"/>
                        </a:rPr>
                        <a:t>casualty,</a:t>
                      </a:r>
                      <a:r>
                        <a:rPr sz="1600" spc="-35" dirty="0">
                          <a:latin typeface="Arial MT"/>
                          <a:cs typeface="Arial MT"/>
                        </a:rPr>
                        <a:t> </a:t>
                      </a:r>
                      <a:r>
                        <a:rPr sz="1600" dirty="0">
                          <a:latin typeface="Arial MT"/>
                          <a:cs typeface="Arial MT"/>
                        </a:rPr>
                        <a:t>including</a:t>
                      </a:r>
                      <a:r>
                        <a:rPr sz="1600" spc="-85" dirty="0">
                          <a:latin typeface="Arial MT"/>
                          <a:cs typeface="Arial MT"/>
                        </a:rPr>
                        <a:t> </a:t>
                      </a:r>
                      <a:r>
                        <a:rPr sz="1600" spc="-25" dirty="0">
                          <a:latin typeface="Arial MT"/>
                          <a:cs typeface="Arial MT"/>
                        </a:rPr>
                        <a:t>the </a:t>
                      </a:r>
                      <a:r>
                        <a:rPr sz="1600" spc="-20" dirty="0">
                          <a:latin typeface="Arial MT"/>
                          <a:cs typeface="Arial MT"/>
                        </a:rPr>
                        <a:t>head</a:t>
                      </a:r>
                      <a:endParaRPr sz="1600">
                        <a:latin typeface="Arial MT"/>
                        <a:cs typeface="Arial MT"/>
                      </a:endParaRPr>
                    </a:p>
                  </a:txBody>
                  <a:tcPr marL="0" marR="0" marT="406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609600">
                <a:tc>
                  <a:txBody>
                    <a:bodyPr/>
                    <a:lstStyle/>
                    <a:p>
                      <a:pPr marL="377825" marR="342900" indent="-287020">
                        <a:lnSpc>
                          <a:spcPct val="100000"/>
                        </a:lnSpc>
                        <a:spcBef>
                          <a:spcPts val="325"/>
                        </a:spcBef>
                        <a:buChar char="•"/>
                        <a:tabLst>
                          <a:tab pos="377825" algn="l"/>
                        </a:tabLst>
                      </a:pPr>
                      <a:r>
                        <a:rPr sz="1600" dirty="0">
                          <a:latin typeface="Arial MT"/>
                          <a:cs typeface="Arial MT"/>
                        </a:rPr>
                        <a:t>Enclose</a:t>
                      </a:r>
                      <a:r>
                        <a:rPr sz="1600" spc="-55" dirty="0">
                          <a:latin typeface="Arial MT"/>
                          <a:cs typeface="Arial MT"/>
                        </a:rPr>
                        <a:t> </a:t>
                      </a:r>
                      <a:r>
                        <a:rPr sz="1600" dirty="0">
                          <a:latin typeface="Arial MT"/>
                          <a:cs typeface="Arial MT"/>
                        </a:rPr>
                        <a:t>casualty</a:t>
                      </a:r>
                      <a:r>
                        <a:rPr sz="1600" spc="-35" dirty="0">
                          <a:latin typeface="Arial MT"/>
                          <a:cs typeface="Arial MT"/>
                        </a:rPr>
                        <a:t> </a:t>
                      </a:r>
                      <a:r>
                        <a:rPr sz="1600" dirty="0">
                          <a:latin typeface="Arial MT"/>
                          <a:cs typeface="Arial MT"/>
                        </a:rPr>
                        <a:t>in</a:t>
                      </a:r>
                      <a:r>
                        <a:rPr sz="1600" spc="-35" dirty="0">
                          <a:latin typeface="Arial MT"/>
                          <a:cs typeface="Arial MT"/>
                        </a:rPr>
                        <a:t> </a:t>
                      </a:r>
                      <a:r>
                        <a:rPr sz="1600" dirty="0">
                          <a:latin typeface="Arial MT"/>
                          <a:cs typeface="Arial MT"/>
                        </a:rPr>
                        <a:t>vapor</a:t>
                      </a:r>
                      <a:r>
                        <a:rPr sz="1600" spc="-25" dirty="0">
                          <a:latin typeface="Arial MT"/>
                          <a:cs typeface="Arial MT"/>
                        </a:rPr>
                        <a:t> </a:t>
                      </a:r>
                      <a:r>
                        <a:rPr sz="1600" dirty="0">
                          <a:latin typeface="Arial MT"/>
                          <a:cs typeface="Arial MT"/>
                        </a:rPr>
                        <a:t>barrier</a:t>
                      </a:r>
                      <a:r>
                        <a:rPr sz="1600" spc="-15" dirty="0">
                          <a:latin typeface="Arial MT"/>
                          <a:cs typeface="Arial MT"/>
                        </a:rPr>
                        <a:t> </a:t>
                      </a:r>
                      <a:r>
                        <a:rPr sz="1600" spc="-25" dirty="0">
                          <a:latin typeface="Arial MT"/>
                          <a:cs typeface="Arial MT"/>
                        </a:rPr>
                        <a:t>to </a:t>
                      </a:r>
                      <a:r>
                        <a:rPr sz="1600" dirty="0">
                          <a:latin typeface="Arial MT"/>
                          <a:cs typeface="Arial MT"/>
                        </a:rPr>
                        <a:t>retain</a:t>
                      </a:r>
                      <a:r>
                        <a:rPr sz="1600" spc="-25" dirty="0">
                          <a:latin typeface="Arial MT"/>
                          <a:cs typeface="Arial MT"/>
                        </a:rPr>
                        <a:t> </a:t>
                      </a:r>
                      <a:r>
                        <a:rPr sz="1600" dirty="0">
                          <a:latin typeface="Arial MT"/>
                          <a:cs typeface="Arial MT"/>
                        </a:rPr>
                        <a:t>heat</a:t>
                      </a:r>
                      <a:r>
                        <a:rPr sz="1600" spc="-20" dirty="0">
                          <a:latin typeface="Arial MT"/>
                          <a:cs typeface="Arial MT"/>
                        </a:rPr>
                        <a:t> </a:t>
                      </a:r>
                      <a:r>
                        <a:rPr sz="1600" dirty="0">
                          <a:latin typeface="Arial MT"/>
                          <a:cs typeface="Arial MT"/>
                        </a:rPr>
                        <a:t>and</a:t>
                      </a:r>
                      <a:r>
                        <a:rPr sz="1600" spc="-30" dirty="0">
                          <a:latin typeface="Arial MT"/>
                          <a:cs typeface="Arial MT"/>
                        </a:rPr>
                        <a:t> </a:t>
                      </a:r>
                      <a:r>
                        <a:rPr sz="1600" dirty="0">
                          <a:latin typeface="Arial MT"/>
                          <a:cs typeface="Arial MT"/>
                        </a:rPr>
                        <a:t>keep</a:t>
                      </a:r>
                      <a:r>
                        <a:rPr sz="1600" spc="-35" dirty="0">
                          <a:latin typeface="Arial MT"/>
                          <a:cs typeface="Arial MT"/>
                        </a:rPr>
                        <a:t> </a:t>
                      </a:r>
                      <a:r>
                        <a:rPr sz="1600" spc="-10" dirty="0">
                          <a:latin typeface="Arial MT"/>
                          <a:cs typeface="Arial MT"/>
                        </a:rPr>
                        <a:t>dry/insulated</a:t>
                      </a:r>
                      <a:endParaRPr sz="1600">
                        <a:latin typeface="Arial MT"/>
                        <a:cs typeface="Arial MT"/>
                      </a:endParaRPr>
                    </a:p>
                  </a:txBody>
                  <a:tcPr marL="0" marR="0" marT="412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C000">
                        <a:alpha val="19999"/>
                      </a:srgbClr>
                    </a:solidFill>
                  </a:tcPr>
                </a:tc>
                <a:tc>
                  <a:txBody>
                    <a:bodyPr/>
                    <a:lstStyle/>
                    <a:p>
                      <a:pPr marL="378460" indent="-286385">
                        <a:lnSpc>
                          <a:spcPct val="100000"/>
                        </a:lnSpc>
                        <a:spcBef>
                          <a:spcPts val="325"/>
                        </a:spcBef>
                        <a:buFont typeface="Arial MT"/>
                        <a:buChar char="•"/>
                        <a:tabLst>
                          <a:tab pos="378460" algn="l"/>
                        </a:tabLst>
                      </a:pPr>
                      <a:r>
                        <a:rPr sz="1600" b="1" dirty="0">
                          <a:latin typeface="Arial"/>
                          <a:cs typeface="Arial"/>
                        </a:rPr>
                        <a:t>Do</a:t>
                      </a:r>
                      <a:r>
                        <a:rPr sz="1600" b="1" spc="-25" dirty="0">
                          <a:latin typeface="Arial"/>
                          <a:cs typeface="Arial"/>
                        </a:rPr>
                        <a:t> </a:t>
                      </a:r>
                      <a:r>
                        <a:rPr sz="1600" b="1" dirty="0">
                          <a:latin typeface="Arial"/>
                          <a:cs typeface="Arial"/>
                        </a:rPr>
                        <a:t>not</a:t>
                      </a:r>
                      <a:r>
                        <a:rPr sz="1600" b="1" spc="-20" dirty="0">
                          <a:latin typeface="Arial"/>
                          <a:cs typeface="Arial"/>
                        </a:rPr>
                        <a:t> </a:t>
                      </a:r>
                      <a:r>
                        <a:rPr sz="1600" dirty="0">
                          <a:latin typeface="Arial MT"/>
                          <a:cs typeface="Arial MT"/>
                        </a:rPr>
                        <a:t>cover</a:t>
                      </a:r>
                      <a:r>
                        <a:rPr sz="1600" spc="-20" dirty="0">
                          <a:latin typeface="Arial MT"/>
                          <a:cs typeface="Arial MT"/>
                        </a:rPr>
                        <a:t> </a:t>
                      </a:r>
                      <a:r>
                        <a:rPr sz="1600" dirty="0">
                          <a:latin typeface="Arial MT"/>
                          <a:cs typeface="Arial MT"/>
                        </a:rPr>
                        <a:t>the</a:t>
                      </a:r>
                      <a:r>
                        <a:rPr sz="1600" spc="-20" dirty="0">
                          <a:latin typeface="Arial MT"/>
                          <a:cs typeface="Arial MT"/>
                        </a:rPr>
                        <a:t> face</a:t>
                      </a:r>
                      <a:endParaRPr sz="1600">
                        <a:latin typeface="Arial MT"/>
                        <a:cs typeface="Arial MT"/>
                      </a:endParaRPr>
                    </a:p>
                  </a:txBody>
                  <a:tcPr marL="0" marR="0" marT="412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C000">
                        <a:alpha val="19999"/>
                      </a:srgbClr>
                    </a:solidFill>
                  </a:tcPr>
                </a:tc>
                <a:extLst>
                  <a:ext uri="{0D108BD9-81ED-4DB2-BD59-A6C34878D82A}">
                    <a16:rowId xmlns:a16="http://schemas.microsoft.com/office/drawing/2014/main" val="10003"/>
                  </a:ext>
                </a:extLst>
              </a:tr>
              <a:tr h="751205">
                <a:tc>
                  <a:txBody>
                    <a:bodyPr/>
                    <a:lstStyle/>
                    <a:p>
                      <a:pPr marL="377825" indent="-286385">
                        <a:lnSpc>
                          <a:spcPct val="100000"/>
                        </a:lnSpc>
                        <a:spcBef>
                          <a:spcPts val="325"/>
                        </a:spcBef>
                        <a:buChar char="•"/>
                        <a:tabLst>
                          <a:tab pos="377825" algn="l"/>
                        </a:tabLst>
                      </a:pPr>
                      <a:r>
                        <a:rPr sz="1600" dirty="0">
                          <a:latin typeface="Arial MT"/>
                          <a:cs typeface="Arial MT"/>
                        </a:rPr>
                        <a:t>Upgrade</a:t>
                      </a:r>
                      <a:r>
                        <a:rPr sz="1600" spc="-45" dirty="0">
                          <a:latin typeface="Arial MT"/>
                          <a:cs typeface="Arial MT"/>
                        </a:rPr>
                        <a:t> </a:t>
                      </a:r>
                      <a:r>
                        <a:rPr sz="1600" dirty="0">
                          <a:latin typeface="Arial MT"/>
                          <a:cs typeface="Arial MT"/>
                        </a:rPr>
                        <a:t>as</a:t>
                      </a:r>
                      <a:r>
                        <a:rPr sz="1600" spc="-50" dirty="0">
                          <a:latin typeface="Arial MT"/>
                          <a:cs typeface="Arial MT"/>
                        </a:rPr>
                        <a:t> </a:t>
                      </a:r>
                      <a:r>
                        <a:rPr sz="1600" dirty="0">
                          <a:latin typeface="Arial MT"/>
                          <a:cs typeface="Arial MT"/>
                        </a:rPr>
                        <a:t>additional</a:t>
                      </a:r>
                      <a:r>
                        <a:rPr sz="1600" spc="-70" dirty="0">
                          <a:latin typeface="Arial MT"/>
                          <a:cs typeface="Arial MT"/>
                        </a:rPr>
                        <a:t> </a:t>
                      </a:r>
                      <a:r>
                        <a:rPr sz="1600" spc="-10" dirty="0">
                          <a:latin typeface="Arial MT"/>
                          <a:cs typeface="Arial MT"/>
                        </a:rPr>
                        <a:t>materials</a:t>
                      </a:r>
                      <a:endParaRPr sz="1600">
                        <a:latin typeface="Arial MT"/>
                        <a:cs typeface="Arial MT"/>
                      </a:endParaRPr>
                    </a:p>
                    <a:p>
                      <a:pPr marL="377825">
                        <a:lnSpc>
                          <a:spcPct val="100000"/>
                        </a:lnSpc>
                      </a:pPr>
                      <a:r>
                        <a:rPr sz="1600" dirty="0">
                          <a:latin typeface="Arial MT"/>
                          <a:cs typeface="Arial MT"/>
                        </a:rPr>
                        <a:t>become</a:t>
                      </a:r>
                      <a:r>
                        <a:rPr sz="1600" spc="-90" dirty="0">
                          <a:latin typeface="Arial MT"/>
                          <a:cs typeface="Arial MT"/>
                        </a:rPr>
                        <a:t> </a:t>
                      </a:r>
                      <a:r>
                        <a:rPr sz="1600" spc="-10" dirty="0">
                          <a:latin typeface="Arial MT"/>
                          <a:cs typeface="Arial MT"/>
                        </a:rPr>
                        <a:t>available</a:t>
                      </a:r>
                      <a:endParaRPr sz="1600">
                        <a:latin typeface="Arial MT"/>
                        <a:cs typeface="Arial MT"/>
                      </a:endParaRPr>
                    </a:p>
                  </a:txBody>
                  <a:tcPr marL="0" marR="0" marT="412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78460" indent="-286385">
                        <a:lnSpc>
                          <a:spcPct val="100000"/>
                        </a:lnSpc>
                        <a:spcBef>
                          <a:spcPts val="325"/>
                        </a:spcBef>
                        <a:buChar char="•"/>
                        <a:tabLst>
                          <a:tab pos="378460" algn="l"/>
                        </a:tabLst>
                      </a:pPr>
                      <a:r>
                        <a:rPr sz="1600" dirty="0">
                          <a:latin typeface="Arial MT"/>
                          <a:cs typeface="Arial MT"/>
                        </a:rPr>
                        <a:t>Keep</a:t>
                      </a:r>
                      <a:r>
                        <a:rPr sz="1600" spc="-30" dirty="0">
                          <a:latin typeface="Arial MT"/>
                          <a:cs typeface="Arial MT"/>
                        </a:rPr>
                        <a:t> </a:t>
                      </a:r>
                      <a:r>
                        <a:rPr sz="1600" dirty="0">
                          <a:latin typeface="Arial MT"/>
                          <a:cs typeface="Arial MT"/>
                        </a:rPr>
                        <a:t>the</a:t>
                      </a:r>
                      <a:r>
                        <a:rPr sz="1600" spc="-20" dirty="0">
                          <a:latin typeface="Arial MT"/>
                          <a:cs typeface="Arial MT"/>
                        </a:rPr>
                        <a:t> </a:t>
                      </a:r>
                      <a:r>
                        <a:rPr sz="1600" dirty="0">
                          <a:latin typeface="Arial MT"/>
                          <a:cs typeface="Arial MT"/>
                        </a:rPr>
                        <a:t>casualty</a:t>
                      </a:r>
                      <a:r>
                        <a:rPr sz="1600" spc="-40" dirty="0">
                          <a:latin typeface="Arial MT"/>
                          <a:cs typeface="Arial MT"/>
                        </a:rPr>
                        <a:t> </a:t>
                      </a:r>
                      <a:r>
                        <a:rPr sz="1600" dirty="0">
                          <a:latin typeface="Arial MT"/>
                          <a:cs typeface="Arial MT"/>
                        </a:rPr>
                        <a:t>off</a:t>
                      </a:r>
                      <a:r>
                        <a:rPr sz="1600" spc="-20" dirty="0">
                          <a:latin typeface="Arial MT"/>
                          <a:cs typeface="Arial MT"/>
                        </a:rPr>
                        <a:t> </a:t>
                      </a:r>
                      <a:r>
                        <a:rPr sz="1600" dirty="0">
                          <a:latin typeface="Arial MT"/>
                          <a:cs typeface="Arial MT"/>
                        </a:rPr>
                        <a:t>the</a:t>
                      </a:r>
                      <a:r>
                        <a:rPr sz="1600" spc="-15" dirty="0">
                          <a:latin typeface="Arial MT"/>
                          <a:cs typeface="Arial MT"/>
                        </a:rPr>
                        <a:t> </a:t>
                      </a:r>
                      <a:r>
                        <a:rPr sz="1600" spc="-10" dirty="0">
                          <a:latin typeface="Arial MT"/>
                          <a:cs typeface="Arial MT"/>
                        </a:rPr>
                        <a:t>ground</a:t>
                      </a:r>
                      <a:endParaRPr sz="1600">
                        <a:latin typeface="Arial MT"/>
                        <a:cs typeface="Arial MT"/>
                      </a:endParaRPr>
                    </a:p>
                  </a:txBody>
                  <a:tcPr marL="0" marR="0" marT="412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bl>
          </a:graphicData>
        </a:graphic>
      </p:graphicFrame>
      <p:sp>
        <p:nvSpPr>
          <p:cNvPr id="15" name="object 15"/>
          <p:cNvSpPr txBox="1"/>
          <p:nvPr/>
        </p:nvSpPr>
        <p:spPr>
          <a:xfrm>
            <a:off x="6895338" y="6056665"/>
            <a:ext cx="365125" cy="600075"/>
          </a:xfrm>
          <a:prstGeom prst="rect">
            <a:avLst/>
          </a:prstGeom>
        </p:spPr>
        <p:txBody>
          <a:bodyPr vert="horz" wrap="square" lIns="0" tIns="53975" rIns="0" bIns="0" rtlCol="0">
            <a:spAutoFit/>
          </a:bodyPr>
          <a:lstStyle/>
          <a:p>
            <a:pPr marL="12700">
              <a:lnSpc>
                <a:spcPct val="100000"/>
              </a:lnSpc>
              <a:spcBef>
                <a:spcPts val="425"/>
              </a:spcBef>
            </a:pPr>
            <a:r>
              <a:rPr sz="3200" spc="-50" dirty="0">
                <a:solidFill>
                  <a:srgbClr val="FFFFFF"/>
                </a:solidFill>
                <a:latin typeface="Arial Black"/>
                <a:cs typeface="Arial Black"/>
              </a:rPr>
              <a:t>H</a:t>
            </a:r>
            <a:endParaRPr sz="3200">
              <a:latin typeface="Arial Black"/>
              <a:cs typeface="Arial Black"/>
            </a:endParaRPr>
          </a:p>
        </p:txBody>
      </p:sp>
      <p:sp>
        <p:nvSpPr>
          <p:cNvPr id="16" name="object 16"/>
          <p:cNvSpPr txBox="1"/>
          <p:nvPr/>
        </p:nvSpPr>
        <p:spPr>
          <a:xfrm>
            <a:off x="1145844" y="6072325"/>
            <a:ext cx="2339340" cy="252095"/>
          </a:xfrm>
          <a:prstGeom prst="rect">
            <a:avLst/>
          </a:prstGeom>
        </p:spPr>
        <p:txBody>
          <a:bodyPr vert="horz" wrap="square" lIns="0" tIns="0" rIns="0" bIns="0" rtlCol="0">
            <a:spAutoFit/>
          </a:bodyPr>
          <a:lstStyle/>
          <a:p>
            <a:pPr marL="12700">
              <a:lnSpc>
                <a:spcPts val="1864"/>
              </a:lnSpc>
            </a:pPr>
            <a:r>
              <a:rPr sz="1600" b="1" dirty="0">
                <a:latin typeface="Arial"/>
                <a:cs typeface="Arial"/>
              </a:rPr>
              <a:t>Level</a:t>
            </a:r>
            <a:r>
              <a:rPr sz="1600" b="1" spc="-15" dirty="0">
                <a:latin typeface="Arial"/>
                <a:cs typeface="Arial"/>
              </a:rPr>
              <a:t> </a:t>
            </a:r>
            <a:r>
              <a:rPr sz="1600" b="1" dirty="0">
                <a:latin typeface="Arial"/>
                <a:cs typeface="Arial"/>
              </a:rPr>
              <a:t>of</a:t>
            </a:r>
            <a:r>
              <a:rPr sz="1600" b="1" spc="-45" dirty="0">
                <a:latin typeface="Arial"/>
                <a:cs typeface="Arial"/>
              </a:rPr>
              <a:t> </a:t>
            </a:r>
            <a:r>
              <a:rPr sz="1600" b="1" dirty="0">
                <a:latin typeface="Arial"/>
                <a:cs typeface="Arial"/>
              </a:rPr>
              <a:t>Evidence:</a:t>
            </a:r>
            <a:r>
              <a:rPr sz="1600" b="1" spc="-15" dirty="0">
                <a:latin typeface="Arial"/>
                <a:cs typeface="Arial"/>
              </a:rPr>
              <a:t> </a:t>
            </a:r>
            <a:r>
              <a:rPr sz="1600" spc="-10" dirty="0">
                <a:latin typeface="Arial MT"/>
                <a:cs typeface="Arial MT"/>
              </a:rPr>
              <a:t>C-</a:t>
            </a:r>
            <a:r>
              <a:rPr sz="1600" spc="-25" dirty="0">
                <a:latin typeface="Arial MT"/>
                <a:cs typeface="Arial MT"/>
              </a:rPr>
              <a:t>LD</a:t>
            </a:r>
            <a:endParaRPr sz="1600">
              <a:latin typeface="Arial MT"/>
              <a:cs typeface="Arial MT"/>
            </a:endParaRPr>
          </a:p>
        </p:txBody>
      </p:sp>
      <p:sp>
        <p:nvSpPr>
          <p:cNvPr id="17" name="object 17"/>
          <p:cNvSpPr txBox="1"/>
          <p:nvPr/>
        </p:nvSpPr>
        <p:spPr>
          <a:xfrm>
            <a:off x="4861940" y="6069498"/>
            <a:ext cx="1763395" cy="599440"/>
          </a:xfrm>
          <a:prstGeom prst="rect">
            <a:avLst/>
          </a:prstGeom>
        </p:spPr>
        <p:txBody>
          <a:bodyPr vert="horz" wrap="square" lIns="0" tIns="53975" rIns="0" bIns="0" rtlCol="0">
            <a:spAutoFit/>
          </a:bodyPr>
          <a:lstStyle/>
          <a:p>
            <a:pPr marL="12700">
              <a:lnSpc>
                <a:spcPct val="100000"/>
              </a:lnSpc>
              <a:spcBef>
                <a:spcPts val="425"/>
              </a:spcBef>
            </a:pPr>
            <a:r>
              <a:rPr sz="3200" dirty="0">
                <a:solidFill>
                  <a:srgbClr val="2D3334"/>
                </a:solidFill>
                <a:latin typeface="Arial Black"/>
                <a:cs typeface="Arial Black"/>
              </a:rPr>
              <a:t>M</a:t>
            </a:r>
            <a:r>
              <a:rPr sz="3200" spc="-15" dirty="0">
                <a:solidFill>
                  <a:srgbClr val="2D3334"/>
                </a:solidFill>
                <a:latin typeface="Arial Black"/>
                <a:cs typeface="Arial Black"/>
              </a:rPr>
              <a:t> </a:t>
            </a:r>
            <a:r>
              <a:rPr sz="3200" dirty="0">
                <a:solidFill>
                  <a:srgbClr val="2D3334"/>
                </a:solidFill>
                <a:latin typeface="Arial Black"/>
                <a:cs typeface="Arial Black"/>
              </a:rPr>
              <a:t>A</a:t>
            </a:r>
            <a:r>
              <a:rPr sz="3200" spc="-30" dirty="0">
                <a:solidFill>
                  <a:srgbClr val="2D3334"/>
                </a:solidFill>
                <a:latin typeface="Arial Black"/>
                <a:cs typeface="Arial Black"/>
              </a:rPr>
              <a:t> </a:t>
            </a:r>
            <a:r>
              <a:rPr sz="3200" dirty="0">
                <a:solidFill>
                  <a:srgbClr val="2D3334"/>
                </a:solidFill>
                <a:latin typeface="Arial Black"/>
                <a:cs typeface="Arial Black"/>
              </a:rPr>
              <a:t>R</a:t>
            </a:r>
            <a:r>
              <a:rPr sz="3200" spc="-10" dirty="0">
                <a:solidFill>
                  <a:srgbClr val="2D3334"/>
                </a:solidFill>
                <a:latin typeface="Arial Black"/>
                <a:cs typeface="Arial Black"/>
              </a:rPr>
              <a:t> </a:t>
            </a:r>
            <a:r>
              <a:rPr sz="3200" spc="-50" dirty="0">
                <a:solidFill>
                  <a:srgbClr val="2D3334"/>
                </a:solidFill>
                <a:latin typeface="Arial Black"/>
                <a:cs typeface="Arial Black"/>
              </a:rPr>
              <a:t>C</a:t>
            </a:r>
            <a:endParaRPr sz="3200">
              <a:latin typeface="Arial Black"/>
              <a:cs typeface="Arial Black"/>
            </a:endParaRPr>
          </a:p>
        </p:txBody>
      </p:sp>
      <p:sp>
        <p:nvSpPr>
          <p:cNvPr id="18" name="object 18"/>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43455" algn="l"/>
              </a:tabLst>
            </a:pPr>
            <a:r>
              <a:rPr dirty="0"/>
              <a:t>#TCCC-</a:t>
            </a:r>
            <a:r>
              <a:rPr spc="-10" dirty="0"/>
              <a:t>CPP-PPT-</a:t>
            </a:r>
            <a:r>
              <a:rPr dirty="0"/>
              <a:t>12</a:t>
            </a:r>
            <a:r>
              <a:rPr spc="265" dirty="0"/>
              <a:t> </a:t>
            </a:r>
            <a:r>
              <a:rPr dirty="0"/>
              <a:t>08</a:t>
            </a:r>
            <a:r>
              <a:rPr spc="15" dirty="0"/>
              <a:t> </a:t>
            </a:r>
            <a:r>
              <a:rPr dirty="0"/>
              <a:t>AUG</a:t>
            </a:r>
            <a:r>
              <a:rPr spc="-30" dirty="0"/>
              <a:t> </a:t>
            </a:r>
            <a:r>
              <a:rPr spc="-25" dirty="0"/>
              <a:t>23</a:t>
            </a:r>
            <a:r>
              <a:rPr dirty="0"/>
              <a:t>	</a:t>
            </a:r>
            <a:fld id="{81D60167-4931-47E6-BA6A-407CBD079E47}" type="slidenum">
              <a:rPr sz="1200" spc="-25" dirty="0">
                <a:solidFill>
                  <a:srgbClr val="000000"/>
                </a:solidFill>
              </a:rPr>
              <a:t>11</a:t>
            </a:fld>
            <a:endParaRPr sz="12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005708" y="289051"/>
            <a:ext cx="6178550"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756F6F"/>
                </a:solidFill>
                <a:latin typeface="Arial"/>
                <a:cs typeface="Arial"/>
              </a:rPr>
              <a:t>Module</a:t>
            </a:r>
            <a:r>
              <a:rPr sz="2000" b="1" spc="-50" dirty="0">
                <a:solidFill>
                  <a:srgbClr val="756F6F"/>
                </a:solidFill>
                <a:latin typeface="Arial"/>
                <a:cs typeface="Arial"/>
              </a:rPr>
              <a:t> </a:t>
            </a:r>
            <a:r>
              <a:rPr sz="2000" b="1" dirty="0">
                <a:solidFill>
                  <a:srgbClr val="756F6F"/>
                </a:solidFill>
                <a:latin typeface="Arial"/>
                <a:cs typeface="Arial"/>
              </a:rPr>
              <a:t>12:</a:t>
            </a:r>
            <a:r>
              <a:rPr sz="2000" b="1" spc="-45" dirty="0">
                <a:solidFill>
                  <a:srgbClr val="756F6F"/>
                </a:solidFill>
                <a:latin typeface="Arial"/>
                <a:cs typeface="Arial"/>
              </a:rPr>
              <a:t> </a:t>
            </a:r>
            <a:r>
              <a:rPr sz="2000" b="1" dirty="0">
                <a:solidFill>
                  <a:srgbClr val="756F6F"/>
                </a:solidFill>
                <a:latin typeface="Arial"/>
                <a:cs typeface="Arial"/>
              </a:rPr>
              <a:t>Hypothermia</a:t>
            </a:r>
            <a:r>
              <a:rPr sz="2000" b="1" spc="-35" dirty="0">
                <a:solidFill>
                  <a:srgbClr val="756F6F"/>
                </a:solidFill>
                <a:latin typeface="Arial"/>
                <a:cs typeface="Arial"/>
              </a:rPr>
              <a:t> </a:t>
            </a:r>
            <a:r>
              <a:rPr sz="2000" b="1" dirty="0">
                <a:solidFill>
                  <a:srgbClr val="756F6F"/>
                </a:solidFill>
                <a:latin typeface="Arial"/>
                <a:cs typeface="Arial"/>
              </a:rPr>
              <a:t>Prevention</a:t>
            </a:r>
            <a:r>
              <a:rPr sz="2000" b="1" spc="-25" dirty="0">
                <a:solidFill>
                  <a:srgbClr val="756F6F"/>
                </a:solidFill>
                <a:latin typeface="Arial"/>
                <a:cs typeface="Arial"/>
              </a:rPr>
              <a:t> </a:t>
            </a:r>
            <a:r>
              <a:rPr sz="2000" b="1" dirty="0">
                <a:solidFill>
                  <a:srgbClr val="756F6F"/>
                </a:solidFill>
                <a:latin typeface="Arial"/>
                <a:cs typeface="Arial"/>
              </a:rPr>
              <a:t>and</a:t>
            </a:r>
            <a:r>
              <a:rPr sz="2000" b="1" spc="-50" dirty="0">
                <a:solidFill>
                  <a:srgbClr val="756F6F"/>
                </a:solidFill>
                <a:latin typeface="Arial"/>
                <a:cs typeface="Arial"/>
              </a:rPr>
              <a:t> </a:t>
            </a:r>
            <a:r>
              <a:rPr sz="2000" b="1" spc="-10" dirty="0">
                <a:solidFill>
                  <a:srgbClr val="756F6F"/>
                </a:solidFill>
                <a:latin typeface="Arial"/>
                <a:cs typeface="Arial"/>
              </a:rPr>
              <a:t>Treatment</a:t>
            </a:r>
            <a:endParaRPr sz="2000">
              <a:latin typeface="Arial"/>
              <a:cs typeface="Arial"/>
            </a:endParaRPr>
          </a:p>
        </p:txBody>
      </p:sp>
      <p:pic>
        <p:nvPicPr>
          <p:cNvPr id="3" name="object 3"/>
          <p:cNvPicPr/>
          <p:nvPr/>
        </p:nvPicPr>
        <p:blipFill>
          <a:blip r:embed="rId3" cstate="print"/>
          <a:stretch>
            <a:fillRect/>
          </a:stretch>
        </p:blipFill>
        <p:spPr>
          <a:xfrm>
            <a:off x="309372" y="254508"/>
            <a:ext cx="1171956" cy="656844"/>
          </a:xfrm>
          <a:prstGeom prst="rect">
            <a:avLst/>
          </a:prstGeom>
        </p:spPr>
      </p:pic>
      <p:sp>
        <p:nvSpPr>
          <p:cNvPr id="4" name="object 4"/>
          <p:cNvSpPr txBox="1">
            <a:spLocks noGrp="1"/>
          </p:cNvSpPr>
          <p:nvPr>
            <p:ph type="title"/>
          </p:nvPr>
        </p:nvSpPr>
        <p:spPr>
          <a:xfrm>
            <a:off x="2140076" y="737996"/>
            <a:ext cx="8251825"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BB8542"/>
                </a:solidFill>
              </a:rPr>
              <a:t>ACTIVE</a:t>
            </a:r>
            <a:r>
              <a:rPr sz="3600" spc="-20" dirty="0">
                <a:solidFill>
                  <a:srgbClr val="BB8542"/>
                </a:solidFill>
              </a:rPr>
              <a:t> </a:t>
            </a:r>
            <a:r>
              <a:rPr sz="3600" dirty="0">
                <a:solidFill>
                  <a:srgbClr val="000000"/>
                </a:solidFill>
              </a:rPr>
              <a:t>HYPOTHERMIA </a:t>
            </a:r>
            <a:r>
              <a:rPr sz="3600" spc="-10" dirty="0">
                <a:solidFill>
                  <a:srgbClr val="000000"/>
                </a:solidFill>
              </a:rPr>
              <a:t>LIMITATIONS</a:t>
            </a:r>
            <a:endParaRPr sz="3600"/>
          </a:p>
        </p:txBody>
      </p:sp>
      <p:grpSp>
        <p:nvGrpSpPr>
          <p:cNvPr id="5" name="object 5"/>
          <p:cNvGrpSpPr/>
          <p:nvPr/>
        </p:nvGrpSpPr>
        <p:grpSpPr>
          <a:xfrm>
            <a:off x="782514" y="1660688"/>
            <a:ext cx="4874260" cy="4261485"/>
            <a:chOff x="782514" y="1660688"/>
            <a:chExt cx="4874260" cy="4261485"/>
          </a:xfrm>
        </p:grpSpPr>
        <p:pic>
          <p:nvPicPr>
            <p:cNvPr id="6" name="object 6"/>
            <p:cNvPicPr/>
            <p:nvPr/>
          </p:nvPicPr>
          <p:blipFill>
            <a:blip r:embed="rId4" cstate="print"/>
            <a:stretch>
              <a:fillRect/>
            </a:stretch>
          </p:blipFill>
          <p:spPr>
            <a:xfrm>
              <a:off x="782514" y="1660688"/>
              <a:ext cx="4873665" cy="4260995"/>
            </a:xfrm>
            <a:prstGeom prst="rect">
              <a:avLst/>
            </a:prstGeom>
          </p:spPr>
        </p:pic>
        <p:pic>
          <p:nvPicPr>
            <p:cNvPr id="7" name="object 7"/>
            <p:cNvPicPr/>
            <p:nvPr/>
          </p:nvPicPr>
          <p:blipFill>
            <a:blip r:embed="rId5" cstate="print"/>
            <a:stretch>
              <a:fillRect/>
            </a:stretch>
          </p:blipFill>
          <p:spPr>
            <a:xfrm>
              <a:off x="832103" y="1746504"/>
              <a:ext cx="4558284" cy="4018508"/>
            </a:xfrm>
            <a:prstGeom prst="rect">
              <a:avLst/>
            </a:prstGeom>
          </p:spPr>
        </p:pic>
      </p:grpSp>
      <p:sp>
        <p:nvSpPr>
          <p:cNvPr id="8" name="object 8"/>
          <p:cNvSpPr/>
          <p:nvPr/>
        </p:nvSpPr>
        <p:spPr>
          <a:xfrm>
            <a:off x="6752843" y="6051803"/>
            <a:ext cx="647700" cy="649605"/>
          </a:xfrm>
          <a:custGeom>
            <a:avLst/>
            <a:gdLst/>
            <a:ahLst/>
            <a:cxnLst/>
            <a:rect l="l" t="t" r="r" b="b"/>
            <a:pathLst>
              <a:path w="647700" h="649604">
                <a:moveTo>
                  <a:pt x="323850" y="0"/>
                </a:moveTo>
                <a:lnTo>
                  <a:pt x="276003" y="3519"/>
                </a:lnTo>
                <a:lnTo>
                  <a:pt x="230332" y="13744"/>
                </a:lnTo>
                <a:lnTo>
                  <a:pt x="187340" y="30171"/>
                </a:lnTo>
                <a:lnTo>
                  <a:pt x="147528" y="52298"/>
                </a:lnTo>
                <a:lnTo>
                  <a:pt x="111397" y="79623"/>
                </a:lnTo>
                <a:lnTo>
                  <a:pt x="79448" y="111644"/>
                </a:lnTo>
                <a:lnTo>
                  <a:pt x="52184" y="147859"/>
                </a:lnTo>
                <a:lnTo>
                  <a:pt x="30106" y="187765"/>
                </a:lnTo>
                <a:lnTo>
                  <a:pt x="13714" y="230861"/>
                </a:lnTo>
                <a:lnTo>
                  <a:pt x="3512" y="276644"/>
                </a:lnTo>
                <a:lnTo>
                  <a:pt x="0" y="324612"/>
                </a:lnTo>
                <a:lnTo>
                  <a:pt x="3512" y="372579"/>
                </a:lnTo>
                <a:lnTo>
                  <a:pt x="13714" y="418362"/>
                </a:lnTo>
                <a:lnTo>
                  <a:pt x="30106" y="461458"/>
                </a:lnTo>
                <a:lnTo>
                  <a:pt x="52184" y="501364"/>
                </a:lnTo>
                <a:lnTo>
                  <a:pt x="79448" y="537579"/>
                </a:lnTo>
                <a:lnTo>
                  <a:pt x="111397" y="569600"/>
                </a:lnTo>
                <a:lnTo>
                  <a:pt x="147528" y="596925"/>
                </a:lnTo>
                <a:lnTo>
                  <a:pt x="187340" y="619052"/>
                </a:lnTo>
                <a:lnTo>
                  <a:pt x="230332" y="635479"/>
                </a:lnTo>
                <a:lnTo>
                  <a:pt x="276003" y="645704"/>
                </a:lnTo>
                <a:lnTo>
                  <a:pt x="323850" y="649224"/>
                </a:lnTo>
                <a:lnTo>
                  <a:pt x="371696" y="645704"/>
                </a:lnTo>
                <a:lnTo>
                  <a:pt x="417367" y="635479"/>
                </a:lnTo>
                <a:lnTo>
                  <a:pt x="460359" y="619052"/>
                </a:lnTo>
                <a:lnTo>
                  <a:pt x="500171" y="596925"/>
                </a:lnTo>
                <a:lnTo>
                  <a:pt x="536302" y="569600"/>
                </a:lnTo>
                <a:lnTo>
                  <a:pt x="568251" y="537579"/>
                </a:lnTo>
                <a:lnTo>
                  <a:pt x="595515" y="501364"/>
                </a:lnTo>
                <a:lnTo>
                  <a:pt x="617593" y="461458"/>
                </a:lnTo>
                <a:lnTo>
                  <a:pt x="633985" y="418362"/>
                </a:lnTo>
                <a:lnTo>
                  <a:pt x="644187" y="372579"/>
                </a:lnTo>
                <a:lnTo>
                  <a:pt x="647700" y="324612"/>
                </a:lnTo>
                <a:lnTo>
                  <a:pt x="644187" y="276644"/>
                </a:lnTo>
                <a:lnTo>
                  <a:pt x="633985" y="230861"/>
                </a:lnTo>
                <a:lnTo>
                  <a:pt x="617593" y="187765"/>
                </a:lnTo>
                <a:lnTo>
                  <a:pt x="595515" y="147859"/>
                </a:lnTo>
                <a:lnTo>
                  <a:pt x="568251" y="111644"/>
                </a:lnTo>
                <a:lnTo>
                  <a:pt x="536302" y="79623"/>
                </a:lnTo>
                <a:lnTo>
                  <a:pt x="500171" y="52298"/>
                </a:lnTo>
                <a:lnTo>
                  <a:pt x="460359" y="30171"/>
                </a:lnTo>
                <a:lnTo>
                  <a:pt x="417367" y="13744"/>
                </a:lnTo>
                <a:lnTo>
                  <a:pt x="371696" y="3519"/>
                </a:lnTo>
                <a:lnTo>
                  <a:pt x="323850" y="0"/>
                </a:lnTo>
                <a:close/>
              </a:path>
            </a:pathLst>
          </a:custGeom>
          <a:solidFill>
            <a:srgbClr val="764666"/>
          </a:solidFill>
        </p:spPr>
        <p:txBody>
          <a:bodyPr wrap="square" lIns="0" tIns="0" rIns="0" bIns="0" rtlCol="0"/>
          <a:lstStyle/>
          <a:p>
            <a:endParaRPr/>
          </a:p>
        </p:txBody>
      </p:sp>
      <p:sp>
        <p:nvSpPr>
          <p:cNvPr id="9" name="object 9"/>
          <p:cNvSpPr txBox="1"/>
          <p:nvPr/>
        </p:nvSpPr>
        <p:spPr>
          <a:xfrm>
            <a:off x="5626353" y="1634185"/>
            <a:ext cx="5434330" cy="3790950"/>
          </a:xfrm>
          <a:prstGeom prst="rect">
            <a:avLst/>
          </a:prstGeom>
        </p:spPr>
        <p:txBody>
          <a:bodyPr vert="horz" wrap="square" lIns="0" tIns="12700" rIns="0" bIns="0" rtlCol="0">
            <a:spAutoFit/>
          </a:bodyPr>
          <a:lstStyle/>
          <a:p>
            <a:pPr marL="12700">
              <a:lnSpc>
                <a:spcPct val="100000"/>
              </a:lnSpc>
              <a:spcBef>
                <a:spcPts val="100"/>
              </a:spcBef>
            </a:pPr>
            <a:r>
              <a:rPr sz="2400" b="1" dirty="0">
                <a:latin typeface="Arial"/>
                <a:cs typeface="Arial"/>
              </a:rPr>
              <a:t>Possible</a:t>
            </a:r>
            <a:r>
              <a:rPr sz="2400" b="1" spc="-60" dirty="0">
                <a:latin typeface="Arial"/>
                <a:cs typeface="Arial"/>
              </a:rPr>
              <a:t> </a:t>
            </a:r>
            <a:r>
              <a:rPr sz="2400" b="1" dirty="0">
                <a:latin typeface="Arial"/>
                <a:cs typeface="Arial"/>
              </a:rPr>
              <a:t>active</a:t>
            </a:r>
            <a:r>
              <a:rPr sz="2400" b="1" spc="-60" dirty="0">
                <a:latin typeface="Arial"/>
                <a:cs typeface="Arial"/>
              </a:rPr>
              <a:t> </a:t>
            </a:r>
            <a:r>
              <a:rPr sz="2400" b="1" spc="-10" dirty="0">
                <a:latin typeface="Arial"/>
                <a:cs typeface="Arial"/>
              </a:rPr>
              <a:t>hypothermia</a:t>
            </a:r>
            <a:endParaRPr sz="2400">
              <a:latin typeface="Arial"/>
              <a:cs typeface="Arial"/>
            </a:endParaRPr>
          </a:p>
          <a:p>
            <a:pPr marL="12700">
              <a:lnSpc>
                <a:spcPct val="100000"/>
              </a:lnSpc>
              <a:spcBef>
                <a:spcPts val="5"/>
              </a:spcBef>
            </a:pPr>
            <a:r>
              <a:rPr sz="2400" b="1" dirty="0">
                <a:latin typeface="Arial"/>
                <a:cs typeface="Arial"/>
              </a:rPr>
              <a:t>limitations</a:t>
            </a:r>
            <a:r>
              <a:rPr sz="2400" b="1" spc="-70" dirty="0">
                <a:latin typeface="Arial"/>
                <a:cs typeface="Arial"/>
              </a:rPr>
              <a:t> </a:t>
            </a:r>
            <a:r>
              <a:rPr sz="2400" b="1" dirty="0">
                <a:latin typeface="Arial"/>
                <a:cs typeface="Arial"/>
              </a:rPr>
              <a:t>may</a:t>
            </a:r>
            <a:r>
              <a:rPr sz="2400" b="1" spc="-40" dirty="0">
                <a:latin typeface="Arial"/>
                <a:cs typeface="Arial"/>
              </a:rPr>
              <a:t> </a:t>
            </a:r>
            <a:r>
              <a:rPr sz="2400" b="1" spc="-10" dirty="0">
                <a:latin typeface="Arial"/>
                <a:cs typeface="Arial"/>
              </a:rPr>
              <a:t>include:</a:t>
            </a:r>
            <a:endParaRPr sz="2400">
              <a:latin typeface="Arial"/>
              <a:cs typeface="Arial"/>
            </a:endParaRPr>
          </a:p>
          <a:p>
            <a:pPr marL="269875" marR="5080">
              <a:lnSpc>
                <a:spcPct val="141700"/>
              </a:lnSpc>
              <a:spcBef>
                <a:spcPts val="595"/>
              </a:spcBef>
            </a:pPr>
            <a:r>
              <a:rPr sz="2400" dirty="0">
                <a:latin typeface="Arial MT"/>
                <a:cs typeface="Arial MT"/>
              </a:rPr>
              <a:t>Service</a:t>
            </a:r>
            <a:r>
              <a:rPr sz="2400" spc="-80" dirty="0">
                <a:latin typeface="Arial MT"/>
                <a:cs typeface="Arial MT"/>
              </a:rPr>
              <a:t> </a:t>
            </a:r>
            <a:r>
              <a:rPr sz="2400" dirty="0">
                <a:latin typeface="Arial MT"/>
                <a:cs typeface="Arial MT"/>
              </a:rPr>
              <a:t>specific</a:t>
            </a:r>
            <a:r>
              <a:rPr sz="2400" spc="-75" dirty="0">
                <a:latin typeface="Arial MT"/>
                <a:cs typeface="Arial MT"/>
              </a:rPr>
              <a:t> </a:t>
            </a:r>
            <a:r>
              <a:rPr sz="2400" dirty="0">
                <a:latin typeface="Arial MT"/>
                <a:cs typeface="Arial MT"/>
              </a:rPr>
              <a:t>mission</a:t>
            </a:r>
            <a:r>
              <a:rPr sz="2400" spc="-85" dirty="0">
                <a:latin typeface="Arial MT"/>
                <a:cs typeface="Arial MT"/>
              </a:rPr>
              <a:t> </a:t>
            </a:r>
            <a:r>
              <a:rPr sz="2400" dirty="0">
                <a:latin typeface="Arial MT"/>
                <a:cs typeface="Arial MT"/>
              </a:rPr>
              <a:t>and</a:t>
            </a:r>
            <a:r>
              <a:rPr sz="2400" spc="-80" dirty="0">
                <a:latin typeface="Arial MT"/>
                <a:cs typeface="Arial MT"/>
              </a:rPr>
              <a:t> </a:t>
            </a:r>
            <a:r>
              <a:rPr sz="2400" dirty="0">
                <a:latin typeface="Arial MT"/>
                <a:cs typeface="Arial MT"/>
              </a:rPr>
              <a:t>load</a:t>
            </a:r>
            <a:r>
              <a:rPr sz="2400" spc="-80" dirty="0">
                <a:latin typeface="Arial MT"/>
                <a:cs typeface="Arial MT"/>
              </a:rPr>
              <a:t> </a:t>
            </a:r>
            <a:r>
              <a:rPr sz="2400" spc="-25" dirty="0">
                <a:latin typeface="Arial MT"/>
                <a:cs typeface="Arial MT"/>
              </a:rPr>
              <a:t>out </a:t>
            </a:r>
            <a:r>
              <a:rPr sz="2400" dirty="0">
                <a:latin typeface="Arial MT"/>
                <a:cs typeface="Arial MT"/>
              </a:rPr>
              <a:t>Limitation</a:t>
            </a:r>
            <a:r>
              <a:rPr sz="2400" spc="-90" dirty="0">
                <a:latin typeface="Arial MT"/>
                <a:cs typeface="Arial MT"/>
              </a:rPr>
              <a:t> </a:t>
            </a:r>
            <a:r>
              <a:rPr sz="2400" dirty="0">
                <a:latin typeface="Arial MT"/>
                <a:cs typeface="Arial MT"/>
              </a:rPr>
              <a:t>of</a:t>
            </a:r>
            <a:r>
              <a:rPr sz="2400" spc="-90" dirty="0">
                <a:latin typeface="Arial MT"/>
                <a:cs typeface="Arial MT"/>
              </a:rPr>
              <a:t> </a:t>
            </a:r>
            <a:r>
              <a:rPr sz="2400" dirty="0">
                <a:latin typeface="Arial MT"/>
                <a:cs typeface="Arial MT"/>
              </a:rPr>
              <a:t>active</a:t>
            </a:r>
            <a:r>
              <a:rPr sz="2400" spc="-75" dirty="0">
                <a:latin typeface="Arial MT"/>
                <a:cs typeface="Arial MT"/>
              </a:rPr>
              <a:t> </a:t>
            </a:r>
            <a:r>
              <a:rPr sz="2400" dirty="0">
                <a:latin typeface="Arial MT"/>
                <a:cs typeface="Arial MT"/>
              </a:rPr>
              <a:t>rewarming</a:t>
            </a:r>
            <a:r>
              <a:rPr sz="2400" spc="-80" dirty="0">
                <a:latin typeface="Arial MT"/>
                <a:cs typeface="Arial MT"/>
              </a:rPr>
              <a:t> </a:t>
            </a:r>
            <a:r>
              <a:rPr sz="2400" spc="-10" dirty="0">
                <a:latin typeface="Arial MT"/>
                <a:cs typeface="Arial MT"/>
              </a:rPr>
              <a:t>devices </a:t>
            </a:r>
            <a:r>
              <a:rPr sz="2400" dirty="0">
                <a:latin typeface="Arial MT"/>
                <a:cs typeface="Arial MT"/>
              </a:rPr>
              <a:t>Cold</a:t>
            </a:r>
            <a:r>
              <a:rPr sz="2400" spc="-55" dirty="0">
                <a:latin typeface="Arial MT"/>
                <a:cs typeface="Arial MT"/>
              </a:rPr>
              <a:t> </a:t>
            </a:r>
            <a:r>
              <a:rPr sz="2400" spc="-10" dirty="0">
                <a:latin typeface="Arial MT"/>
                <a:cs typeface="Arial MT"/>
              </a:rPr>
              <a:t>Weather</a:t>
            </a:r>
            <a:endParaRPr sz="2400">
              <a:latin typeface="Arial MT"/>
              <a:cs typeface="Arial MT"/>
            </a:endParaRPr>
          </a:p>
          <a:p>
            <a:pPr marL="269875" marR="428625">
              <a:lnSpc>
                <a:spcPct val="141700"/>
              </a:lnSpc>
            </a:pPr>
            <a:r>
              <a:rPr sz="2400" dirty="0">
                <a:latin typeface="Arial MT"/>
                <a:cs typeface="Arial MT"/>
              </a:rPr>
              <a:t>Altitude</a:t>
            </a:r>
            <a:r>
              <a:rPr sz="2400" spc="-75" dirty="0">
                <a:latin typeface="Arial MT"/>
                <a:cs typeface="Arial MT"/>
              </a:rPr>
              <a:t> </a:t>
            </a:r>
            <a:r>
              <a:rPr sz="2400" dirty="0">
                <a:latin typeface="Arial MT"/>
                <a:cs typeface="Arial MT"/>
              </a:rPr>
              <a:t>(if</a:t>
            </a:r>
            <a:r>
              <a:rPr sz="2400" spc="-85" dirty="0">
                <a:latin typeface="Arial MT"/>
                <a:cs typeface="Arial MT"/>
              </a:rPr>
              <a:t> </a:t>
            </a:r>
            <a:r>
              <a:rPr sz="2400" spc="-10" dirty="0">
                <a:latin typeface="Arial MT"/>
                <a:cs typeface="Arial MT"/>
              </a:rPr>
              <a:t>oxygen/chemical</a:t>
            </a:r>
            <a:r>
              <a:rPr sz="2400" spc="-45" dirty="0">
                <a:latin typeface="Arial MT"/>
                <a:cs typeface="Arial MT"/>
              </a:rPr>
              <a:t> </a:t>
            </a:r>
            <a:r>
              <a:rPr sz="2400" spc="-10" dirty="0">
                <a:latin typeface="Arial MT"/>
                <a:cs typeface="Arial MT"/>
              </a:rPr>
              <a:t>driven) </a:t>
            </a:r>
            <a:r>
              <a:rPr sz="2400" dirty="0">
                <a:latin typeface="Arial MT"/>
                <a:cs typeface="Arial MT"/>
              </a:rPr>
              <a:t>Battery</a:t>
            </a:r>
            <a:r>
              <a:rPr sz="2400" spc="-80" dirty="0">
                <a:latin typeface="Arial MT"/>
                <a:cs typeface="Arial MT"/>
              </a:rPr>
              <a:t> </a:t>
            </a:r>
            <a:r>
              <a:rPr sz="2400" dirty="0">
                <a:latin typeface="Arial MT"/>
                <a:cs typeface="Arial MT"/>
              </a:rPr>
              <a:t>powered</a:t>
            </a:r>
            <a:r>
              <a:rPr sz="2400" spc="-45" dirty="0">
                <a:latin typeface="Arial MT"/>
                <a:cs typeface="Arial MT"/>
              </a:rPr>
              <a:t> </a:t>
            </a:r>
            <a:r>
              <a:rPr sz="2400" dirty="0">
                <a:latin typeface="Arial MT"/>
                <a:cs typeface="Arial MT"/>
              </a:rPr>
              <a:t>IV</a:t>
            </a:r>
            <a:r>
              <a:rPr sz="2400" spc="-80" dirty="0">
                <a:latin typeface="Arial MT"/>
                <a:cs typeface="Arial MT"/>
              </a:rPr>
              <a:t> </a:t>
            </a:r>
            <a:r>
              <a:rPr sz="2400" dirty="0">
                <a:latin typeface="Arial MT"/>
                <a:cs typeface="Arial MT"/>
              </a:rPr>
              <a:t>fluid</a:t>
            </a:r>
            <a:r>
              <a:rPr sz="2400" spc="-55" dirty="0">
                <a:latin typeface="Arial MT"/>
                <a:cs typeface="Arial MT"/>
              </a:rPr>
              <a:t> </a:t>
            </a:r>
            <a:r>
              <a:rPr sz="2400" spc="-10" dirty="0">
                <a:latin typeface="Arial MT"/>
                <a:cs typeface="Arial MT"/>
              </a:rPr>
              <a:t>warming</a:t>
            </a:r>
            <a:endParaRPr sz="2400">
              <a:latin typeface="Arial MT"/>
              <a:cs typeface="Arial MT"/>
            </a:endParaRPr>
          </a:p>
          <a:p>
            <a:pPr marL="269875">
              <a:lnSpc>
                <a:spcPct val="100000"/>
              </a:lnSpc>
              <a:spcBef>
                <a:spcPts val="5"/>
              </a:spcBef>
            </a:pPr>
            <a:r>
              <a:rPr sz="2400" spc="-10" dirty="0">
                <a:latin typeface="Arial MT"/>
                <a:cs typeface="Arial MT"/>
              </a:rPr>
              <a:t>device(s)</a:t>
            </a:r>
            <a:endParaRPr sz="2400">
              <a:latin typeface="Arial MT"/>
              <a:cs typeface="Arial MT"/>
            </a:endParaRPr>
          </a:p>
        </p:txBody>
      </p:sp>
      <p:grpSp>
        <p:nvGrpSpPr>
          <p:cNvPr id="10" name="object 10"/>
          <p:cNvGrpSpPr/>
          <p:nvPr/>
        </p:nvGrpSpPr>
        <p:grpSpPr>
          <a:xfrm>
            <a:off x="495680" y="2667761"/>
            <a:ext cx="5299075" cy="3870325"/>
            <a:chOff x="495680" y="2667761"/>
            <a:chExt cx="5299075" cy="3870325"/>
          </a:xfrm>
        </p:grpSpPr>
        <p:sp>
          <p:nvSpPr>
            <p:cNvPr id="11" name="object 11"/>
            <p:cNvSpPr/>
            <p:nvPr/>
          </p:nvSpPr>
          <p:spPr>
            <a:xfrm>
              <a:off x="5679948" y="2667761"/>
              <a:ext cx="114300" cy="2721610"/>
            </a:xfrm>
            <a:custGeom>
              <a:avLst/>
              <a:gdLst/>
              <a:ahLst/>
              <a:cxnLst/>
              <a:rect l="l" t="t" r="r" b="b"/>
              <a:pathLst>
                <a:path w="114300" h="2721610">
                  <a:moveTo>
                    <a:pt x="114300" y="2057400"/>
                  </a:moveTo>
                  <a:lnTo>
                    <a:pt x="0" y="2057400"/>
                  </a:lnTo>
                  <a:lnTo>
                    <a:pt x="0" y="2721610"/>
                  </a:lnTo>
                  <a:lnTo>
                    <a:pt x="114300" y="2721610"/>
                  </a:lnTo>
                  <a:lnTo>
                    <a:pt x="114300" y="2057400"/>
                  </a:lnTo>
                  <a:close/>
                </a:path>
                <a:path w="114300" h="2721610">
                  <a:moveTo>
                    <a:pt x="114300" y="1536192"/>
                  </a:moveTo>
                  <a:lnTo>
                    <a:pt x="0" y="1536192"/>
                  </a:lnTo>
                  <a:lnTo>
                    <a:pt x="0" y="1866392"/>
                  </a:lnTo>
                  <a:lnTo>
                    <a:pt x="114300" y="1866392"/>
                  </a:lnTo>
                  <a:lnTo>
                    <a:pt x="114300" y="1536192"/>
                  </a:lnTo>
                  <a:close/>
                </a:path>
                <a:path w="114300" h="2721610">
                  <a:moveTo>
                    <a:pt x="114300" y="1054608"/>
                  </a:moveTo>
                  <a:lnTo>
                    <a:pt x="0" y="1054608"/>
                  </a:lnTo>
                  <a:lnTo>
                    <a:pt x="0" y="1372108"/>
                  </a:lnTo>
                  <a:lnTo>
                    <a:pt x="114300" y="1372108"/>
                  </a:lnTo>
                  <a:lnTo>
                    <a:pt x="114300" y="1054608"/>
                  </a:lnTo>
                  <a:close/>
                </a:path>
                <a:path w="114300" h="2721610">
                  <a:moveTo>
                    <a:pt x="114300" y="533400"/>
                  </a:moveTo>
                  <a:lnTo>
                    <a:pt x="0" y="533400"/>
                  </a:lnTo>
                  <a:lnTo>
                    <a:pt x="0" y="861441"/>
                  </a:lnTo>
                  <a:lnTo>
                    <a:pt x="114300" y="861441"/>
                  </a:lnTo>
                  <a:lnTo>
                    <a:pt x="114300" y="533400"/>
                  </a:lnTo>
                  <a:close/>
                </a:path>
                <a:path w="114300" h="2721610">
                  <a:moveTo>
                    <a:pt x="114300" y="0"/>
                  </a:moveTo>
                  <a:lnTo>
                    <a:pt x="0" y="0"/>
                  </a:lnTo>
                  <a:lnTo>
                    <a:pt x="0" y="304800"/>
                  </a:lnTo>
                  <a:lnTo>
                    <a:pt x="114300" y="304800"/>
                  </a:lnTo>
                  <a:lnTo>
                    <a:pt x="114300" y="0"/>
                  </a:lnTo>
                  <a:close/>
                </a:path>
              </a:pathLst>
            </a:custGeom>
            <a:solidFill>
              <a:srgbClr val="BB8542"/>
            </a:solidFill>
          </p:spPr>
          <p:txBody>
            <a:bodyPr wrap="square" lIns="0" tIns="0" rIns="0" bIns="0" rtlCol="0"/>
            <a:lstStyle/>
            <a:p>
              <a:endParaRPr/>
            </a:p>
          </p:txBody>
        </p:sp>
        <p:sp>
          <p:nvSpPr>
            <p:cNvPr id="12" name="object 12"/>
            <p:cNvSpPr/>
            <p:nvPr/>
          </p:nvSpPr>
          <p:spPr>
            <a:xfrm>
              <a:off x="505205" y="5907785"/>
              <a:ext cx="3366770" cy="620395"/>
            </a:xfrm>
            <a:custGeom>
              <a:avLst/>
              <a:gdLst/>
              <a:ahLst/>
              <a:cxnLst/>
              <a:rect l="l" t="t" r="r" b="b"/>
              <a:pathLst>
                <a:path w="3366770" h="620395">
                  <a:moveTo>
                    <a:pt x="3295269" y="0"/>
                  </a:moveTo>
                  <a:lnTo>
                    <a:pt x="71208" y="0"/>
                  </a:lnTo>
                  <a:lnTo>
                    <a:pt x="43489" y="5595"/>
                  </a:lnTo>
                  <a:lnTo>
                    <a:pt x="20854" y="20854"/>
                  </a:lnTo>
                  <a:lnTo>
                    <a:pt x="5595" y="43489"/>
                  </a:lnTo>
                  <a:lnTo>
                    <a:pt x="0" y="71208"/>
                  </a:lnTo>
                  <a:lnTo>
                    <a:pt x="0" y="549059"/>
                  </a:lnTo>
                  <a:lnTo>
                    <a:pt x="5595" y="576778"/>
                  </a:lnTo>
                  <a:lnTo>
                    <a:pt x="20854" y="599413"/>
                  </a:lnTo>
                  <a:lnTo>
                    <a:pt x="43489" y="614672"/>
                  </a:lnTo>
                  <a:lnTo>
                    <a:pt x="71208" y="620267"/>
                  </a:lnTo>
                  <a:lnTo>
                    <a:pt x="3295269" y="620267"/>
                  </a:lnTo>
                  <a:lnTo>
                    <a:pt x="3323010" y="614672"/>
                  </a:lnTo>
                  <a:lnTo>
                    <a:pt x="3345656" y="599413"/>
                  </a:lnTo>
                  <a:lnTo>
                    <a:pt x="3360920" y="576778"/>
                  </a:lnTo>
                  <a:lnTo>
                    <a:pt x="3366516" y="549059"/>
                  </a:lnTo>
                  <a:lnTo>
                    <a:pt x="3366516" y="71208"/>
                  </a:lnTo>
                  <a:lnTo>
                    <a:pt x="3360920" y="43489"/>
                  </a:lnTo>
                  <a:lnTo>
                    <a:pt x="3345656" y="20854"/>
                  </a:lnTo>
                  <a:lnTo>
                    <a:pt x="3323010" y="5595"/>
                  </a:lnTo>
                  <a:lnTo>
                    <a:pt x="3295269" y="0"/>
                  </a:lnTo>
                  <a:close/>
                </a:path>
              </a:pathLst>
            </a:custGeom>
            <a:solidFill>
              <a:srgbClr val="A0C1E7">
                <a:alpha val="74508"/>
              </a:srgbClr>
            </a:solidFill>
          </p:spPr>
          <p:txBody>
            <a:bodyPr wrap="square" lIns="0" tIns="0" rIns="0" bIns="0" rtlCol="0"/>
            <a:lstStyle/>
            <a:p>
              <a:endParaRPr/>
            </a:p>
          </p:txBody>
        </p:sp>
        <p:sp>
          <p:nvSpPr>
            <p:cNvPr id="13" name="object 13"/>
            <p:cNvSpPr/>
            <p:nvPr/>
          </p:nvSpPr>
          <p:spPr>
            <a:xfrm>
              <a:off x="505205" y="5907785"/>
              <a:ext cx="3366770" cy="620395"/>
            </a:xfrm>
            <a:custGeom>
              <a:avLst/>
              <a:gdLst/>
              <a:ahLst/>
              <a:cxnLst/>
              <a:rect l="l" t="t" r="r" b="b"/>
              <a:pathLst>
                <a:path w="3366770" h="620395">
                  <a:moveTo>
                    <a:pt x="0" y="71208"/>
                  </a:moveTo>
                  <a:lnTo>
                    <a:pt x="5595" y="43489"/>
                  </a:lnTo>
                  <a:lnTo>
                    <a:pt x="20854" y="20854"/>
                  </a:lnTo>
                  <a:lnTo>
                    <a:pt x="43489" y="5595"/>
                  </a:lnTo>
                  <a:lnTo>
                    <a:pt x="71208" y="0"/>
                  </a:lnTo>
                  <a:lnTo>
                    <a:pt x="3295269" y="0"/>
                  </a:lnTo>
                  <a:lnTo>
                    <a:pt x="3323010" y="5595"/>
                  </a:lnTo>
                  <a:lnTo>
                    <a:pt x="3345656" y="20854"/>
                  </a:lnTo>
                  <a:lnTo>
                    <a:pt x="3360920" y="43489"/>
                  </a:lnTo>
                  <a:lnTo>
                    <a:pt x="3366516" y="71208"/>
                  </a:lnTo>
                  <a:lnTo>
                    <a:pt x="3366516" y="549059"/>
                  </a:lnTo>
                  <a:lnTo>
                    <a:pt x="3360920" y="576778"/>
                  </a:lnTo>
                  <a:lnTo>
                    <a:pt x="3345656" y="599413"/>
                  </a:lnTo>
                  <a:lnTo>
                    <a:pt x="3323010" y="614672"/>
                  </a:lnTo>
                  <a:lnTo>
                    <a:pt x="3295269" y="620267"/>
                  </a:lnTo>
                  <a:lnTo>
                    <a:pt x="71208" y="620267"/>
                  </a:lnTo>
                  <a:lnTo>
                    <a:pt x="43489" y="614672"/>
                  </a:lnTo>
                  <a:lnTo>
                    <a:pt x="20854" y="599413"/>
                  </a:lnTo>
                  <a:lnTo>
                    <a:pt x="5595" y="576778"/>
                  </a:lnTo>
                  <a:lnTo>
                    <a:pt x="0" y="549059"/>
                  </a:lnTo>
                  <a:lnTo>
                    <a:pt x="0" y="71208"/>
                  </a:lnTo>
                  <a:close/>
                </a:path>
              </a:pathLst>
            </a:custGeom>
            <a:ln w="19049">
              <a:solidFill>
                <a:srgbClr val="A0C1E7"/>
              </a:solidFill>
            </a:ln>
          </p:spPr>
          <p:txBody>
            <a:bodyPr wrap="square" lIns="0" tIns="0" rIns="0" bIns="0" rtlCol="0"/>
            <a:lstStyle/>
            <a:p>
              <a:endParaRPr/>
            </a:p>
          </p:txBody>
        </p:sp>
      </p:grpSp>
      <p:grpSp>
        <p:nvGrpSpPr>
          <p:cNvPr id="14" name="object 14"/>
          <p:cNvGrpSpPr/>
          <p:nvPr/>
        </p:nvGrpSpPr>
        <p:grpSpPr>
          <a:xfrm>
            <a:off x="454151" y="5818627"/>
            <a:ext cx="935990" cy="1028065"/>
            <a:chOff x="454151" y="5818627"/>
            <a:chExt cx="935990" cy="1028065"/>
          </a:xfrm>
        </p:grpSpPr>
        <p:pic>
          <p:nvPicPr>
            <p:cNvPr id="15" name="object 15"/>
            <p:cNvPicPr/>
            <p:nvPr/>
          </p:nvPicPr>
          <p:blipFill>
            <a:blip r:embed="rId6" cstate="print"/>
            <a:stretch>
              <a:fillRect/>
            </a:stretch>
          </p:blipFill>
          <p:spPr>
            <a:xfrm>
              <a:off x="454151" y="5818627"/>
              <a:ext cx="935672" cy="1027442"/>
            </a:xfrm>
            <a:prstGeom prst="rect">
              <a:avLst/>
            </a:prstGeom>
          </p:spPr>
        </p:pic>
        <p:pic>
          <p:nvPicPr>
            <p:cNvPr id="16" name="object 16"/>
            <p:cNvPicPr/>
            <p:nvPr/>
          </p:nvPicPr>
          <p:blipFill>
            <a:blip r:embed="rId7" cstate="print"/>
            <a:stretch>
              <a:fillRect/>
            </a:stretch>
          </p:blipFill>
          <p:spPr>
            <a:xfrm>
              <a:off x="649223" y="6013703"/>
              <a:ext cx="365760" cy="457200"/>
            </a:xfrm>
            <a:prstGeom prst="rect">
              <a:avLst/>
            </a:prstGeom>
          </p:spPr>
        </p:pic>
      </p:grpSp>
      <p:sp>
        <p:nvSpPr>
          <p:cNvPr id="17" name="object 17"/>
          <p:cNvSpPr txBox="1"/>
          <p:nvPr/>
        </p:nvSpPr>
        <p:spPr>
          <a:xfrm>
            <a:off x="6895338" y="6056665"/>
            <a:ext cx="365125" cy="600075"/>
          </a:xfrm>
          <a:prstGeom prst="rect">
            <a:avLst/>
          </a:prstGeom>
        </p:spPr>
        <p:txBody>
          <a:bodyPr vert="horz" wrap="square" lIns="0" tIns="53975" rIns="0" bIns="0" rtlCol="0">
            <a:spAutoFit/>
          </a:bodyPr>
          <a:lstStyle/>
          <a:p>
            <a:pPr marL="12700">
              <a:lnSpc>
                <a:spcPct val="100000"/>
              </a:lnSpc>
              <a:spcBef>
                <a:spcPts val="425"/>
              </a:spcBef>
            </a:pPr>
            <a:r>
              <a:rPr sz="3200" spc="-50" dirty="0">
                <a:solidFill>
                  <a:srgbClr val="FFFFFF"/>
                </a:solidFill>
                <a:latin typeface="Arial Black"/>
                <a:cs typeface="Arial Black"/>
              </a:rPr>
              <a:t>H</a:t>
            </a:r>
            <a:endParaRPr sz="3200">
              <a:latin typeface="Arial Black"/>
              <a:cs typeface="Arial Black"/>
            </a:endParaRPr>
          </a:p>
        </p:txBody>
      </p:sp>
      <p:sp>
        <p:nvSpPr>
          <p:cNvPr id="18" name="object 18"/>
          <p:cNvSpPr txBox="1"/>
          <p:nvPr/>
        </p:nvSpPr>
        <p:spPr>
          <a:xfrm>
            <a:off x="1145844" y="6072325"/>
            <a:ext cx="2339340" cy="252095"/>
          </a:xfrm>
          <a:prstGeom prst="rect">
            <a:avLst/>
          </a:prstGeom>
        </p:spPr>
        <p:txBody>
          <a:bodyPr vert="horz" wrap="square" lIns="0" tIns="0" rIns="0" bIns="0" rtlCol="0">
            <a:spAutoFit/>
          </a:bodyPr>
          <a:lstStyle/>
          <a:p>
            <a:pPr marL="12700">
              <a:lnSpc>
                <a:spcPts val="1864"/>
              </a:lnSpc>
            </a:pPr>
            <a:r>
              <a:rPr sz="1600" b="1" dirty="0">
                <a:latin typeface="Arial"/>
                <a:cs typeface="Arial"/>
              </a:rPr>
              <a:t>Level</a:t>
            </a:r>
            <a:r>
              <a:rPr sz="1600" b="1" spc="-15" dirty="0">
                <a:latin typeface="Arial"/>
                <a:cs typeface="Arial"/>
              </a:rPr>
              <a:t> </a:t>
            </a:r>
            <a:r>
              <a:rPr sz="1600" b="1" dirty="0">
                <a:latin typeface="Arial"/>
                <a:cs typeface="Arial"/>
              </a:rPr>
              <a:t>of</a:t>
            </a:r>
            <a:r>
              <a:rPr sz="1600" b="1" spc="-45" dirty="0">
                <a:latin typeface="Arial"/>
                <a:cs typeface="Arial"/>
              </a:rPr>
              <a:t> </a:t>
            </a:r>
            <a:r>
              <a:rPr sz="1600" b="1" dirty="0">
                <a:latin typeface="Arial"/>
                <a:cs typeface="Arial"/>
              </a:rPr>
              <a:t>Evidence:</a:t>
            </a:r>
            <a:r>
              <a:rPr sz="1600" b="1" spc="-15" dirty="0">
                <a:latin typeface="Arial"/>
                <a:cs typeface="Arial"/>
              </a:rPr>
              <a:t> </a:t>
            </a:r>
            <a:r>
              <a:rPr sz="1600" spc="-10" dirty="0">
                <a:latin typeface="Arial MT"/>
                <a:cs typeface="Arial MT"/>
              </a:rPr>
              <a:t>C-</a:t>
            </a:r>
            <a:r>
              <a:rPr sz="1600" spc="-25" dirty="0">
                <a:latin typeface="Arial MT"/>
                <a:cs typeface="Arial MT"/>
              </a:rPr>
              <a:t>LD</a:t>
            </a:r>
            <a:endParaRPr sz="1600">
              <a:latin typeface="Arial MT"/>
              <a:cs typeface="Arial MT"/>
            </a:endParaRPr>
          </a:p>
        </p:txBody>
      </p:sp>
      <p:sp>
        <p:nvSpPr>
          <p:cNvPr id="19" name="object 19"/>
          <p:cNvSpPr txBox="1"/>
          <p:nvPr/>
        </p:nvSpPr>
        <p:spPr>
          <a:xfrm>
            <a:off x="4861940" y="6069498"/>
            <a:ext cx="1763395" cy="599440"/>
          </a:xfrm>
          <a:prstGeom prst="rect">
            <a:avLst/>
          </a:prstGeom>
        </p:spPr>
        <p:txBody>
          <a:bodyPr vert="horz" wrap="square" lIns="0" tIns="53975" rIns="0" bIns="0" rtlCol="0">
            <a:spAutoFit/>
          </a:bodyPr>
          <a:lstStyle/>
          <a:p>
            <a:pPr marL="12700">
              <a:lnSpc>
                <a:spcPct val="100000"/>
              </a:lnSpc>
              <a:spcBef>
                <a:spcPts val="425"/>
              </a:spcBef>
            </a:pPr>
            <a:r>
              <a:rPr sz="3200" dirty="0">
                <a:solidFill>
                  <a:srgbClr val="2D3334"/>
                </a:solidFill>
                <a:latin typeface="Arial Black"/>
                <a:cs typeface="Arial Black"/>
              </a:rPr>
              <a:t>M</a:t>
            </a:r>
            <a:r>
              <a:rPr sz="3200" spc="-15" dirty="0">
                <a:solidFill>
                  <a:srgbClr val="2D3334"/>
                </a:solidFill>
                <a:latin typeface="Arial Black"/>
                <a:cs typeface="Arial Black"/>
              </a:rPr>
              <a:t> </a:t>
            </a:r>
            <a:r>
              <a:rPr sz="3200" dirty="0">
                <a:solidFill>
                  <a:srgbClr val="2D3334"/>
                </a:solidFill>
                <a:latin typeface="Arial Black"/>
                <a:cs typeface="Arial Black"/>
              </a:rPr>
              <a:t>A</a:t>
            </a:r>
            <a:r>
              <a:rPr sz="3200" spc="-30" dirty="0">
                <a:solidFill>
                  <a:srgbClr val="2D3334"/>
                </a:solidFill>
                <a:latin typeface="Arial Black"/>
                <a:cs typeface="Arial Black"/>
              </a:rPr>
              <a:t> </a:t>
            </a:r>
            <a:r>
              <a:rPr sz="3200" dirty="0">
                <a:solidFill>
                  <a:srgbClr val="2D3334"/>
                </a:solidFill>
                <a:latin typeface="Arial Black"/>
                <a:cs typeface="Arial Black"/>
              </a:rPr>
              <a:t>R</a:t>
            </a:r>
            <a:r>
              <a:rPr sz="3200" spc="-10" dirty="0">
                <a:solidFill>
                  <a:srgbClr val="2D3334"/>
                </a:solidFill>
                <a:latin typeface="Arial Black"/>
                <a:cs typeface="Arial Black"/>
              </a:rPr>
              <a:t> </a:t>
            </a:r>
            <a:r>
              <a:rPr sz="3200" spc="-50" dirty="0">
                <a:solidFill>
                  <a:srgbClr val="2D3334"/>
                </a:solidFill>
                <a:latin typeface="Arial Black"/>
                <a:cs typeface="Arial Black"/>
              </a:rPr>
              <a:t>C</a:t>
            </a:r>
            <a:endParaRPr sz="3200">
              <a:latin typeface="Arial Black"/>
              <a:cs typeface="Arial Black"/>
            </a:endParaRPr>
          </a:p>
        </p:txBody>
      </p:sp>
      <p:sp>
        <p:nvSpPr>
          <p:cNvPr id="20" name="object 20"/>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43455" algn="l"/>
              </a:tabLst>
            </a:pPr>
            <a:r>
              <a:rPr dirty="0"/>
              <a:t>#TCCC-</a:t>
            </a:r>
            <a:r>
              <a:rPr spc="-10" dirty="0"/>
              <a:t>CPP-PPT-</a:t>
            </a:r>
            <a:r>
              <a:rPr dirty="0"/>
              <a:t>12</a:t>
            </a:r>
            <a:r>
              <a:rPr spc="265" dirty="0"/>
              <a:t> </a:t>
            </a:r>
            <a:r>
              <a:rPr dirty="0"/>
              <a:t>08</a:t>
            </a:r>
            <a:r>
              <a:rPr spc="15" dirty="0"/>
              <a:t> </a:t>
            </a:r>
            <a:r>
              <a:rPr dirty="0"/>
              <a:t>AUG</a:t>
            </a:r>
            <a:r>
              <a:rPr spc="-30" dirty="0"/>
              <a:t> </a:t>
            </a:r>
            <a:r>
              <a:rPr spc="-25" dirty="0"/>
              <a:t>23</a:t>
            </a:r>
            <a:r>
              <a:rPr dirty="0"/>
              <a:t>	</a:t>
            </a:r>
            <a:fld id="{81D60167-4931-47E6-BA6A-407CBD079E47}" type="slidenum">
              <a:rPr sz="1200" spc="-25" dirty="0">
                <a:solidFill>
                  <a:srgbClr val="000000"/>
                </a:solidFill>
              </a:rPr>
              <a:t>12</a:t>
            </a:fld>
            <a:endParaRPr sz="12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005708" y="289051"/>
            <a:ext cx="6178550"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756F6F"/>
                </a:solidFill>
                <a:latin typeface="Arial"/>
                <a:cs typeface="Arial"/>
              </a:rPr>
              <a:t>Module</a:t>
            </a:r>
            <a:r>
              <a:rPr sz="2000" b="1" spc="-50" dirty="0">
                <a:solidFill>
                  <a:srgbClr val="756F6F"/>
                </a:solidFill>
                <a:latin typeface="Arial"/>
                <a:cs typeface="Arial"/>
              </a:rPr>
              <a:t> </a:t>
            </a:r>
            <a:r>
              <a:rPr sz="2000" b="1" dirty="0">
                <a:solidFill>
                  <a:srgbClr val="756F6F"/>
                </a:solidFill>
                <a:latin typeface="Arial"/>
                <a:cs typeface="Arial"/>
              </a:rPr>
              <a:t>12:</a:t>
            </a:r>
            <a:r>
              <a:rPr sz="2000" b="1" spc="-45" dirty="0">
                <a:solidFill>
                  <a:srgbClr val="756F6F"/>
                </a:solidFill>
                <a:latin typeface="Arial"/>
                <a:cs typeface="Arial"/>
              </a:rPr>
              <a:t> </a:t>
            </a:r>
            <a:r>
              <a:rPr sz="2000" b="1" dirty="0">
                <a:solidFill>
                  <a:srgbClr val="756F6F"/>
                </a:solidFill>
                <a:latin typeface="Arial"/>
                <a:cs typeface="Arial"/>
              </a:rPr>
              <a:t>Hypothermia</a:t>
            </a:r>
            <a:r>
              <a:rPr sz="2000" b="1" spc="-35" dirty="0">
                <a:solidFill>
                  <a:srgbClr val="756F6F"/>
                </a:solidFill>
                <a:latin typeface="Arial"/>
                <a:cs typeface="Arial"/>
              </a:rPr>
              <a:t> </a:t>
            </a:r>
            <a:r>
              <a:rPr sz="2000" b="1" dirty="0">
                <a:solidFill>
                  <a:srgbClr val="756F6F"/>
                </a:solidFill>
                <a:latin typeface="Arial"/>
                <a:cs typeface="Arial"/>
              </a:rPr>
              <a:t>Prevention</a:t>
            </a:r>
            <a:r>
              <a:rPr sz="2000" b="1" spc="-25" dirty="0">
                <a:solidFill>
                  <a:srgbClr val="756F6F"/>
                </a:solidFill>
                <a:latin typeface="Arial"/>
                <a:cs typeface="Arial"/>
              </a:rPr>
              <a:t> </a:t>
            </a:r>
            <a:r>
              <a:rPr sz="2000" b="1" dirty="0">
                <a:solidFill>
                  <a:srgbClr val="756F6F"/>
                </a:solidFill>
                <a:latin typeface="Arial"/>
                <a:cs typeface="Arial"/>
              </a:rPr>
              <a:t>and</a:t>
            </a:r>
            <a:r>
              <a:rPr sz="2000" b="1" spc="-50" dirty="0">
                <a:solidFill>
                  <a:srgbClr val="756F6F"/>
                </a:solidFill>
                <a:latin typeface="Arial"/>
                <a:cs typeface="Arial"/>
              </a:rPr>
              <a:t> </a:t>
            </a:r>
            <a:r>
              <a:rPr sz="2000" b="1" spc="-10" dirty="0">
                <a:solidFill>
                  <a:srgbClr val="756F6F"/>
                </a:solidFill>
                <a:latin typeface="Arial"/>
                <a:cs typeface="Arial"/>
              </a:rPr>
              <a:t>Treatment</a:t>
            </a:r>
            <a:endParaRPr sz="2000">
              <a:latin typeface="Arial"/>
              <a:cs typeface="Arial"/>
            </a:endParaRPr>
          </a:p>
        </p:txBody>
      </p:sp>
      <p:pic>
        <p:nvPicPr>
          <p:cNvPr id="3" name="object 3"/>
          <p:cNvPicPr/>
          <p:nvPr/>
        </p:nvPicPr>
        <p:blipFill>
          <a:blip r:embed="rId3" cstate="print"/>
          <a:stretch>
            <a:fillRect/>
          </a:stretch>
        </p:blipFill>
        <p:spPr>
          <a:xfrm>
            <a:off x="309372" y="254508"/>
            <a:ext cx="1171956" cy="656844"/>
          </a:xfrm>
          <a:prstGeom prst="rect">
            <a:avLst/>
          </a:prstGeom>
        </p:spPr>
      </p:pic>
      <p:sp>
        <p:nvSpPr>
          <p:cNvPr id="4" name="object 4"/>
          <p:cNvSpPr txBox="1">
            <a:spLocks noGrp="1"/>
          </p:cNvSpPr>
          <p:nvPr>
            <p:ph type="title"/>
          </p:nvPr>
        </p:nvSpPr>
        <p:spPr>
          <a:xfrm>
            <a:off x="3533013" y="758393"/>
            <a:ext cx="5207000" cy="1123950"/>
          </a:xfrm>
          <a:prstGeom prst="rect">
            <a:avLst/>
          </a:prstGeom>
        </p:spPr>
        <p:txBody>
          <a:bodyPr vert="horz" wrap="square" lIns="0" tIns="12700" rIns="0" bIns="0" rtlCol="0">
            <a:spAutoFit/>
          </a:bodyPr>
          <a:lstStyle/>
          <a:p>
            <a:pPr marL="939165" marR="5080" indent="-927100">
              <a:lnSpc>
                <a:spcPct val="100000"/>
              </a:lnSpc>
              <a:spcBef>
                <a:spcPts val="100"/>
              </a:spcBef>
            </a:pPr>
            <a:r>
              <a:rPr sz="3600" dirty="0">
                <a:solidFill>
                  <a:srgbClr val="CD9146"/>
                </a:solidFill>
              </a:rPr>
              <a:t>ACTIVE</a:t>
            </a:r>
            <a:r>
              <a:rPr sz="3600" spc="-15" dirty="0">
                <a:solidFill>
                  <a:srgbClr val="CD9146"/>
                </a:solidFill>
              </a:rPr>
              <a:t> </a:t>
            </a:r>
            <a:r>
              <a:rPr sz="3600" spc="-10" dirty="0">
                <a:solidFill>
                  <a:srgbClr val="000000"/>
                </a:solidFill>
              </a:rPr>
              <a:t>HYPOTHERMIA MANAGEMENT</a:t>
            </a:r>
            <a:endParaRPr sz="3600"/>
          </a:p>
        </p:txBody>
      </p:sp>
      <p:grpSp>
        <p:nvGrpSpPr>
          <p:cNvPr id="5" name="object 5"/>
          <p:cNvGrpSpPr/>
          <p:nvPr/>
        </p:nvGrpSpPr>
        <p:grpSpPr>
          <a:xfrm>
            <a:off x="298704" y="1682495"/>
            <a:ext cx="5562600" cy="3973195"/>
            <a:chOff x="298704" y="1682495"/>
            <a:chExt cx="5562600" cy="3973195"/>
          </a:xfrm>
        </p:grpSpPr>
        <p:pic>
          <p:nvPicPr>
            <p:cNvPr id="6" name="object 6"/>
            <p:cNvPicPr/>
            <p:nvPr/>
          </p:nvPicPr>
          <p:blipFill>
            <a:blip r:embed="rId4" cstate="print"/>
            <a:stretch>
              <a:fillRect/>
            </a:stretch>
          </p:blipFill>
          <p:spPr>
            <a:xfrm>
              <a:off x="298704" y="1682495"/>
              <a:ext cx="5562600" cy="3521964"/>
            </a:xfrm>
            <a:prstGeom prst="rect">
              <a:avLst/>
            </a:prstGeom>
          </p:spPr>
        </p:pic>
        <p:pic>
          <p:nvPicPr>
            <p:cNvPr id="7" name="object 7"/>
            <p:cNvPicPr/>
            <p:nvPr/>
          </p:nvPicPr>
          <p:blipFill>
            <a:blip r:embed="rId5" cstate="print"/>
            <a:stretch>
              <a:fillRect/>
            </a:stretch>
          </p:blipFill>
          <p:spPr>
            <a:xfrm>
              <a:off x="493776" y="1877567"/>
              <a:ext cx="4992624" cy="2951987"/>
            </a:xfrm>
            <a:prstGeom prst="rect">
              <a:avLst/>
            </a:prstGeom>
          </p:spPr>
        </p:pic>
        <p:sp>
          <p:nvSpPr>
            <p:cNvPr id="8" name="object 8"/>
            <p:cNvSpPr/>
            <p:nvPr/>
          </p:nvSpPr>
          <p:spPr>
            <a:xfrm>
              <a:off x="322326" y="4872989"/>
              <a:ext cx="5352415" cy="772795"/>
            </a:xfrm>
            <a:custGeom>
              <a:avLst/>
              <a:gdLst/>
              <a:ahLst/>
              <a:cxnLst/>
              <a:rect l="l" t="t" r="r" b="b"/>
              <a:pathLst>
                <a:path w="5352415" h="772795">
                  <a:moveTo>
                    <a:pt x="5263642" y="0"/>
                  </a:moveTo>
                  <a:lnTo>
                    <a:pt x="88709" y="0"/>
                  </a:lnTo>
                  <a:lnTo>
                    <a:pt x="54178" y="6975"/>
                  </a:lnTo>
                  <a:lnTo>
                    <a:pt x="25981" y="25987"/>
                  </a:lnTo>
                  <a:lnTo>
                    <a:pt x="6970" y="54167"/>
                  </a:lnTo>
                  <a:lnTo>
                    <a:pt x="0" y="88646"/>
                  </a:lnTo>
                  <a:lnTo>
                    <a:pt x="0" y="684022"/>
                  </a:lnTo>
                  <a:lnTo>
                    <a:pt x="6970" y="718516"/>
                  </a:lnTo>
                  <a:lnTo>
                    <a:pt x="25981" y="746694"/>
                  </a:lnTo>
                  <a:lnTo>
                    <a:pt x="54178" y="765698"/>
                  </a:lnTo>
                  <a:lnTo>
                    <a:pt x="88709" y="772668"/>
                  </a:lnTo>
                  <a:lnTo>
                    <a:pt x="5263642" y="772668"/>
                  </a:lnTo>
                  <a:lnTo>
                    <a:pt x="5298120" y="765698"/>
                  </a:lnTo>
                  <a:lnTo>
                    <a:pt x="5326300" y="746694"/>
                  </a:lnTo>
                  <a:lnTo>
                    <a:pt x="5345312" y="718516"/>
                  </a:lnTo>
                  <a:lnTo>
                    <a:pt x="5352288" y="684022"/>
                  </a:lnTo>
                  <a:lnTo>
                    <a:pt x="5352288" y="88646"/>
                  </a:lnTo>
                  <a:lnTo>
                    <a:pt x="5345312" y="54167"/>
                  </a:lnTo>
                  <a:lnTo>
                    <a:pt x="5326300" y="25987"/>
                  </a:lnTo>
                  <a:lnTo>
                    <a:pt x="5298120" y="6975"/>
                  </a:lnTo>
                  <a:lnTo>
                    <a:pt x="5263642" y="0"/>
                  </a:lnTo>
                  <a:close/>
                </a:path>
              </a:pathLst>
            </a:custGeom>
            <a:solidFill>
              <a:srgbClr val="FFF4D2"/>
            </a:solidFill>
          </p:spPr>
          <p:txBody>
            <a:bodyPr wrap="square" lIns="0" tIns="0" rIns="0" bIns="0" rtlCol="0"/>
            <a:lstStyle/>
            <a:p>
              <a:endParaRPr/>
            </a:p>
          </p:txBody>
        </p:sp>
        <p:sp>
          <p:nvSpPr>
            <p:cNvPr id="9" name="object 9"/>
            <p:cNvSpPr/>
            <p:nvPr/>
          </p:nvSpPr>
          <p:spPr>
            <a:xfrm>
              <a:off x="322326" y="4872989"/>
              <a:ext cx="5352415" cy="772795"/>
            </a:xfrm>
            <a:custGeom>
              <a:avLst/>
              <a:gdLst/>
              <a:ahLst/>
              <a:cxnLst/>
              <a:rect l="l" t="t" r="r" b="b"/>
              <a:pathLst>
                <a:path w="5352415" h="772795">
                  <a:moveTo>
                    <a:pt x="0" y="88646"/>
                  </a:moveTo>
                  <a:lnTo>
                    <a:pt x="6970" y="54167"/>
                  </a:lnTo>
                  <a:lnTo>
                    <a:pt x="25981" y="25987"/>
                  </a:lnTo>
                  <a:lnTo>
                    <a:pt x="54178" y="6975"/>
                  </a:lnTo>
                  <a:lnTo>
                    <a:pt x="88709" y="0"/>
                  </a:lnTo>
                  <a:lnTo>
                    <a:pt x="5263642" y="0"/>
                  </a:lnTo>
                  <a:lnTo>
                    <a:pt x="5298120" y="6975"/>
                  </a:lnTo>
                  <a:lnTo>
                    <a:pt x="5326300" y="25987"/>
                  </a:lnTo>
                  <a:lnTo>
                    <a:pt x="5345312" y="54167"/>
                  </a:lnTo>
                  <a:lnTo>
                    <a:pt x="5352288" y="88646"/>
                  </a:lnTo>
                  <a:lnTo>
                    <a:pt x="5352288" y="684022"/>
                  </a:lnTo>
                  <a:lnTo>
                    <a:pt x="5345312" y="718516"/>
                  </a:lnTo>
                  <a:lnTo>
                    <a:pt x="5326300" y="746694"/>
                  </a:lnTo>
                  <a:lnTo>
                    <a:pt x="5298120" y="765698"/>
                  </a:lnTo>
                  <a:lnTo>
                    <a:pt x="5263642" y="772668"/>
                  </a:lnTo>
                  <a:lnTo>
                    <a:pt x="88709" y="772668"/>
                  </a:lnTo>
                  <a:lnTo>
                    <a:pt x="54178" y="765698"/>
                  </a:lnTo>
                  <a:lnTo>
                    <a:pt x="25981" y="746694"/>
                  </a:lnTo>
                  <a:lnTo>
                    <a:pt x="6970" y="718516"/>
                  </a:lnTo>
                  <a:lnTo>
                    <a:pt x="0" y="684022"/>
                  </a:lnTo>
                  <a:lnTo>
                    <a:pt x="0" y="88646"/>
                  </a:lnTo>
                  <a:close/>
                </a:path>
              </a:pathLst>
            </a:custGeom>
            <a:ln w="19050">
              <a:solidFill>
                <a:srgbClr val="BB8542"/>
              </a:solidFill>
            </a:ln>
          </p:spPr>
          <p:txBody>
            <a:bodyPr wrap="square" lIns="0" tIns="0" rIns="0" bIns="0" rtlCol="0"/>
            <a:lstStyle/>
            <a:p>
              <a:endParaRPr/>
            </a:p>
          </p:txBody>
        </p:sp>
        <p:pic>
          <p:nvPicPr>
            <p:cNvPr id="10" name="object 10"/>
            <p:cNvPicPr/>
            <p:nvPr/>
          </p:nvPicPr>
          <p:blipFill>
            <a:blip r:embed="rId6" cstate="print"/>
            <a:stretch>
              <a:fillRect/>
            </a:stretch>
          </p:blipFill>
          <p:spPr>
            <a:xfrm>
              <a:off x="493776" y="5000243"/>
              <a:ext cx="583692" cy="509016"/>
            </a:xfrm>
            <a:prstGeom prst="rect">
              <a:avLst/>
            </a:prstGeom>
          </p:spPr>
        </p:pic>
      </p:grpSp>
      <p:sp>
        <p:nvSpPr>
          <p:cNvPr id="11" name="object 11"/>
          <p:cNvSpPr/>
          <p:nvPr/>
        </p:nvSpPr>
        <p:spPr>
          <a:xfrm>
            <a:off x="6716268" y="5984747"/>
            <a:ext cx="721360" cy="721360"/>
          </a:xfrm>
          <a:custGeom>
            <a:avLst/>
            <a:gdLst/>
            <a:ahLst/>
            <a:cxnLst/>
            <a:rect l="l" t="t" r="r" b="b"/>
            <a:pathLst>
              <a:path w="721359" h="721359">
                <a:moveTo>
                  <a:pt x="360425" y="0"/>
                </a:moveTo>
                <a:lnTo>
                  <a:pt x="311528" y="3290"/>
                </a:lnTo>
                <a:lnTo>
                  <a:pt x="264627" y="12874"/>
                </a:lnTo>
                <a:lnTo>
                  <a:pt x="220152" y="28323"/>
                </a:lnTo>
                <a:lnTo>
                  <a:pt x="178533" y="49208"/>
                </a:lnTo>
                <a:lnTo>
                  <a:pt x="140201" y="75098"/>
                </a:lnTo>
                <a:lnTo>
                  <a:pt x="105584" y="105565"/>
                </a:lnTo>
                <a:lnTo>
                  <a:pt x="75114" y="140179"/>
                </a:lnTo>
                <a:lnTo>
                  <a:pt x="49219" y="178511"/>
                </a:lnTo>
                <a:lnTo>
                  <a:pt x="28330" y="220131"/>
                </a:lnTo>
                <a:lnTo>
                  <a:pt x="12878" y="264609"/>
                </a:lnTo>
                <a:lnTo>
                  <a:pt x="3291" y="311517"/>
                </a:lnTo>
                <a:lnTo>
                  <a:pt x="0" y="360425"/>
                </a:lnTo>
                <a:lnTo>
                  <a:pt x="3291" y="409334"/>
                </a:lnTo>
                <a:lnTo>
                  <a:pt x="12878" y="456242"/>
                </a:lnTo>
                <a:lnTo>
                  <a:pt x="28330" y="500720"/>
                </a:lnTo>
                <a:lnTo>
                  <a:pt x="49219" y="542340"/>
                </a:lnTo>
                <a:lnTo>
                  <a:pt x="75114" y="580672"/>
                </a:lnTo>
                <a:lnTo>
                  <a:pt x="105584" y="615286"/>
                </a:lnTo>
                <a:lnTo>
                  <a:pt x="140201" y="645753"/>
                </a:lnTo>
                <a:lnTo>
                  <a:pt x="178533" y="671643"/>
                </a:lnTo>
                <a:lnTo>
                  <a:pt x="220152" y="692528"/>
                </a:lnTo>
                <a:lnTo>
                  <a:pt x="264627" y="707977"/>
                </a:lnTo>
                <a:lnTo>
                  <a:pt x="311528" y="717561"/>
                </a:lnTo>
                <a:lnTo>
                  <a:pt x="360425" y="720851"/>
                </a:lnTo>
                <a:lnTo>
                  <a:pt x="409323" y="717561"/>
                </a:lnTo>
                <a:lnTo>
                  <a:pt x="456224" y="707977"/>
                </a:lnTo>
                <a:lnTo>
                  <a:pt x="500699" y="692528"/>
                </a:lnTo>
                <a:lnTo>
                  <a:pt x="542318" y="671643"/>
                </a:lnTo>
                <a:lnTo>
                  <a:pt x="580650" y="645753"/>
                </a:lnTo>
                <a:lnTo>
                  <a:pt x="615267" y="615286"/>
                </a:lnTo>
                <a:lnTo>
                  <a:pt x="645737" y="580672"/>
                </a:lnTo>
                <a:lnTo>
                  <a:pt x="671632" y="542340"/>
                </a:lnTo>
                <a:lnTo>
                  <a:pt x="692521" y="500720"/>
                </a:lnTo>
                <a:lnTo>
                  <a:pt x="707973" y="456242"/>
                </a:lnTo>
                <a:lnTo>
                  <a:pt x="717560" y="409334"/>
                </a:lnTo>
                <a:lnTo>
                  <a:pt x="720851" y="360425"/>
                </a:lnTo>
                <a:lnTo>
                  <a:pt x="717560" y="311517"/>
                </a:lnTo>
                <a:lnTo>
                  <a:pt x="707973" y="264609"/>
                </a:lnTo>
                <a:lnTo>
                  <a:pt x="692521" y="220131"/>
                </a:lnTo>
                <a:lnTo>
                  <a:pt x="671632" y="178511"/>
                </a:lnTo>
                <a:lnTo>
                  <a:pt x="645737" y="140179"/>
                </a:lnTo>
                <a:lnTo>
                  <a:pt x="615267" y="105565"/>
                </a:lnTo>
                <a:lnTo>
                  <a:pt x="580650" y="75098"/>
                </a:lnTo>
                <a:lnTo>
                  <a:pt x="542318" y="49208"/>
                </a:lnTo>
                <a:lnTo>
                  <a:pt x="500699" y="28323"/>
                </a:lnTo>
                <a:lnTo>
                  <a:pt x="456224" y="12874"/>
                </a:lnTo>
                <a:lnTo>
                  <a:pt x="409323" y="3290"/>
                </a:lnTo>
                <a:lnTo>
                  <a:pt x="360425" y="0"/>
                </a:lnTo>
                <a:close/>
              </a:path>
            </a:pathLst>
          </a:custGeom>
          <a:solidFill>
            <a:srgbClr val="764666"/>
          </a:solidFill>
        </p:spPr>
        <p:txBody>
          <a:bodyPr wrap="square" lIns="0" tIns="0" rIns="0" bIns="0" rtlCol="0"/>
          <a:lstStyle/>
          <a:p>
            <a:endParaRPr/>
          </a:p>
        </p:txBody>
      </p:sp>
      <p:sp>
        <p:nvSpPr>
          <p:cNvPr id="12" name="object 12"/>
          <p:cNvSpPr txBox="1"/>
          <p:nvPr/>
        </p:nvSpPr>
        <p:spPr>
          <a:xfrm>
            <a:off x="4826253" y="6080861"/>
            <a:ext cx="2433320" cy="513715"/>
          </a:xfrm>
          <a:prstGeom prst="rect">
            <a:avLst/>
          </a:prstGeom>
        </p:spPr>
        <p:txBody>
          <a:bodyPr vert="horz" wrap="square" lIns="0" tIns="12700" rIns="0" bIns="0" rtlCol="0">
            <a:spAutoFit/>
          </a:bodyPr>
          <a:lstStyle/>
          <a:p>
            <a:pPr marL="12700">
              <a:lnSpc>
                <a:spcPct val="100000"/>
              </a:lnSpc>
              <a:spcBef>
                <a:spcPts val="100"/>
              </a:spcBef>
              <a:tabLst>
                <a:tab pos="2080895" algn="l"/>
              </a:tabLst>
            </a:pPr>
            <a:r>
              <a:rPr sz="3200" dirty="0">
                <a:solidFill>
                  <a:srgbClr val="2D3334"/>
                </a:solidFill>
                <a:latin typeface="Arial Black"/>
                <a:cs typeface="Arial Black"/>
              </a:rPr>
              <a:t>M</a:t>
            </a:r>
            <a:r>
              <a:rPr sz="3200" spc="-15" dirty="0">
                <a:solidFill>
                  <a:srgbClr val="2D3334"/>
                </a:solidFill>
                <a:latin typeface="Arial Black"/>
                <a:cs typeface="Arial Black"/>
              </a:rPr>
              <a:t> </a:t>
            </a:r>
            <a:r>
              <a:rPr sz="3200" dirty="0">
                <a:solidFill>
                  <a:srgbClr val="2D3334"/>
                </a:solidFill>
                <a:latin typeface="Arial Black"/>
                <a:cs typeface="Arial Black"/>
              </a:rPr>
              <a:t>A</a:t>
            </a:r>
            <a:r>
              <a:rPr sz="3200" spc="-30" dirty="0">
                <a:solidFill>
                  <a:srgbClr val="2D3334"/>
                </a:solidFill>
                <a:latin typeface="Arial Black"/>
                <a:cs typeface="Arial Black"/>
              </a:rPr>
              <a:t> </a:t>
            </a:r>
            <a:r>
              <a:rPr sz="3200" dirty="0">
                <a:solidFill>
                  <a:srgbClr val="2D3334"/>
                </a:solidFill>
                <a:latin typeface="Arial Black"/>
                <a:cs typeface="Arial Black"/>
              </a:rPr>
              <a:t>R</a:t>
            </a:r>
            <a:r>
              <a:rPr sz="3200" spc="-10" dirty="0">
                <a:solidFill>
                  <a:srgbClr val="2D3334"/>
                </a:solidFill>
                <a:latin typeface="Arial Black"/>
                <a:cs typeface="Arial Black"/>
              </a:rPr>
              <a:t> </a:t>
            </a:r>
            <a:r>
              <a:rPr sz="3200" spc="-50" dirty="0">
                <a:solidFill>
                  <a:srgbClr val="2D3334"/>
                </a:solidFill>
                <a:latin typeface="Arial Black"/>
                <a:cs typeface="Arial Black"/>
              </a:rPr>
              <a:t>C</a:t>
            </a:r>
            <a:r>
              <a:rPr sz="3200" dirty="0">
                <a:solidFill>
                  <a:srgbClr val="2D3334"/>
                </a:solidFill>
                <a:latin typeface="Arial Black"/>
                <a:cs typeface="Arial Black"/>
              </a:rPr>
              <a:t>	</a:t>
            </a:r>
            <a:r>
              <a:rPr sz="4800" spc="-75" baseline="1736" dirty="0">
                <a:solidFill>
                  <a:srgbClr val="FFFFFF"/>
                </a:solidFill>
                <a:latin typeface="Arial Black"/>
                <a:cs typeface="Arial Black"/>
              </a:rPr>
              <a:t>H</a:t>
            </a:r>
            <a:endParaRPr sz="4800" baseline="1736">
              <a:latin typeface="Arial Black"/>
              <a:cs typeface="Arial Black"/>
            </a:endParaRPr>
          </a:p>
        </p:txBody>
      </p:sp>
      <p:sp>
        <p:nvSpPr>
          <p:cNvPr id="13" name="object 13"/>
          <p:cNvSpPr txBox="1"/>
          <p:nvPr/>
        </p:nvSpPr>
        <p:spPr>
          <a:xfrm>
            <a:off x="6510273" y="2121788"/>
            <a:ext cx="5137785" cy="3643629"/>
          </a:xfrm>
          <a:prstGeom prst="rect">
            <a:avLst/>
          </a:prstGeom>
        </p:spPr>
        <p:txBody>
          <a:bodyPr vert="horz" wrap="square" lIns="0" tIns="13335" rIns="0" bIns="0" rtlCol="0">
            <a:spAutoFit/>
          </a:bodyPr>
          <a:lstStyle/>
          <a:p>
            <a:pPr marL="12700" marR="5080">
              <a:lnSpc>
                <a:spcPct val="100000"/>
              </a:lnSpc>
              <a:spcBef>
                <a:spcPts val="105"/>
              </a:spcBef>
            </a:pPr>
            <a:r>
              <a:rPr sz="1700" dirty="0">
                <a:latin typeface="Arial MT"/>
                <a:cs typeface="Arial MT"/>
              </a:rPr>
              <a:t>Advantages</a:t>
            </a:r>
            <a:r>
              <a:rPr sz="1700" spc="-20" dirty="0">
                <a:latin typeface="Arial MT"/>
                <a:cs typeface="Arial MT"/>
              </a:rPr>
              <a:t> </a:t>
            </a:r>
            <a:r>
              <a:rPr sz="1700" dirty="0">
                <a:latin typeface="Arial MT"/>
                <a:cs typeface="Arial MT"/>
              </a:rPr>
              <a:t>of</a:t>
            </a:r>
            <a:r>
              <a:rPr sz="1700" spc="-35" dirty="0">
                <a:latin typeface="Arial MT"/>
                <a:cs typeface="Arial MT"/>
              </a:rPr>
              <a:t> </a:t>
            </a:r>
            <a:r>
              <a:rPr sz="1700" dirty="0">
                <a:latin typeface="Arial MT"/>
                <a:cs typeface="Arial MT"/>
              </a:rPr>
              <a:t>the</a:t>
            </a:r>
            <a:r>
              <a:rPr sz="1700" spc="-30" dirty="0">
                <a:latin typeface="Arial MT"/>
                <a:cs typeface="Arial MT"/>
              </a:rPr>
              <a:t> </a:t>
            </a:r>
            <a:r>
              <a:rPr sz="1700" dirty="0">
                <a:latin typeface="Arial MT"/>
                <a:cs typeface="Arial MT"/>
              </a:rPr>
              <a:t>HPMK</a:t>
            </a:r>
            <a:r>
              <a:rPr sz="1700" spc="-50" dirty="0">
                <a:latin typeface="Arial MT"/>
                <a:cs typeface="Arial MT"/>
              </a:rPr>
              <a:t> </a:t>
            </a:r>
            <a:r>
              <a:rPr sz="1700" dirty="0">
                <a:latin typeface="Arial MT"/>
                <a:cs typeface="Arial MT"/>
              </a:rPr>
              <a:t>are</a:t>
            </a:r>
            <a:r>
              <a:rPr sz="1700" spc="-35" dirty="0">
                <a:latin typeface="Arial MT"/>
                <a:cs typeface="Arial MT"/>
              </a:rPr>
              <a:t> </a:t>
            </a:r>
            <a:r>
              <a:rPr sz="1700" dirty="0">
                <a:latin typeface="Arial MT"/>
                <a:cs typeface="Arial MT"/>
              </a:rPr>
              <a:t>that</a:t>
            </a:r>
            <a:r>
              <a:rPr sz="1700" spc="-25" dirty="0">
                <a:latin typeface="Arial MT"/>
                <a:cs typeface="Arial MT"/>
              </a:rPr>
              <a:t> </a:t>
            </a:r>
            <a:r>
              <a:rPr sz="1700" dirty="0">
                <a:latin typeface="Arial MT"/>
                <a:cs typeface="Arial MT"/>
              </a:rPr>
              <a:t>it</a:t>
            </a:r>
            <a:r>
              <a:rPr sz="1700" spc="-35" dirty="0">
                <a:latin typeface="Arial MT"/>
                <a:cs typeface="Arial MT"/>
              </a:rPr>
              <a:t> </a:t>
            </a:r>
            <a:r>
              <a:rPr sz="1700" dirty="0">
                <a:latin typeface="Arial MT"/>
                <a:cs typeface="Arial MT"/>
              </a:rPr>
              <a:t>is</a:t>
            </a:r>
            <a:r>
              <a:rPr sz="1700" spc="-55" dirty="0">
                <a:latin typeface="Arial MT"/>
                <a:cs typeface="Arial MT"/>
              </a:rPr>
              <a:t> </a:t>
            </a:r>
            <a:r>
              <a:rPr sz="1700" dirty="0">
                <a:latin typeface="Arial MT"/>
                <a:cs typeface="Arial MT"/>
              </a:rPr>
              <a:t>lightweight,</a:t>
            </a:r>
            <a:r>
              <a:rPr sz="1700" spc="-30" dirty="0">
                <a:latin typeface="Arial MT"/>
                <a:cs typeface="Arial MT"/>
              </a:rPr>
              <a:t> </a:t>
            </a:r>
            <a:r>
              <a:rPr sz="1700" spc="-25" dirty="0">
                <a:latin typeface="Arial MT"/>
                <a:cs typeface="Arial MT"/>
              </a:rPr>
              <a:t>1.6 </a:t>
            </a:r>
            <a:r>
              <a:rPr sz="1700" dirty="0">
                <a:latin typeface="Arial MT"/>
                <a:cs typeface="Arial MT"/>
              </a:rPr>
              <a:t>kg</a:t>
            </a:r>
            <a:r>
              <a:rPr sz="1700" spc="-10" dirty="0">
                <a:latin typeface="Arial MT"/>
                <a:cs typeface="Arial MT"/>
              </a:rPr>
              <a:t> </a:t>
            </a:r>
            <a:r>
              <a:rPr sz="1700" dirty="0">
                <a:latin typeface="Arial MT"/>
                <a:cs typeface="Arial MT"/>
              </a:rPr>
              <a:t>(3</a:t>
            </a:r>
            <a:r>
              <a:rPr sz="1700" spc="-20" dirty="0">
                <a:latin typeface="Arial MT"/>
                <a:cs typeface="Arial MT"/>
              </a:rPr>
              <a:t> </a:t>
            </a:r>
            <a:r>
              <a:rPr sz="1700" dirty="0">
                <a:latin typeface="Arial MT"/>
                <a:cs typeface="Arial MT"/>
              </a:rPr>
              <a:t>lb.</a:t>
            </a:r>
            <a:r>
              <a:rPr sz="1700" spc="-10" dirty="0">
                <a:latin typeface="Arial MT"/>
                <a:cs typeface="Arial MT"/>
              </a:rPr>
              <a:t> </a:t>
            </a:r>
            <a:r>
              <a:rPr sz="1700" dirty="0">
                <a:latin typeface="Arial MT"/>
                <a:cs typeface="Arial MT"/>
              </a:rPr>
              <a:t>8</a:t>
            </a:r>
            <a:r>
              <a:rPr sz="1700" spc="-10" dirty="0">
                <a:latin typeface="Arial MT"/>
                <a:cs typeface="Arial MT"/>
              </a:rPr>
              <a:t> </a:t>
            </a:r>
            <a:r>
              <a:rPr sz="1700" spc="-25" dirty="0">
                <a:latin typeface="Arial MT"/>
                <a:cs typeface="Arial MT"/>
              </a:rPr>
              <a:t>oz)</a:t>
            </a:r>
            <a:endParaRPr sz="1700">
              <a:latin typeface="Arial MT"/>
              <a:cs typeface="Arial MT"/>
            </a:endParaRPr>
          </a:p>
          <a:p>
            <a:pPr marL="12700">
              <a:lnSpc>
                <a:spcPct val="100000"/>
              </a:lnSpc>
              <a:spcBef>
                <a:spcPts val="994"/>
              </a:spcBef>
            </a:pPr>
            <a:r>
              <a:rPr sz="1700" dirty="0">
                <a:latin typeface="Arial MT"/>
                <a:cs typeface="Arial MT"/>
              </a:rPr>
              <a:t>Can</a:t>
            </a:r>
            <a:r>
              <a:rPr sz="1700" spc="-35" dirty="0">
                <a:latin typeface="Arial MT"/>
                <a:cs typeface="Arial MT"/>
              </a:rPr>
              <a:t> </a:t>
            </a:r>
            <a:r>
              <a:rPr sz="1700" dirty="0">
                <a:latin typeface="Arial MT"/>
                <a:cs typeface="Arial MT"/>
              </a:rPr>
              <a:t>be</a:t>
            </a:r>
            <a:r>
              <a:rPr sz="1700" spc="-30" dirty="0">
                <a:latin typeface="Arial MT"/>
                <a:cs typeface="Arial MT"/>
              </a:rPr>
              <a:t> </a:t>
            </a:r>
            <a:r>
              <a:rPr sz="1700" dirty="0">
                <a:latin typeface="Arial MT"/>
                <a:cs typeface="Arial MT"/>
              </a:rPr>
              <a:t>used</a:t>
            </a:r>
            <a:r>
              <a:rPr sz="1700" spc="-25" dirty="0">
                <a:latin typeface="Arial MT"/>
                <a:cs typeface="Arial MT"/>
              </a:rPr>
              <a:t> </a:t>
            </a:r>
            <a:r>
              <a:rPr sz="1700" dirty="0">
                <a:latin typeface="Arial MT"/>
                <a:cs typeface="Arial MT"/>
              </a:rPr>
              <a:t>with</a:t>
            </a:r>
            <a:r>
              <a:rPr sz="1700" spc="-15" dirty="0">
                <a:latin typeface="Arial MT"/>
                <a:cs typeface="Arial MT"/>
              </a:rPr>
              <a:t> </a:t>
            </a:r>
            <a:r>
              <a:rPr sz="1700" dirty="0">
                <a:latin typeface="Arial MT"/>
                <a:cs typeface="Arial MT"/>
              </a:rPr>
              <a:t>or</a:t>
            </a:r>
            <a:r>
              <a:rPr sz="1700" spc="-40" dirty="0">
                <a:latin typeface="Arial MT"/>
                <a:cs typeface="Arial MT"/>
              </a:rPr>
              <a:t> </a:t>
            </a:r>
            <a:r>
              <a:rPr sz="1700" dirty="0">
                <a:latin typeface="Arial MT"/>
                <a:cs typeface="Arial MT"/>
              </a:rPr>
              <a:t>without</a:t>
            </a:r>
            <a:r>
              <a:rPr sz="1700" spc="-5" dirty="0">
                <a:latin typeface="Arial MT"/>
                <a:cs typeface="Arial MT"/>
              </a:rPr>
              <a:t> </a:t>
            </a:r>
            <a:r>
              <a:rPr sz="1700" dirty="0">
                <a:latin typeface="Arial MT"/>
                <a:cs typeface="Arial MT"/>
              </a:rPr>
              <a:t>the</a:t>
            </a:r>
            <a:r>
              <a:rPr sz="1700" spc="-30" dirty="0">
                <a:latin typeface="Arial MT"/>
                <a:cs typeface="Arial MT"/>
              </a:rPr>
              <a:t> </a:t>
            </a:r>
            <a:r>
              <a:rPr sz="1700" spc="-10" dirty="0">
                <a:latin typeface="Arial MT"/>
                <a:cs typeface="Arial MT"/>
              </a:rPr>
              <a:t>Ready-</a:t>
            </a:r>
            <a:r>
              <a:rPr sz="1700" dirty="0">
                <a:latin typeface="Arial MT"/>
                <a:cs typeface="Arial MT"/>
              </a:rPr>
              <a:t>Heat</a:t>
            </a:r>
            <a:r>
              <a:rPr sz="1700" spc="-20" dirty="0">
                <a:latin typeface="Arial MT"/>
                <a:cs typeface="Arial MT"/>
              </a:rPr>
              <a:t> </a:t>
            </a:r>
            <a:r>
              <a:rPr sz="1700" spc="-10" dirty="0">
                <a:latin typeface="Arial MT"/>
                <a:cs typeface="Arial MT"/>
              </a:rPr>
              <a:t>thermal</a:t>
            </a:r>
            <a:endParaRPr sz="1700">
              <a:latin typeface="Arial MT"/>
              <a:cs typeface="Arial MT"/>
            </a:endParaRPr>
          </a:p>
          <a:p>
            <a:pPr marL="12700">
              <a:lnSpc>
                <a:spcPct val="100000"/>
              </a:lnSpc>
            </a:pPr>
            <a:r>
              <a:rPr sz="1700" spc="-10" dirty="0">
                <a:latin typeface="Arial MT"/>
                <a:cs typeface="Arial MT"/>
              </a:rPr>
              <a:t>blanket</a:t>
            </a:r>
            <a:endParaRPr sz="1700">
              <a:latin typeface="Arial MT"/>
              <a:cs typeface="Arial MT"/>
            </a:endParaRPr>
          </a:p>
          <a:p>
            <a:pPr marL="12700" marR="589915">
              <a:lnSpc>
                <a:spcPct val="100000"/>
              </a:lnSpc>
              <a:spcBef>
                <a:spcPts val="1000"/>
              </a:spcBef>
            </a:pPr>
            <a:r>
              <a:rPr sz="1700" dirty="0">
                <a:latin typeface="Arial MT"/>
                <a:cs typeface="Arial MT"/>
              </a:rPr>
              <a:t>Provides</a:t>
            </a:r>
            <a:r>
              <a:rPr sz="1700" spc="-30" dirty="0">
                <a:latin typeface="Arial MT"/>
                <a:cs typeface="Arial MT"/>
              </a:rPr>
              <a:t> </a:t>
            </a:r>
            <a:r>
              <a:rPr sz="1700" dirty="0">
                <a:latin typeface="Arial MT"/>
                <a:cs typeface="Arial MT"/>
              </a:rPr>
              <a:t>10</a:t>
            </a:r>
            <a:r>
              <a:rPr sz="1700" spc="-25" dirty="0">
                <a:latin typeface="Arial MT"/>
                <a:cs typeface="Arial MT"/>
              </a:rPr>
              <a:t> </a:t>
            </a:r>
            <a:r>
              <a:rPr sz="1700" dirty="0">
                <a:latin typeface="Arial MT"/>
                <a:cs typeface="Arial MT"/>
              </a:rPr>
              <a:t>hours</a:t>
            </a:r>
            <a:r>
              <a:rPr sz="1700" spc="-30" dirty="0">
                <a:latin typeface="Arial MT"/>
                <a:cs typeface="Arial MT"/>
              </a:rPr>
              <a:t> </a:t>
            </a:r>
            <a:r>
              <a:rPr sz="1700" dirty="0">
                <a:latin typeface="Arial MT"/>
                <a:cs typeface="Arial MT"/>
              </a:rPr>
              <a:t>of</a:t>
            </a:r>
            <a:r>
              <a:rPr sz="1700" spc="-20" dirty="0">
                <a:latin typeface="Arial MT"/>
                <a:cs typeface="Arial MT"/>
              </a:rPr>
              <a:t> </a:t>
            </a:r>
            <a:r>
              <a:rPr sz="1700" dirty="0">
                <a:latin typeface="Arial MT"/>
                <a:cs typeface="Arial MT"/>
              </a:rPr>
              <a:t>continuous</a:t>
            </a:r>
            <a:r>
              <a:rPr sz="1700" spc="-20" dirty="0">
                <a:latin typeface="Arial MT"/>
                <a:cs typeface="Arial MT"/>
              </a:rPr>
              <a:t> </a:t>
            </a:r>
            <a:r>
              <a:rPr sz="1700" dirty="0">
                <a:latin typeface="Arial MT"/>
                <a:cs typeface="Arial MT"/>
              </a:rPr>
              <a:t>dry</a:t>
            </a:r>
            <a:r>
              <a:rPr sz="1700" spc="-40" dirty="0">
                <a:latin typeface="Arial MT"/>
                <a:cs typeface="Arial MT"/>
              </a:rPr>
              <a:t> </a:t>
            </a:r>
            <a:r>
              <a:rPr sz="1700" dirty="0">
                <a:latin typeface="Arial MT"/>
                <a:cs typeface="Arial MT"/>
              </a:rPr>
              <a:t>heat</a:t>
            </a:r>
            <a:r>
              <a:rPr sz="1700" spc="-15" dirty="0">
                <a:latin typeface="Arial MT"/>
                <a:cs typeface="Arial MT"/>
              </a:rPr>
              <a:t> </a:t>
            </a:r>
            <a:r>
              <a:rPr sz="1700" dirty="0">
                <a:latin typeface="Arial MT"/>
                <a:cs typeface="Arial MT"/>
              </a:rPr>
              <a:t>by</a:t>
            </a:r>
            <a:r>
              <a:rPr sz="1700" spc="-20" dirty="0">
                <a:latin typeface="Arial MT"/>
                <a:cs typeface="Arial MT"/>
              </a:rPr>
              <a:t> </a:t>
            </a:r>
            <a:r>
              <a:rPr sz="1700" spc="-25" dirty="0">
                <a:latin typeface="Arial MT"/>
                <a:cs typeface="Arial MT"/>
              </a:rPr>
              <a:t>an </a:t>
            </a:r>
            <a:r>
              <a:rPr sz="1700" spc="-20" dirty="0">
                <a:latin typeface="Arial MT"/>
                <a:cs typeface="Arial MT"/>
              </a:rPr>
              <a:t>oxygen-</a:t>
            </a:r>
            <a:r>
              <a:rPr sz="1700" dirty="0">
                <a:latin typeface="Arial MT"/>
                <a:cs typeface="Arial MT"/>
              </a:rPr>
              <a:t>activated</a:t>
            </a:r>
            <a:r>
              <a:rPr sz="1700" spc="25" dirty="0">
                <a:latin typeface="Arial MT"/>
                <a:cs typeface="Arial MT"/>
              </a:rPr>
              <a:t> </a:t>
            </a:r>
            <a:r>
              <a:rPr sz="1700" dirty="0">
                <a:latin typeface="Arial MT"/>
                <a:cs typeface="Arial MT"/>
              </a:rPr>
              <a:t>to</a:t>
            </a:r>
            <a:r>
              <a:rPr sz="1700" spc="-20" dirty="0">
                <a:latin typeface="Arial MT"/>
                <a:cs typeface="Arial MT"/>
              </a:rPr>
              <a:t> </a:t>
            </a:r>
            <a:r>
              <a:rPr sz="1700" dirty="0">
                <a:latin typeface="Arial MT"/>
                <a:cs typeface="Arial MT"/>
              </a:rPr>
              <a:t>40°C</a:t>
            </a:r>
            <a:r>
              <a:rPr sz="1700" spc="-40" dirty="0">
                <a:latin typeface="Arial MT"/>
                <a:cs typeface="Arial MT"/>
              </a:rPr>
              <a:t> </a:t>
            </a:r>
            <a:r>
              <a:rPr sz="1700" dirty="0">
                <a:latin typeface="Arial MT"/>
                <a:cs typeface="Arial MT"/>
              </a:rPr>
              <a:t>[104°F]</a:t>
            </a:r>
            <a:r>
              <a:rPr sz="1700" spc="-20" dirty="0">
                <a:latin typeface="Arial MT"/>
                <a:cs typeface="Arial MT"/>
              </a:rPr>
              <a:t> </a:t>
            </a:r>
            <a:r>
              <a:rPr sz="1700" dirty="0">
                <a:latin typeface="Arial MT"/>
                <a:cs typeface="Arial MT"/>
              </a:rPr>
              <a:t>by</a:t>
            </a:r>
            <a:r>
              <a:rPr sz="1700" spc="-20" dirty="0">
                <a:latin typeface="Arial MT"/>
                <a:cs typeface="Arial MT"/>
              </a:rPr>
              <a:t> </a:t>
            </a:r>
            <a:r>
              <a:rPr sz="1700" dirty="0">
                <a:latin typeface="Arial MT"/>
                <a:cs typeface="Arial MT"/>
              </a:rPr>
              <a:t>15</a:t>
            </a:r>
            <a:r>
              <a:rPr sz="1700" spc="-20" dirty="0">
                <a:latin typeface="Arial MT"/>
                <a:cs typeface="Arial MT"/>
              </a:rPr>
              <a:t> </a:t>
            </a:r>
            <a:r>
              <a:rPr sz="1700" dirty="0">
                <a:latin typeface="Arial MT"/>
                <a:cs typeface="Arial MT"/>
              </a:rPr>
              <a:t>to</a:t>
            </a:r>
            <a:r>
              <a:rPr sz="1700" spc="-20" dirty="0">
                <a:latin typeface="Arial MT"/>
                <a:cs typeface="Arial MT"/>
              </a:rPr>
              <a:t> </a:t>
            </a:r>
            <a:r>
              <a:rPr sz="1700" spc="-25" dirty="0">
                <a:latin typeface="Arial MT"/>
                <a:cs typeface="Arial MT"/>
              </a:rPr>
              <a:t>20 </a:t>
            </a:r>
            <a:r>
              <a:rPr sz="1700" spc="-10" dirty="0">
                <a:latin typeface="Arial MT"/>
                <a:cs typeface="Arial MT"/>
              </a:rPr>
              <a:t>minutes</a:t>
            </a:r>
            <a:endParaRPr sz="1700">
              <a:latin typeface="Arial MT"/>
              <a:cs typeface="Arial MT"/>
            </a:endParaRPr>
          </a:p>
          <a:p>
            <a:pPr marL="12700">
              <a:lnSpc>
                <a:spcPct val="100000"/>
              </a:lnSpc>
              <a:spcBef>
                <a:spcPts val="1005"/>
              </a:spcBef>
            </a:pPr>
            <a:r>
              <a:rPr sz="1700" dirty="0">
                <a:latin typeface="Arial MT"/>
                <a:cs typeface="Arial MT"/>
              </a:rPr>
              <a:t>Self</a:t>
            </a:r>
            <a:r>
              <a:rPr sz="1700" spc="-45" dirty="0">
                <a:latin typeface="Arial MT"/>
                <a:cs typeface="Arial MT"/>
              </a:rPr>
              <a:t> </a:t>
            </a:r>
            <a:r>
              <a:rPr sz="1700" dirty="0">
                <a:latin typeface="Arial MT"/>
                <a:cs typeface="Arial MT"/>
              </a:rPr>
              <a:t>heating</a:t>
            </a:r>
            <a:r>
              <a:rPr sz="1700" spc="-20" dirty="0">
                <a:latin typeface="Arial MT"/>
                <a:cs typeface="Arial MT"/>
              </a:rPr>
              <a:t> </a:t>
            </a:r>
            <a:r>
              <a:rPr sz="1700" dirty="0">
                <a:latin typeface="Arial MT"/>
                <a:cs typeface="Arial MT"/>
              </a:rPr>
              <a:t>liner</a:t>
            </a:r>
            <a:r>
              <a:rPr sz="1700" spc="-55" dirty="0">
                <a:latin typeface="Arial MT"/>
                <a:cs typeface="Arial MT"/>
              </a:rPr>
              <a:t> </a:t>
            </a:r>
            <a:r>
              <a:rPr sz="1700" dirty="0">
                <a:latin typeface="Arial MT"/>
                <a:cs typeface="Arial MT"/>
              </a:rPr>
              <a:t>has</a:t>
            </a:r>
            <a:r>
              <a:rPr sz="1700" spc="-30" dirty="0">
                <a:latin typeface="Arial MT"/>
                <a:cs typeface="Arial MT"/>
              </a:rPr>
              <a:t> </a:t>
            </a:r>
            <a:r>
              <a:rPr sz="1700" dirty="0">
                <a:latin typeface="Arial MT"/>
                <a:cs typeface="Arial MT"/>
              </a:rPr>
              <a:t>no</a:t>
            </a:r>
            <a:r>
              <a:rPr sz="1700" spc="-30" dirty="0">
                <a:latin typeface="Arial MT"/>
                <a:cs typeface="Arial MT"/>
              </a:rPr>
              <a:t> </a:t>
            </a:r>
            <a:r>
              <a:rPr sz="1700" dirty="0">
                <a:latin typeface="Arial MT"/>
                <a:cs typeface="Arial MT"/>
              </a:rPr>
              <a:t>external</a:t>
            </a:r>
            <a:r>
              <a:rPr sz="1700" spc="-25" dirty="0">
                <a:latin typeface="Arial MT"/>
                <a:cs typeface="Arial MT"/>
              </a:rPr>
              <a:t> </a:t>
            </a:r>
            <a:r>
              <a:rPr sz="1700" dirty="0">
                <a:latin typeface="Arial MT"/>
                <a:cs typeface="Arial MT"/>
              </a:rPr>
              <a:t>power</a:t>
            </a:r>
            <a:r>
              <a:rPr sz="1700" spc="-20" dirty="0">
                <a:latin typeface="Arial MT"/>
                <a:cs typeface="Arial MT"/>
              </a:rPr>
              <a:t> </a:t>
            </a:r>
            <a:r>
              <a:rPr sz="1700" spc="-10" dirty="0">
                <a:latin typeface="Arial MT"/>
                <a:cs typeface="Arial MT"/>
              </a:rPr>
              <a:t>supply</a:t>
            </a:r>
            <a:endParaRPr sz="1700">
              <a:latin typeface="Arial MT"/>
              <a:cs typeface="Arial MT"/>
            </a:endParaRPr>
          </a:p>
          <a:p>
            <a:pPr marL="12700">
              <a:lnSpc>
                <a:spcPct val="100000"/>
              </a:lnSpc>
            </a:pPr>
            <a:r>
              <a:rPr sz="1700" spc="-10" dirty="0">
                <a:latin typeface="Arial MT"/>
                <a:cs typeface="Arial MT"/>
              </a:rPr>
              <a:t>requirement</a:t>
            </a:r>
            <a:endParaRPr sz="1700">
              <a:latin typeface="Arial MT"/>
              <a:cs typeface="Arial MT"/>
            </a:endParaRPr>
          </a:p>
          <a:p>
            <a:pPr marL="12700" marR="195580">
              <a:lnSpc>
                <a:spcPct val="100000"/>
              </a:lnSpc>
              <a:spcBef>
                <a:spcPts val="1000"/>
              </a:spcBef>
            </a:pPr>
            <a:r>
              <a:rPr sz="1700" dirty="0">
                <a:latin typeface="Arial MT"/>
                <a:cs typeface="Arial MT"/>
              </a:rPr>
              <a:t>The</a:t>
            </a:r>
            <a:r>
              <a:rPr sz="1700" spc="-65" dirty="0">
                <a:latin typeface="Arial MT"/>
                <a:cs typeface="Arial MT"/>
              </a:rPr>
              <a:t> </a:t>
            </a:r>
            <a:r>
              <a:rPr sz="1700" dirty="0">
                <a:latin typeface="Arial MT"/>
                <a:cs typeface="Arial MT"/>
              </a:rPr>
              <a:t>rate</a:t>
            </a:r>
            <a:r>
              <a:rPr sz="1700" spc="-30" dirty="0">
                <a:latin typeface="Arial MT"/>
                <a:cs typeface="Arial MT"/>
              </a:rPr>
              <a:t> </a:t>
            </a:r>
            <a:r>
              <a:rPr sz="1700" dirty="0">
                <a:latin typeface="Arial MT"/>
                <a:cs typeface="Arial MT"/>
              </a:rPr>
              <a:t>of</a:t>
            </a:r>
            <a:r>
              <a:rPr sz="1700" spc="-45" dirty="0">
                <a:latin typeface="Arial MT"/>
                <a:cs typeface="Arial MT"/>
              </a:rPr>
              <a:t> </a:t>
            </a:r>
            <a:r>
              <a:rPr sz="1700" dirty="0">
                <a:latin typeface="Arial MT"/>
                <a:cs typeface="Arial MT"/>
              </a:rPr>
              <a:t>trauma</a:t>
            </a:r>
            <a:r>
              <a:rPr sz="1700" spc="-40" dirty="0">
                <a:latin typeface="Arial MT"/>
                <a:cs typeface="Arial MT"/>
              </a:rPr>
              <a:t> </a:t>
            </a:r>
            <a:r>
              <a:rPr sz="1700" dirty="0">
                <a:latin typeface="Arial MT"/>
                <a:cs typeface="Arial MT"/>
              </a:rPr>
              <a:t>induced</a:t>
            </a:r>
            <a:r>
              <a:rPr sz="1700" spc="-40" dirty="0">
                <a:latin typeface="Arial MT"/>
                <a:cs typeface="Arial MT"/>
              </a:rPr>
              <a:t> </a:t>
            </a:r>
            <a:r>
              <a:rPr sz="1700" dirty="0">
                <a:latin typeface="Arial MT"/>
                <a:cs typeface="Arial MT"/>
              </a:rPr>
              <a:t>hypothermia</a:t>
            </a:r>
            <a:r>
              <a:rPr sz="1700" spc="-15" dirty="0">
                <a:latin typeface="Arial MT"/>
                <a:cs typeface="Arial MT"/>
              </a:rPr>
              <a:t> </a:t>
            </a:r>
            <a:r>
              <a:rPr sz="1700" spc="-10" dirty="0">
                <a:latin typeface="Arial MT"/>
                <a:cs typeface="Arial MT"/>
              </a:rPr>
              <a:t>decreased </a:t>
            </a:r>
            <a:r>
              <a:rPr sz="1700" dirty="0">
                <a:latin typeface="Arial MT"/>
                <a:cs typeface="Arial MT"/>
              </a:rPr>
              <a:t>in</a:t>
            </a:r>
            <a:r>
              <a:rPr sz="1700" spc="-45" dirty="0">
                <a:latin typeface="Arial MT"/>
                <a:cs typeface="Arial MT"/>
              </a:rPr>
              <a:t> </a:t>
            </a:r>
            <a:r>
              <a:rPr sz="1700" dirty="0">
                <a:latin typeface="Arial MT"/>
                <a:cs typeface="Arial MT"/>
              </a:rPr>
              <a:t>theater</a:t>
            </a:r>
            <a:r>
              <a:rPr sz="1700" spc="-25" dirty="0">
                <a:latin typeface="Arial MT"/>
                <a:cs typeface="Arial MT"/>
              </a:rPr>
              <a:t> </a:t>
            </a:r>
            <a:r>
              <a:rPr sz="1700" dirty="0">
                <a:latin typeface="Arial MT"/>
                <a:cs typeface="Arial MT"/>
              </a:rPr>
              <a:t>after</a:t>
            </a:r>
            <a:r>
              <a:rPr sz="1700" spc="-25" dirty="0">
                <a:latin typeface="Arial MT"/>
                <a:cs typeface="Arial MT"/>
              </a:rPr>
              <a:t> </a:t>
            </a:r>
            <a:r>
              <a:rPr sz="1700" dirty="0">
                <a:latin typeface="Arial MT"/>
                <a:cs typeface="Arial MT"/>
              </a:rPr>
              <a:t>implementing</a:t>
            </a:r>
            <a:r>
              <a:rPr sz="1700" spc="-35" dirty="0">
                <a:latin typeface="Arial MT"/>
                <a:cs typeface="Arial MT"/>
              </a:rPr>
              <a:t> </a:t>
            </a:r>
            <a:r>
              <a:rPr sz="1700" spc="-10" dirty="0">
                <a:latin typeface="Arial MT"/>
                <a:cs typeface="Arial MT"/>
              </a:rPr>
              <a:t>hypothermia </a:t>
            </a:r>
            <a:r>
              <a:rPr sz="1700" dirty="0">
                <a:latin typeface="Arial MT"/>
                <a:cs typeface="Arial MT"/>
              </a:rPr>
              <a:t>management</a:t>
            </a:r>
            <a:r>
              <a:rPr sz="1700" spc="-90" dirty="0">
                <a:latin typeface="Arial MT"/>
                <a:cs typeface="Arial MT"/>
              </a:rPr>
              <a:t> </a:t>
            </a:r>
            <a:r>
              <a:rPr sz="1700" spc="-10" dirty="0">
                <a:latin typeface="Arial MT"/>
                <a:cs typeface="Arial MT"/>
              </a:rPr>
              <a:t>strategies</a:t>
            </a:r>
            <a:endParaRPr sz="1700">
              <a:latin typeface="Arial MT"/>
              <a:cs typeface="Arial MT"/>
            </a:endParaRPr>
          </a:p>
        </p:txBody>
      </p:sp>
      <p:sp>
        <p:nvSpPr>
          <p:cNvPr id="14" name="object 14"/>
          <p:cNvSpPr txBox="1"/>
          <p:nvPr/>
        </p:nvSpPr>
        <p:spPr>
          <a:xfrm>
            <a:off x="1156817" y="4996053"/>
            <a:ext cx="4381500" cy="513080"/>
          </a:xfrm>
          <a:prstGeom prst="rect">
            <a:avLst/>
          </a:prstGeom>
        </p:spPr>
        <p:txBody>
          <a:bodyPr vert="horz" wrap="square" lIns="0" tIns="12065" rIns="0" bIns="0" rtlCol="0">
            <a:spAutoFit/>
          </a:bodyPr>
          <a:lstStyle/>
          <a:p>
            <a:pPr marL="12700" marR="5080">
              <a:lnSpc>
                <a:spcPct val="100000"/>
              </a:lnSpc>
              <a:spcBef>
                <a:spcPts val="95"/>
              </a:spcBef>
            </a:pPr>
            <a:r>
              <a:rPr sz="1600" b="1" dirty="0">
                <a:solidFill>
                  <a:srgbClr val="921828"/>
                </a:solidFill>
                <a:latin typeface="Arial"/>
                <a:cs typeface="Arial"/>
              </a:rPr>
              <a:t>CAUTION:</a:t>
            </a:r>
            <a:r>
              <a:rPr sz="1600" b="1" spc="20" dirty="0">
                <a:solidFill>
                  <a:srgbClr val="921828"/>
                </a:solidFill>
                <a:latin typeface="Arial"/>
                <a:cs typeface="Arial"/>
              </a:rPr>
              <a:t> </a:t>
            </a:r>
            <a:r>
              <a:rPr sz="1600" b="1" dirty="0">
                <a:latin typeface="Arial"/>
                <a:cs typeface="Arial"/>
              </a:rPr>
              <a:t>Do</a:t>
            </a:r>
            <a:r>
              <a:rPr sz="1600" b="1" spc="-50" dirty="0">
                <a:latin typeface="Arial"/>
                <a:cs typeface="Arial"/>
              </a:rPr>
              <a:t> </a:t>
            </a:r>
            <a:r>
              <a:rPr sz="1600" b="1" dirty="0">
                <a:latin typeface="Arial"/>
                <a:cs typeface="Arial"/>
              </a:rPr>
              <a:t>not</a:t>
            </a:r>
            <a:r>
              <a:rPr sz="1600" b="1" spc="-25" dirty="0">
                <a:latin typeface="Arial"/>
                <a:cs typeface="Arial"/>
              </a:rPr>
              <a:t> </a:t>
            </a:r>
            <a:r>
              <a:rPr sz="1600" dirty="0">
                <a:latin typeface="Arial MT"/>
                <a:cs typeface="Arial MT"/>
              </a:rPr>
              <a:t>apply</a:t>
            </a:r>
            <a:r>
              <a:rPr sz="1600" spc="-55" dirty="0">
                <a:latin typeface="Arial MT"/>
                <a:cs typeface="Arial MT"/>
              </a:rPr>
              <a:t> </a:t>
            </a:r>
            <a:r>
              <a:rPr sz="1600" dirty="0">
                <a:latin typeface="Arial MT"/>
                <a:cs typeface="Arial MT"/>
              </a:rPr>
              <a:t>active</a:t>
            </a:r>
            <a:r>
              <a:rPr sz="1600" spc="-45" dirty="0">
                <a:latin typeface="Arial MT"/>
                <a:cs typeface="Arial MT"/>
              </a:rPr>
              <a:t> </a:t>
            </a:r>
            <a:r>
              <a:rPr sz="1600" dirty="0">
                <a:latin typeface="Arial MT"/>
                <a:cs typeface="Arial MT"/>
              </a:rPr>
              <a:t>warming</a:t>
            </a:r>
            <a:r>
              <a:rPr sz="1600" spc="-35" dirty="0">
                <a:latin typeface="Arial MT"/>
                <a:cs typeface="Arial MT"/>
              </a:rPr>
              <a:t> </a:t>
            </a:r>
            <a:r>
              <a:rPr sz="1600" spc="-10" dirty="0">
                <a:latin typeface="Arial MT"/>
                <a:cs typeface="Arial MT"/>
              </a:rPr>
              <a:t>blanket </a:t>
            </a:r>
            <a:r>
              <a:rPr sz="1600" dirty="0">
                <a:latin typeface="Arial MT"/>
                <a:cs typeface="Arial MT"/>
              </a:rPr>
              <a:t>directly</a:t>
            </a:r>
            <a:r>
              <a:rPr sz="1600" spc="-50" dirty="0">
                <a:latin typeface="Arial MT"/>
                <a:cs typeface="Arial MT"/>
              </a:rPr>
              <a:t> </a:t>
            </a:r>
            <a:r>
              <a:rPr sz="1600" dirty="0">
                <a:latin typeface="Arial MT"/>
                <a:cs typeface="Arial MT"/>
              </a:rPr>
              <a:t>to</a:t>
            </a:r>
            <a:r>
              <a:rPr sz="1600" spc="-30" dirty="0">
                <a:latin typeface="Arial MT"/>
                <a:cs typeface="Arial MT"/>
              </a:rPr>
              <a:t> </a:t>
            </a:r>
            <a:r>
              <a:rPr sz="1600" dirty="0">
                <a:latin typeface="Arial MT"/>
                <a:cs typeface="Arial MT"/>
              </a:rPr>
              <a:t>bare</a:t>
            </a:r>
            <a:r>
              <a:rPr sz="1600" spc="-35" dirty="0">
                <a:latin typeface="Arial MT"/>
                <a:cs typeface="Arial MT"/>
              </a:rPr>
              <a:t> </a:t>
            </a:r>
            <a:r>
              <a:rPr sz="1600" dirty="0">
                <a:latin typeface="Arial MT"/>
                <a:cs typeface="Arial MT"/>
              </a:rPr>
              <a:t>skin</a:t>
            </a:r>
            <a:r>
              <a:rPr sz="1600" spc="-55" dirty="0">
                <a:latin typeface="Arial MT"/>
                <a:cs typeface="Arial MT"/>
              </a:rPr>
              <a:t> </a:t>
            </a:r>
            <a:r>
              <a:rPr sz="1600" dirty="0">
                <a:latin typeface="Arial MT"/>
                <a:cs typeface="Arial MT"/>
              </a:rPr>
              <a:t>to</a:t>
            </a:r>
            <a:r>
              <a:rPr sz="1600" spc="-30" dirty="0">
                <a:latin typeface="Arial MT"/>
                <a:cs typeface="Arial MT"/>
              </a:rPr>
              <a:t> </a:t>
            </a:r>
            <a:r>
              <a:rPr sz="1600" dirty="0">
                <a:latin typeface="Arial MT"/>
                <a:cs typeface="Arial MT"/>
              </a:rPr>
              <a:t>prevent</a:t>
            </a:r>
            <a:r>
              <a:rPr sz="1600" spc="-20" dirty="0">
                <a:latin typeface="Arial MT"/>
                <a:cs typeface="Arial MT"/>
              </a:rPr>
              <a:t> </a:t>
            </a:r>
            <a:r>
              <a:rPr sz="1600" spc="-10" dirty="0">
                <a:latin typeface="Arial MT"/>
                <a:cs typeface="Arial MT"/>
              </a:rPr>
              <a:t>burns</a:t>
            </a:r>
            <a:endParaRPr sz="1600">
              <a:latin typeface="Arial MT"/>
              <a:cs typeface="Arial MT"/>
            </a:endParaRPr>
          </a:p>
        </p:txBody>
      </p:sp>
      <p:sp>
        <p:nvSpPr>
          <p:cNvPr id="15" name="object 15"/>
          <p:cNvSpPr/>
          <p:nvPr/>
        </p:nvSpPr>
        <p:spPr>
          <a:xfrm>
            <a:off x="6400038" y="4348734"/>
            <a:ext cx="0" cy="514350"/>
          </a:xfrm>
          <a:custGeom>
            <a:avLst/>
            <a:gdLst/>
            <a:ahLst/>
            <a:cxnLst/>
            <a:rect l="l" t="t" r="r" b="b"/>
            <a:pathLst>
              <a:path h="514350">
                <a:moveTo>
                  <a:pt x="0" y="514350"/>
                </a:moveTo>
                <a:lnTo>
                  <a:pt x="0" y="0"/>
                </a:lnTo>
              </a:path>
            </a:pathLst>
          </a:custGeom>
          <a:ln w="101600">
            <a:solidFill>
              <a:srgbClr val="CD9146"/>
            </a:solidFill>
          </a:ln>
        </p:spPr>
        <p:txBody>
          <a:bodyPr wrap="square" lIns="0" tIns="0" rIns="0" bIns="0" rtlCol="0"/>
          <a:lstStyle/>
          <a:p>
            <a:endParaRPr/>
          </a:p>
        </p:txBody>
      </p:sp>
      <p:sp>
        <p:nvSpPr>
          <p:cNvPr id="16" name="object 16"/>
          <p:cNvSpPr/>
          <p:nvPr/>
        </p:nvSpPr>
        <p:spPr>
          <a:xfrm>
            <a:off x="6400038" y="2826257"/>
            <a:ext cx="0" cy="457200"/>
          </a:xfrm>
          <a:custGeom>
            <a:avLst/>
            <a:gdLst/>
            <a:ahLst/>
            <a:cxnLst/>
            <a:rect l="l" t="t" r="r" b="b"/>
            <a:pathLst>
              <a:path h="457200">
                <a:moveTo>
                  <a:pt x="0" y="457200"/>
                </a:moveTo>
                <a:lnTo>
                  <a:pt x="0" y="0"/>
                </a:lnTo>
              </a:path>
            </a:pathLst>
          </a:custGeom>
          <a:ln w="101600">
            <a:solidFill>
              <a:srgbClr val="CD9146"/>
            </a:solidFill>
          </a:ln>
        </p:spPr>
        <p:txBody>
          <a:bodyPr wrap="square" lIns="0" tIns="0" rIns="0" bIns="0" rtlCol="0"/>
          <a:lstStyle/>
          <a:p>
            <a:endParaRPr/>
          </a:p>
        </p:txBody>
      </p:sp>
      <p:sp>
        <p:nvSpPr>
          <p:cNvPr id="17" name="object 17"/>
          <p:cNvSpPr/>
          <p:nvPr/>
        </p:nvSpPr>
        <p:spPr>
          <a:xfrm>
            <a:off x="6400038" y="5001005"/>
            <a:ext cx="0" cy="731520"/>
          </a:xfrm>
          <a:custGeom>
            <a:avLst/>
            <a:gdLst/>
            <a:ahLst/>
            <a:cxnLst/>
            <a:rect l="l" t="t" r="r" b="b"/>
            <a:pathLst>
              <a:path h="731520">
                <a:moveTo>
                  <a:pt x="0" y="731520"/>
                </a:moveTo>
                <a:lnTo>
                  <a:pt x="0" y="0"/>
                </a:lnTo>
              </a:path>
            </a:pathLst>
          </a:custGeom>
          <a:ln w="101600">
            <a:solidFill>
              <a:srgbClr val="CD9146"/>
            </a:solidFill>
          </a:ln>
        </p:spPr>
        <p:txBody>
          <a:bodyPr wrap="square" lIns="0" tIns="0" rIns="0" bIns="0" rtlCol="0"/>
          <a:lstStyle/>
          <a:p>
            <a:endParaRPr/>
          </a:p>
        </p:txBody>
      </p:sp>
      <p:grpSp>
        <p:nvGrpSpPr>
          <p:cNvPr id="18" name="object 18"/>
          <p:cNvGrpSpPr/>
          <p:nvPr/>
        </p:nvGrpSpPr>
        <p:grpSpPr>
          <a:xfrm>
            <a:off x="367665" y="5809869"/>
            <a:ext cx="3385820" cy="639445"/>
            <a:chOff x="367665" y="5809869"/>
            <a:chExt cx="3385820" cy="639445"/>
          </a:xfrm>
        </p:grpSpPr>
        <p:sp>
          <p:nvSpPr>
            <p:cNvPr id="19" name="object 19"/>
            <p:cNvSpPr/>
            <p:nvPr/>
          </p:nvSpPr>
          <p:spPr>
            <a:xfrm>
              <a:off x="377190" y="5819394"/>
              <a:ext cx="3366770" cy="620395"/>
            </a:xfrm>
            <a:custGeom>
              <a:avLst/>
              <a:gdLst/>
              <a:ahLst/>
              <a:cxnLst/>
              <a:rect l="l" t="t" r="r" b="b"/>
              <a:pathLst>
                <a:path w="3366770" h="620395">
                  <a:moveTo>
                    <a:pt x="3295269" y="0"/>
                  </a:moveTo>
                  <a:lnTo>
                    <a:pt x="71208" y="0"/>
                  </a:lnTo>
                  <a:lnTo>
                    <a:pt x="43489" y="5595"/>
                  </a:lnTo>
                  <a:lnTo>
                    <a:pt x="20854" y="20854"/>
                  </a:lnTo>
                  <a:lnTo>
                    <a:pt x="5595" y="43489"/>
                  </a:lnTo>
                  <a:lnTo>
                    <a:pt x="0" y="71208"/>
                  </a:lnTo>
                  <a:lnTo>
                    <a:pt x="0" y="549059"/>
                  </a:lnTo>
                  <a:lnTo>
                    <a:pt x="5595" y="576778"/>
                  </a:lnTo>
                  <a:lnTo>
                    <a:pt x="20854" y="599413"/>
                  </a:lnTo>
                  <a:lnTo>
                    <a:pt x="43489" y="614672"/>
                  </a:lnTo>
                  <a:lnTo>
                    <a:pt x="71208" y="620267"/>
                  </a:lnTo>
                  <a:lnTo>
                    <a:pt x="3295269" y="620267"/>
                  </a:lnTo>
                  <a:lnTo>
                    <a:pt x="3323010" y="614672"/>
                  </a:lnTo>
                  <a:lnTo>
                    <a:pt x="3345656" y="599413"/>
                  </a:lnTo>
                  <a:lnTo>
                    <a:pt x="3360920" y="576778"/>
                  </a:lnTo>
                  <a:lnTo>
                    <a:pt x="3366516" y="549059"/>
                  </a:lnTo>
                  <a:lnTo>
                    <a:pt x="3366516" y="71208"/>
                  </a:lnTo>
                  <a:lnTo>
                    <a:pt x="3360920" y="43489"/>
                  </a:lnTo>
                  <a:lnTo>
                    <a:pt x="3345656" y="20854"/>
                  </a:lnTo>
                  <a:lnTo>
                    <a:pt x="3323010" y="5595"/>
                  </a:lnTo>
                  <a:lnTo>
                    <a:pt x="3295269" y="0"/>
                  </a:lnTo>
                  <a:close/>
                </a:path>
              </a:pathLst>
            </a:custGeom>
            <a:solidFill>
              <a:srgbClr val="A0C1E7">
                <a:alpha val="74508"/>
              </a:srgbClr>
            </a:solidFill>
          </p:spPr>
          <p:txBody>
            <a:bodyPr wrap="square" lIns="0" tIns="0" rIns="0" bIns="0" rtlCol="0"/>
            <a:lstStyle/>
            <a:p>
              <a:endParaRPr/>
            </a:p>
          </p:txBody>
        </p:sp>
        <p:sp>
          <p:nvSpPr>
            <p:cNvPr id="20" name="object 20"/>
            <p:cNvSpPr/>
            <p:nvPr/>
          </p:nvSpPr>
          <p:spPr>
            <a:xfrm>
              <a:off x="377190" y="5819394"/>
              <a:ext cx="3366770" cy="620395"/>
            </a:xfrm>
            <a:custGeom>
              <a:avLst/>
              <a:gdLst/>
              <a:ahLst/>
              <a:cxnLst/>
              <a:rect l="l" t="t" r="r" b="b"/>
              <a:pathLst>
                <a:path w="3366770" h="620395">
                  <a:moveTo>
                    <a:pt x="0" y="71208"/>
                  </a:moveTo>
                  <a:lnTo>
                    <a:pt x="5595" y="43489"/>
                  </a:lnTo>
                  <a:lnTo>
                    <a:pt x="20854" y="20854"/>
                  </a:lnTo>
                  <a:lnTo>
                    <a:pt x="43489" y="5595"/>
                  </a:lnTo>
                  <a:lnTo>
                    <a:pt x="71208" y="0"/>
                  </a:lnTo>
                  <a:lnTo>
                    <a:pt x="3295269" y="0"/>
                  </a:lnTo>
                  <a:lnTo>
                    <a:pt x="3323010" y="5595"/>
                  </a:lnTo>
                  <a:lnTo>
                    <a:pt x="3345656" y="20854"/>
                  </a:lnTo>
                  <a:lnTo>
                    <a:pt x="3360920" y="43489"/>
                  </a:lnTo>
                  <a:lnTo>
                    <a:pt x="3366516" y="71208"/>
                  </a:lnTo>
                  <a:lnTo>
                    <a:pt x="3366516" y="549059"/>
                  </a:lnTo>
                  <a:lnTo>
                    <a:pt x="3360920" y="576778"/>
                  </a:lnTo>
                  <a:lnTo>
                    <a:pt x="3345656" y="599413"/>
                  </a:lnTo>
                  <a:lnTo>
                    <a:pt x="3323010" y="614672"/>
                  </a:lnTo>
                  <a:lnTo>
                    <a:pt x="3295269" y="620267"/>
                  </a:lnTo>
                  <a:lnTo>
                    <a:pt x="71208" y="620267"/>
                  </a:lnTo>
                  <a:lnTo>
                    <a:pt x="43489" y="614672"/>
                  </a:lnTo>
                  <a:lnTo>
                    <a:pt x="20854" y="599413"/>
                  </a:lnTo>
                  <a:lnTo>
                    <a:pt x="5595" y="576778"/>
                  </a:lnTo>
                  <a:lnTo>
                    <a:pt x="0" y="549059"/>
                  </a:lnTo>
                  <a:lnTo>
                    <a:pt x="0" y="71208"/>
                  </a:lnTo>
                  <a:close/>
                </a:path>
              </a:pathLst>
            </a:custGeom>
            <a:ln w="19050">
              <a:solidFill>
                <a:srgbClr val="A0C1E7"/>
              </a:solidFill>
            </a:ln>
          </p:spPr>
          <p:txBody>
            <a:bodyPr wrap="square" lIns="0" tIns="0" rIns="0" bIns="0" rtlCol="0"/>
            <a:lstStyle/>
            <a:p>
              <a:endParaRPr/>
            </a:p>
          </p:txBody>
        </p:sp>
      </p:grpSp>
      <p:sp>
        <p:nvSpPr>
          <p:cNvPr id="21" name="object 21"/>
          <p:cNvSpPr txBox="1"/>
          <p:nvPr/>
        </p:nvSpPr>
        <p:spPr>
          <a:xfrm>
            <a:off x="1018438" y="5964732"/>
            <a:ext cx="2339340" cy="269240"/>
          </a:xfrm>
          <a:prstGeom prst="rect">
            <a:avLst/>
          </a:prstGeom>
        </p:spPr>
        <p:txBody>
          <a:bodyPr vert="horz" wrap="square" lIns="0" tIns="12065" rIns="0" bIns="0" rtlCol="0">
            <a:spAutoFit/>
          </a:bodyPr>
          <a:lstStyle/>
          <a:p>
            <a:pPr marL="12700">
              <a:lnSpc>
                <a:spcPct val="100000"/>
              </a:lnSpc>
              <a:spcBef>
                <a:spcPts val="95"/>
              </a:spcBef>
            </a:pPr>
            <a:r>
              <a:rPr sz="1600" b="1" dirty="0">
                <a:latin typeface="Arial"/>
                <a:cs typeface="Arial"/>
              </a:rPr>
              <a:t>Level</a:t>
            </a:r>
            <a:r>
              <a:rPr sz="1600" b="1" spc="-10" dirty="0">
                <a:latin typeface="Arial"/>
                <a:cs typeface="Arial"/>
              </a:rPr>
              <a:t> </a:t>
            </a:r>
            <a:r>
              <a:rPr sz="1600" b="1" dirty="0">
                <a:latin typeface="Arial"/>
                <a:cs typeface="Arial"/>
              </a:rPr>
              <a:t>of</a:t>
            </a:r>
            <a:r>
              <a:rPr sz="1600" b="1" spc="-40" dirty="0">
                <a:latin typeface="Arial"/>
                <a:cs typeface="Arial"/>
              </a:rPr>
              <a:t> </a:t>
            </a:r>
            <a:r>
              <a:rPr sz="1600" b="1" dirty="0">
                <a:latin typeface="Arial"/>
                <a:cs typeface="Arial"/>
              </a:rPr>
              <a:t>Evidence:</a:t>
            </a:r>
            <a:r>
              <a:rPr sz="1600" b="1" spc="-5" dirty="0">
                <a:latin typeface="Arial"/>
                <a:cs typeface="Arial"/>
              </a:rPr>
              <a:t> </a:t>
            </a:r>
            <a:r>
              <a:rPr sz="1600" spc="-20" dirty="0">
                <a:latin typeface="Arial MT"/>
                <a:cs typeface="Arial MT"/>
              </a:rPr>
              <a:t>C-</a:t>
            </a:r>
            <a:r>
              <a:rPr sz="1600" spc="-25" dirty="0">
                <a:latin typeface="Arial MT"/>
                <a:cs typeface="Arial MT"/>
              </a:rPr>
              <a:t>LD</a:t>
            </a:r>
            <a:endParaRPr sz="1600">
              <a:latin typeface="Arial MT"/>
              <a:cs typeface="Arial MT"/>
            </a:endParaRPr>
          </a:p>
        </p:txBody>
      </p:sp>
      <p:grpSp>
        <p:nvGrpSpPr>
          <p:cNvPr id="22" name="object 22"/>
          <p:cNvGrpSpPr/>
          <p:nvPr/>
        </p:nvGrpSpPr>
        <p:grpSpPr>
          <a:xfrm>
            <a:off x="326136" y="5730234"/>
            <a:ext cx="935990" cy="1028065"/>
            <a:chOff x="326136" y="5730234"/>
            <a:chExt cx="935990" cy="1028065"/>
          </a:xfrm>
        </p:grpSpPr>
        <p:pic>
          <p:nvPicPr>
            <p:cNvPr id="23" name="object 23"/>
            <p:cNvPicPr/>
            <p:nvPr/>
          </p:nvPicPr>
          <p:blipFill>
            <a:blip r:embed="rId7" cstate="print"/>
            <a:stretch>
              <a:fillRect/>
            </a:stretch>
          </p:blipFill>
          <p:spPr>
            <a:xfrm>
              <a:off x="326136" y="5730234"/>
              <a:ext cx="935672" cy="1027442"/>
            </a:xfrm>
            <a:prstGeom prst="rect">
              <a:avLst/>
            </a:prstGeom>
          </p:spPr>
        </p:pic>
        <p:pic>
          <p:nvPicPr>
            <p:cNvPr id="24" name="object 24"/>
            <p:cNvPicPr/>
            <p:nvPr/>
          </p:nvPicPr>
          <p:blipFill>
            <a:blip r:embed="rId8" cstate="print"/>
            <a:stretch>
              <a:fillRect/>
            </a:stretch>
          </p:blipFill>
          <p:spPr>
            <a:xfrm>
              <a:off x="521207" y="5925311"/>
              <a:ext cx="365760" cy="457200"/>
            </a:xfrm>
            <a:prstGeom prst="rect">
              <a:avLst/>
            </a:prstGeom>
          </p:spPr>
        </p:pic>
      </p:grpSp>
      <p:sp>
        <p:nvSpPr>
          <p:cNvPr id="25" name="object 25"/>
          <p:cNvSpPr/>
          <p:nvPr/>
        </p:nvSpPr>
        <p:spPr>
          <a:xfrm>
            <a:off x="6400038" y="3455670"/>
            <a:ext cx="0" cy="713740"/>
          </a:xfrm>
          <a:custGeom>
            <a:avLst/>
            <a:gdLst/>
            <a:ahLst/>
            <a:cxnLst/>
            <a:rect l="l" t="t" r="r" b="b"/>
            <a:pathLst>
              <a:path h="713739">
                <a:moveTo>
                  <a:pt x="0" y="713231"/>
                </a:moveTo>
                <a:lnTo>
                  <a:pt x="0" y="0"/>
                </a:lnTo>
              </a:path>
            </a:pathLst>
          </a:custGeom>
          <a:ln w="101600">
            <a:solidFill>
              <a:srgbClr val="CD9146"/>
            </a:solidFill>
          </a:ln>
        </p:spPr>
        <p:txBody>
          <a:bodyPr wrap="square" lIns="0" tIns="0" rIns="0" bIns="0" rtlCol="0"/>
          <a:lstStyle/>
          <a:p>
            <a:endParaRPr/>
          </a:p>
        </p:txBody>
      </p:sp>
      <p:sp>
        <p:nvSpPr>
          <p:cNvPr id="26" name="object 26"/>
          <p:cNvSpPr/>
          <p:nvPr/>
        </p:nvSpPr>
        <p:spPr>
          <a:xfrm>
            <a:off x="6400038" y="2151126"/>
            <a:ext cx="0" cy="457200"/>
          </a:xfrm>
          <a:custGeom>
            <a:avLst/>
            <a:gdLst/>
            <a:ahLst/>
            <a:cxnLst/>
            <a:rect l="l" t="t" r="r" b="b"/>
            <a:pathLst>
              <a:path h="457200">
                <a:moveTo>
                  <a:pt x="0" y="457200"/>
                </a:moveTo>
                <a:lnTo>
                  <a:pt x="0" y="0"/>
                </a:lnTo>
              </a:path>
            </a:pathLst>
          </a:custGeom>
          <a:ln w="101600">
            <a:solidFill>
              <a:srgbClr val="CD9146"/>
            </a:solidFill>
          </a:ln>
        </p:spPr>
        <p:txBody>
          <a:bodyPr wrap="square" lIns="0" tIns="0" rIns="0" bIns="0" rtlCol="0"/>
          <a:lstStyle/>
          <a:p>
            <a:endParaRPr/>
          </a:p>
        </p:txBody>
      </p:sp>
      <p:sp>
        <p:nvSpPr>
          <p:cNvPr id="27" name="object 27"/>
          <p:cNvSpPr txBox="1"/>
          <p:nvPr/>
        </p:nvSpPr>
        <p:spPr>
          <a:xfrm>
            <a:off x="9408921" y="6564385"/>
            <a:ext cx="2426970" cy="196215"/>
          </a:xfrm>
          <a:prstGeom prst="rect">
            <a:avLst/>
          </a:prstGeom>
        </p:spPr>
        <p:txBody>
          <a:bodyPr vert="horz" wrap="square" lIns="0" tIns="0" rIns="0" bIns="0" rtlCol="0">
            <a:spAutoFit/>
          </a:bodyPr>
          <a:lstStyle/>
          <a:p>
            <a:pPr marL="12700">
              <a:lnSpc>
                <a:spcPts val="1435"/>
              </a:lnSpc>
              <a:tabLst>
                <a:tab pos="2243455" algn="l"/>
              </a:tabLst>
            </a:pPr>
            <a:r>
              <a:rPr sz="1050" dirty="0">
                <a:solidFill>
                  <a:srgbClr val="CD9146"/>
                </a:solidFill>
                <a:latin typeface="Arial MT"/>
                <a:cs typeface="Arial MT"/>
              </a:rPr>
              <a:t>#TCCC-</a:t>
            </a:r>
            <a:r>
              <a:rPr sz="1050" spc="-10" dirty="0">
                <a:solidFill>
                  <a:srgbClr val="CD9146"/>
                </a:solidFill>
                <a:latin typeface="Arial MT"/>
                <a:cs typeface="Arial MT"/>
              </a:rPr>
              <a:t>CPP-PPT-</a:t>
            </a:r>
            <a:r>
              <a:rPr sz="1050" dirty="0">
                <a:solidFill>
                  <a:srgbClr val="CD9146"/>
                </a:solidFill>
                <a:latin typeface="Arial MT"/>
                <a:cs typeface="Arial MT"/>
              </a:rPr>
              <a:t>12</a:t>
            </a:r>
            <a:r>
              <a:rPr sz="1050" spc="265" dirty="0">
                <a:solidFill>
                  <a:srgbClr val="CD9146"/>
                </a:solidFill>
                <a:latin typeface="Arial MT"/>
                <a:cs typeface="Arial MT"/>
              </a:rPr>
              <a:t> </a:t>
            </a:r>
            <a:r>
              <a:rPr sz="1050" dirty="0">
                <a:solidFill>
                  <a:srgbClr val="CD9146"/>
                </a:solidFill>
                <a:latin typeface="Arial MT"/>
                <a:cs typeface="Arial MT"/>
              </a:rPr>
              <a:t>08</a:t>
            </a:r>
            <a:r>
              <a:rPr sz="1050" spc="15" dirty="0">
                <a:solidFill>
                  <a:srgbClr val="CD9146"/>
                </a:solidFill>
                <a:latin typeface="Arial MT"/>
                <a:cs typeface="Arial MT"/>
              </a:rPr>
              <a:t> </a:t>
            </a:r>
            <a:r>
              <a:rPr sz="1050" dirty="0">
                <a:solidFill>
                  <a:srgbClr val="CD9146"/>
                </a:solidFill>
                <a:latin typeface="Arial MT"/>
                <a:cs typeface="Arial MT"/>
              </a:rPr>
              <a:t>AUG</a:t>
            </a:r>
            <a:r>
              <a:rPr sz="1050" spc="-30" dirty="0">
                <a:solidFill>
                  <a:srgbClr val="CD9146"/>
                </a:solidFill>
                <a:latin typeface="Arial MT"/>
                <a:cs typeface="Arial MT"/>
              </a:rPr>
              <a:t> </a:t>
            </a:r>
            <a:r>
              <a:rPr sz="1050" spc="-25" dirty="0">
                <a:solidFill>
                  <a:srgbClr val="CD9146"/>
                </a:solidFill>
                <a:latin typeface="Arial MT"/>
                <a:cs typeface="Arial MT"/>
              </a:rPr>
              <a:t>23</a:t>
            </a:r>
            <a:r>
              <a:rPr sz="1050" dirty="0">
                <a:solidFill>
                  <a:srgbClr val="CD9146"/>
                </a:solidFill>
                <a:latin typeface="Arial MT"/>
                <a:cs typeface="Arial MT"/>
              </a:rPr>
              <a:t>	</a:t>
            </a:r>
            <a:r>
              <a:rPr sz="1200" spc="-25" dirty="0">
                <a:latin typeface="Arial MT"/>
                <a:cs typeface="Arial MT"/>
              </a:rPr>
              <a:t>13</a:t>
            </a:r>
            <a:endParaRPr sz="1200">
              <a:latin typeface="Arial MT"/>
              <a:cs typeface="Arial M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005708" y="289051"/>
            <a:ext cx="6178550"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756F6F"/>
                </a:solidFill>
                <a:latin typeface="Arial"/>
                <a:cs typeface="Arial"/>
              </a:rPr>
              <a:t>Module</a:t>
            </a:r>
            <a:r>
              <a:rPr sz="2000" b="1" spc="-50" dirty="0">
                <a:solidFill>
                  <a:srgbClr val="756F6F"/>
                </a:solidFill>
                <a:latin typeface="Arial"/>
                <a:cs typeface="Arial"/>
              </a:rPr>
              <a:t> </a:t>
            </a:r>
            <a:r>
              <a:rPr sz="2000" b="1" dirty="0">
                <a:solidFill>
                  <a:srgbClr val="756F6F"/>
                </a:solidFill>
                <a:latin typeface="Arial"/>
                <a:cs typeface="Arial"/>
              </a:rPr>
              <a:t>12:</a:t>
            </a:r>
            <a:r>
              <a:rPr sz="2000" b="1" spc="-45" dirty="0">
                <a:solidFill>
                  <a:srgbClr val="756F6F"/>
                </a:solidFill>
                <a:latin typeface="Arial"/>
                <a:cs typeface="Arial"/>
              </a:rPr>
              <a:t> </a:t>
            </a:r>
            <a:r>
              <a:rPr sz="2000" b="1" dirty="0">
                <a:solidFill>
                  <a:srgbClr val="756F6F"/>
                </a:solidFill>
                <a:latin typeface="Arial"/>
                <a:cs typeface="Arial"/>
              </a:rPr>
              <a:t>Hypothermia</a:t>
            </a:r>
            <a:r>
              <a:rPr sz="2000" b="1" spc="-35" dirty="0">
                <a:solidFill>
                  <a:srgbClr val="756F6F"/>
                </a:solidFill>
                <a:latin typeface="Arial"/>
                <a:cs typeface="Arial"/>
              </a:rPr>
              <a:t> </a:t>
            </a:r>
            <a:r>
              <a:rPr sz="2000" b="1" dirty="0">
                <a:solidFill>
                  <a:srgbClr val="756F6F"/>
                </a:solidFill>
                <a:latin typeface="Arial"/>
                <a:cs typeface="Arial"/>
              </a:rPr>
              <a:t>Prevention</a:t>
            </a:r>
            <a:r>
              <a:rPr sz="2000" b="1" spc="-25" dirty="0">
                <a:solidFill>
                  <a:srgbClr val="756F6F"/>
                </a:solidFill>
                <a:latin typeface="Arial"/>
                <a:cs typeface="Arial"/>
              </a:rPr>
              <a:t> </a:t>
            </a:r>
            <a:r>
              <a:rPr sz="2000" b="1" dirty="0">
                <a:solidFill>
                  <a:srgbClr val="756F6F"/>
                </a:solidFill>
                <a:latin typeface="Arial"/>
                <a:cs typeface="Arial"/>
              </a:rPr>
              <a:t>and</a:t>
            </a:r>
            <a:r>
              <a:rPr sz="2000" b="1" spc="-50" dirty="0">
                <a:solidFill>
                  <a:srgbClr val="756F6F"/>
                </a:solidFill>
                <a:latin typeface="Arial"/>
                <a:cs typeface="Arial"/>
              </a:rPr>
              <a:t> </a:t>
            </a:r>
            <a:r>
              <a:rPr sz="2000" b="1" spc="-10" dirty="0">
                <a:solidFill>
                  <a:srgbClr val="756F6F"/>
                </a:solidFill>
                <a:latin typeface="Arial"/>
                <a:cs typeface="Arial"/>
              </a:rPr>
              <a:t>Treatment</a:t>
            </a:r>
            <a:endParaRPr sz="2000">
              <a:latin typeface="Arial"/>
              <a:cs typeface="Arial"/>
            </a:endParaRPr>
          </a:p>
        </p:txBody>
      </p:sp>
      <p:pic>
        <p:nvPicPr>
          <p:cNvPr id="3" name="object 3"/>
          <p:cNvPicPr/>
          <p:nvPr/>
        </p:nvPicPr>
        <p:blipFill>
          <a:blip r:embed="rId3" cstate="print"/>
          <a:stretch>
            <a:fillRect/>
          </a:stretch>
        </p:blipFill>
        <p:spPr>
          <a:xfrm>
            <a:off x="309372" y="254508"/>
            <a:ext cx="1171956" cy="656844"/>
          </a:xfrm>
          <a:prstGeom prst="rect">
            <a:avLst/>
          </a:prstGeom>
        </p:spPr>
      </p:pic>
      <p:grpSp>
        <p:nvGrpSpPr>
          <p:cNvPr id="4" name="object 4"/>
          <p:cNvGrpSpPr/>
          <p:nvPr/>
        </p:nvGrpSpPr>
        <p:grpSpPr>
          <a:xfrm>
            <a:off x="234677" y="1385278"/>
            <a:ext cx="11557000" cy="4453255"/>
            <a:chOff x="234677" y="1385278"/>
            <a:chExt cx="11557000" cy="4453255"/>
          </a:xfrm>
        </p:grpSpPr>
        <p:pic>
          <p:nvPicPr>
            <p:cNvPr id="5" name="object 5"/>
            <p:cNvPicPr/>
            <p:nvPr/>
          </p:nvPicPr>
          <p:blipFill>
            <a:blip r:embed="rId4" cstate="print"/>
            <a:stretch>
              <a:fillRect/>
            </a:stretch>
          </p:blipFill>
          <p:spPr>
            <a:xfrm>
              <a:off x="234677" y="1609267"/>
              <a:ext cx="3650017" cy="1071511"/>
            </a:xfrm>
            <a:prstGeom prst="rect">
              <a:avLst/>
            </a:prstGeom>
          </p:spPr>
        </p:pic>
        <p:sp>
          <p:nvSpPr>
            <p:cNvPr id="6" name="object 6"/>
            <p:cNvSpPr/>
            <p:nvPr/>
          </p:nvSpPr>
          <p:spPr>
            <a:xfrm>
              <a:off x="272796" y="1627631"/>
              <a:ext cx="3578860" cy="1000125"/>
            </a:xfrm>
            <a:custGeom>
              <a:avLst/>
              <a:gdLst/>
              <a:ahLst/>
              <a:cxnLst/>
              <a:rect l="l" t="t" r="r" b="b"/>
              <a:pathLst>
                <a:path w="3578860" h="1000125">
                  <a:moveTo>
                    <a:pt x="3411728" y="0"/>
                  </a:moveTo>
                  <a:lnTo>
                    <a:pt x="166624" y="0"/>
                  </a:lnTo>
                  <a:lnTo>
                    <a:pt x="122328" y="5948"/>
                  </a:lnTo>
                  <a:lnTo>
                    <a:pt x="82525" y="22737"/>
                  </a:lnTo>
                  <a:lnTo>
                    <a:pt x="48802" y="48783"/>
                  </a:lnTo>
                  <a:lnTo>
                    <a:pt x="22748" y="82502"/>
                  </a:lnTo>
                  <a:lnTo>
                    <a:pt x="5951" y="122310"/>
                  </a:lnTo>
                  <a:lnTo>
                    <a:pt x="0" y="166623"/>
                  </a:lnTo>
                  <a:lnTo>
                    <a:pt x="0" y="833119"/>
                  </a:lnTo>
                  <a:lnTo>
                    <a:pt x="5951" y="877433"/>
                  </a:lnTo>
                  <a:lnTo>
                    <a:pt x="22748" y="917241"/>
                  </a:lnTo>
                  <a:lnTo>
                    <a:pt x="48802" y="950960"/>
                  </a:lnTo>
                  <a:lnTo>
                    <a:pt x="82525" y="977006"/>
                  </a:lnTo>
                  <a:lnTo>
                    <a:pt x="122328" y="993795"/>
                  </a:lnTo>
                  <a:lnTo>
                    <a:pt x="166624" y="999743"/>
                  </a:lnTo>
                  <a:lnTo>
                    <a:pt x="3411728" y="999743"/>
                  </a:lnTo>
                  <a:lnTo>
                    <a:pt x="3456041" y="993795"/>
                  </a:lnTo>
                  <a:lnTo>
                    <a:pt x="3495849" y="977006"/>
                  </a:lnTo>
                  <a:lnTo>
                    <a:pt x="3529568" y="950960"/>
                  </a:lnTo>
                  <a:lnTo>
                    <a:pt x="3555614" y="917241"/>
                  </a:lnTo>
                  <a:lnTo>
                    <a:pt x="3572403" y="877433"/>
                  </a:lnTo>
                  <a:lnTo>
                    <a:pt x="3578352" y="833119"/>
                  </a:lnTo>
                  <a:lnTo>
                    <a:pt x="3578352" y="166623"/>
                  </a:lnTo>
                  <a:lnTo>
                    <a:pt x="3572403" y="122310"/>
                  </a:lnTo>
                  <a:lnTo>
                    <a:pt x="3555614" y="82502"/>
                  </a:lnTo>
                  <a:lnTo>
                    <a:pt x="3529568" y="48783"/>
                  </a:lnTo>
                  <a:lnTo>
                    <a:pt x="3495849" y="22737"/>
                  </a:lnTo>
                  <a:lnTo>
                    <a:pt x="3456041" y="5948"/>
                  </a:lnTo>
                  <a:lnTo>
                    <a:pt x="3411728" y="0"/>
                  </a:lnTo>
                  <a:close/>
                </a:path>
              </a:pathLst>
            </a:custGeom>
            <a:solidFill>
              <a:srgbClr val="EEE1BB"/>
            </a:solidFill>
          </p:spPr>
          <p:txBody>
            <a:bodyPr wrap="square" lIns="0" tIns="0" rIns="0" bIns="0" rtlCol="0"/>
            <a:lstStyle/>
            <a:p>
              <a:endParaRPr/>
            </a:p>
          </p:txBody>
        </p:sp>
        <p:sp>
          <p:nvSpPr>
            <p:cNvPr id="7" name="object 7"/>
            <p:cNvSpPr/>
            <p:nvPr/>
          </p:nvSpPr>
          <p:spPr>
            <a:xfrm>
              <a:off x="272796" y="1627631"/>
              <a:ext cx="3578860" cy="1000125"/>
            </a:xfrm>
            <a:custGeom>
              <a:avLst/>
              <a:gdLst/>
              <a:ahLst/>
              <a:cxnLst/>
              <a:rect l="l" t="t" r="r" b="b"/>
              <a:pathLst>
                <a:path w="3578860" h="1000125">
                  <a:moveTo>
                    <a:pt x="0" y="166623"/>
                  </a:moveTo>
                  <a:lnTo>
                    <a:pt x="5951" y="122310"/>
                  </a:lnTo>
                  <a:lnTo>
                    <a:pt x="22748" y="82502"/>
                  </a:lnTo>
                  <a:lnTo>
                    <a:pt x="48802" y="48783"/>
                  </a:lnTo>
                  <a:lnTo>
                    <a:pt x="82525" y="22737"/>
                  </a:lnTo>
                  <a:lnTo>
                    <a:pt x="122328" y="5948"/>
                  </a:lnTo>
                  <a:lnTo>
                    <a:pt x="166624" y="0"/>
                  </a:lnTo>
                  <a:lnTo>
                    <a:pt x="3411728" y="0"/>
                  </a:lnTo>
                  <a:lnTo>
                    <a:pt x="3456041" y="5948"/>
                  </a:lnTo>
                  <a:lnTo>
                    <a:pt x="3495849" y="22737"/>
                  </a:lnTo>
                  <a:lnTo>
                    <a:pt x="3529568" y="48783"/>
                  </a:lnTo>
                  <a:lnTo>
                    <a:pt x="3555614" y="82502"/>
                  </a:lnTo>
                  <a:lnTo>
                    <a:pt x="3572403" y="122310"/>
                  </a:lnTo>
                  <a:lnTo>
                    <a:pt x="3578352" y="166623"/>
                  </a:lnTo>
                  <a:lnTo>
                    <a:pt x="3578352" y="833119"/>
                  </a:lnTo>
                  <a:lnTo>
                    <a:pt x="3572403" y="877433"/>
                  </a:lnTo>
                  <a:lnTo>
                    <a:pt x="3555614" y="917241"/>
                  </a:lnTo>
                  <a:lnTo>
                    <a:pt x="3529568" y="950960"/>
                  </a:lnTo>
                  <a:lnTo>
                    <a:pt x="3495849" y="977006"/>
                  </a:lnTo>
                  <a:lnTo>
                    <a:pt x="3456041" y="993795"/>
                  </a:lnTo>
                  <a:lnTo>
                    <a:pt x="3411728" y="999743"/>
                  </a:lnTo>
                  <a:lnTo>
                    <a:pt x="166624" y="999743"/>
                  </a:lnTo>
                  <a:lnTo>
                    <a:pt x="122328" y="993795"/>
                  </a:lnTo>
                  <a:lnTo>
                    <a:pt x="82525" y="977006"/>
                  </a:lnTo>
                  <a:lnTo>
                    <a:pt x="48802" y="950960"/>
                  </a:lnTo>
                  <a:lnTo>
                    <a:pt x="22748" y="917241"/>
                  </a:lnTo>
                  <a:lnTo>
                    <a:pt x="5951" y="877433"/>
                  </a:lnTo>
                  <a:lnTo>
                    <a:pt x="0" y="833119"/>
                  </a:lnTo>
                  <a:lnTo>
                    <a:pt x="0" y="166623"/>
                  </a:lnTo>
                  <a:close/>
                </a:path>
              </a:pathLst>
            </a:custGeom>
            <a:ln w="9525">
              <a:solidFill>
                <a:srgbClr val="FFBE00"/>
              </a:solidFill>
            </a:ln>
          </p:spPr>
          <p:txBody>
            <a:bodyPr wrap="square" lIns="0" tIns="0" rIns="0" bIns="0" rtlCol="0"/>
            <a:lstStyle/>
            <a:p>
              <a:endParaRPr/>
            </a:p>
          </p:txBody>
        </p:sp>
        <p:pic>
          <p:nvPicPr>
            <p:cNvPr id="8" name="object 8"/>
            <p:cNvPicPr/>
            <p:nvPr/>
          </p:nvPicPr>
          <p:blipFill>
            <a:blip r:embed="rId5" cstate="print"/>
            <a:stretch>
              <a:fillRect/>
            </a:stretch>
          </p:blipFill>
          <p:spPr>
            <a:xfrm>
              <a:off x="3892294" y="1385278"/>
              <a:ext cx="7898897" cy="4453202"/>
            </a:xfrm>
            <a:prstGeom prst="rect">
              <a:avLst/>
            </a:prstGeom>
          </p:spPr>
        </p:pic>
      </p:grpSp>
      <p:sp>
        <p:nvSpPr>
          <p:cNvPr id="9" name="object 9"/>
          <p:cNvSpPr txBox="1">
            <a:spLocks noGrp="1"/>
          </p:cNvSpPr>
          <p:nvPr>
            <p:ph type="title"/>
          </p:nvPr>
        </p:nvSpPr>
        <p:spPr>
          <a:xfrm>
            <a:off x="1526286" y="664845"/>
            <a:ext cx="9886315"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CD9146"/>
                </a:solidFill>
              </a:rPr>
              <a:t>ACTIVE</a:t>
            </a:r>
            <a:r>
              <a:rPr sz="3600" spc="-80" dirty="0">
                <a:solidFill>
                  <a:srgbClr val="CD9146"/>
                </a:solidFill>
              </a:rPr>
              <a:t> </a:t>
            </a:r>
            <a:r>
              <a:rPr sz="3600" dirty="0">
                <a:solidFill>
                  <a:srgbClr val="000000"/>
                </a:solidFill>
              </a:rPr>
              <a:t>HYPOTHERMIA</a:t>
            </a:r>
            <a:r>
              <a:rPr sz="3600" spc="-55" dirty="0">
                <a:solidFill>
                  <a:srgbClr val="000000"/>
                </a:solidFill>
              </a:rPr>
              <a:t> </a:t>
            </a:r>
            <a:r>
              <a:rPr sz="3600" dirty="0">
                <a:solidFill>
                  <a:srgbClr val="000000"/>
                </a:solidFill>
              </a:rPr>
              <a:t>MANAGEMENT</a:t>
            </a:r>
            <a:r>
              <a:rPr sz="3600" spc="-55" dirty="0">
                <a:solidFill>
                  <a:srgbClr val="000000"/>
                </a:solidFill>
              </a:rPr>
              <a:t> </a:t>
            </a:r>
            <a:r>
              <a:rPr sz="3600" spc="-10" dirty="0">
                <a:solidFill>
                  <a:srgbClr val="000000"/>
                </a:solidFill>
              </a:rPr>
              <a:t>cont.</a:t>
            </a:r>
            <a:endParaRPr sz="3600"/>
          </a:p>
        </p:txBody>
      </p:sp>
      <p:sp>
        <p:nvSpPr>
          <p:cNvPr id="10" name="object 10"/>
          <p:cNvSpPr/>
          <p:nvPr/>
        </p:nvSpPr>
        <p:spPr>
          <a:xfrm>
            <a:off x="6740652" y="6094476"/>
            <a:ext cx="721360" cy="719455"/>
          </a:xfrm>
          <a:custGeom>
            <a:avLst/>
            <a:gdLst/>
            <a:ahLst/>
            <a:cxnLst/>
            <a:rect l="l" t="t" r="r" b="b"/>
            <a:pathLst>
              <a:path w="721359" h="719454">
                <a:moveTo>
                  <a:pt x="360425" y="0"/>
                </a:moveTo>
                <a:lnTo>
                  <a:pt x="311528" y="3283"/>
                </a:lnTo>
                <a:lnTo>
                  <a:pt x="264627" y="12847"/>
                </a:lnTo>
                <a:lnTo>
                  <a:pt x="220152" y="28263"/>
                </a:lnTo>
                <a:lnTo>
                  <a:pt x="178533" y="49103"/>
                </a:lnTo>
                <a:lnTo>
                  <a:pt x="140201" y="74939"/>
                </a:lnTo>
                <a:lnTo>
                  <a:pt x="105584" y="105341"/>
                </a:lnTo>
                <a:lnTo>
                  <a:pt x="75114" y="139882"/>
                </a:lnTo>
                <a:lnTo>
                  <a:pt x="49219" y="178133"/>
                </a:lnTo>
                <a:lnTo>
                  <a:pt x="28330" y="219664"/>
                </a:lnTo>
                <a:lnTo>
                  <a:pt x="12878" y="264049"/>
                </a:lnTo>
                <a:lnTo>
                  <a:pt x="3291" y="310858"/>
                </a:lnTo>
                <a:lnTo>
                  <a:pt x="0" y="359664"/>
                </a:lnTo>
                <a:lnTo>
                  <a:pt x="3291" y="408469"/>
                </a:lnTo>
                <a:lnTo>
                  <a:pt x="12878" y="455278"/>
                </a:lnTo>
                <a:lnTo>
                  <a:pt x="28330" y="499663"/>
                </a:lnTo>
                <a:lnTo>
                  <a:pt x="49219" y="541194"/>
                </a:lnTo>
                <a:lnTo>
                  <a:pt x="75114" y="579445"/>
                </a:lnTo>
                <a:lnTo>
                  <a:pt x="105584" y="613986"/>
                </a:lnTo>
                <a:lnTo>
                  <a:pt x="140201" y="644388"/>
                </a:lnTo>
                <a:lnTo>
                  <a:pt x="178533" y="670224"/>
                </a:lnTo>
                <a:lnTo>
                  <a:pt x="220152" y="691064"/>
                </a:lnTo>
                <a:lnTo>
                  <a:pt x="264627" y="706480"/>
                </a:lnTo>
                <a:lnTo>
                  <a:pt x="311528" y="716044"/>
                </a:lnTo>
                <a:lnTo>
                  <a:pt x="360425" y="719328"/>
                </a:lnTo>
                <a:lnTo>
                  <a:pt x="409323" y="716044"/>
                </a:lnTo>
                <a:lnTo>
                  <a:pt x="456224" y="706480"/>
                </a:lnTo>
                <a:lnTo>
                  <a:pt x="500699" y="691064"/>
                </a:lnTo>
                <a:lnTo>
                  <a:pt x="542318" y="670224"/>
                </a:lnTo>
                <a:lnTo>
                  <a:pt x="580650" y="644388"/>
                </a:lnTo>
                <a:lnTo>
                  <a:pt x="615267" y="613986"/>
                </a:lnTo>
                <a:lnTo>
                  <a:pt x="645737" y="579445"/>
                </a:lnTo>
                <a:lnTo>
                  <a:pt x="671632" y="541194"/>
                </a:lnTo>
                <a:lnTo>
                  <a:pt x="692521" y="499663"/>
                </a:lnTo>
                <a:lnTo>
                  <a:pt x="707973" y="455278"/>
                </a:lnTo>
                <a:lnTo>
                  <a:pt x="717560" y="408469"/>
                </a:lnTo>
                <a:lnTo>
                  <a:pt x="720851" y="359664"/>
                </a:lnTo>
                <a:lnTo>
                  <a:pt x="717560" y="310858"/>
                </a:lnTo>
                <a:lnTo>
                  <a:pt x="707973" y="264049"/>
                </a:lnTo>
                <a:lnTo>
                  <a:pt x="692521" y="219664"/>
                </a:lnTo>
                <a:lnTo>
                  <a:pt x="671632" y="178133"/>
                </a:lnTo>
                <a:lnTo>
                  <a:pt x="645737" y="139882"/>
                </a:lnTo>
                <a:lnTo>
                  <a:pt x="615267" y="105341"/>
                </a:lnTo>
                <a:lnTo>
                  <a:pt x="580650" y="74939"/>
                </a:lnTo>
                <a:lnTo>
                  <a:pt x="542318" y="49103"/>
                </a:lnTo>
                <a:lnTo>
                  <a:pt x="500699" y="28263"/>
                </a:lnTo>
                <a:lnTo>
                  <a:pt x="456224" y="12847"/>
                </a:lnTo>
                <a:lnTo>
                  <a:pt x="409323" y="3283"/>
                </a:lnTo>
                <a:lnTo>
                  <a:pt x="360425" y="0"/>
                </a:lnTo>
                <a:close/>
              </a:path>
            </a:pathLst>
          </a:custGeom>
          <a:solidFill>
            <a:srgbClr val="764666"/>
          </a:solidFill>
        </p:spPr>
        <p:txBody>
          <a:bodyPr wrap="square" lIns="0" tIns="0" rIns="0" bIns="0" rtlCol="0"/>
          <a:lstStyle/>
          <a:p>
            <a:endParaRPr/>
          </a:p>
        </p:txBody>
      </p:sp>
      <p:sp>
        <p:nvSpPr>
          <p:cNvPr id="11" name="object 11"/>
          <p:cNvSpPr txBox="1"/>
          <p:nvPr/>
        </p:nvSpPr>
        <p:spPr>
          <a:xfrm>
            <a:off x="4850638" y="6189675"/>
            <a:ext cx="2433320" cy="514350"/>
          </a:xfrm>
          <a:prstGeom prst="rect">
            <a:avLst/>
          </a:prstGeom>
        </p:spPr>
        <p:txBody>
          <a:bodyPr vert="horz" wrap="square" lIns="0" tIns="13335" rIns="0" bIns="0" rtlCol="0">
            <a:spAutoFit/>
          </a:bodyPr>
          <a:lstStyle/>
          <a:p>
            <a:pPr marL="12700">
              <a:lnSpc>
                <a:spcPct val="100000"/>
              </a:lnSpc>
              <a:spcBef>
                <a:spcPts val="105"/>
              </a:spcBef>
              <a:tabLst>
                <a:tab pos="2080895" algn="l"/>
              </a:tabLst>
            </a:pPr>
            <a:r>
              <a:rPr sz="3200" dirty="0">
                <a:solidFill>
                  <a:srgbClr val="2D3334"/>
                </a:solidFill>
                <a:latin typeface="Arial Black"/>
                <a:cs typeface="Arial Black"/>
              </a:rPr>
              <a:t>M A</a:t>
            </a:r>
            <a:r>
              <a:rPr sz="3200" spc="-25" dirty="0">
                <a:solidFill>
                  <a:srgbClr val="2D3334"/>
                </a:solidFill>
                <a:latin typeface="Arial Black"/>
                <a:cs typeface="Arial Black"/>
              </a:rPr>
              <a:t> </a:t>
            </a:r>
            <a:r>
              <a:rPr sz="3200" dirty="0">
                <a:solidFill>
                  <a:srgbClr val="2D3334"/>
                </a:solidFill>
                <a:latin typeface="Arial Black"/>
                <a:cs typeface="Arial Black"/>
              </a:rPr>
              <a:t>R</a:t>
            </a:r>
            <a:r>
              <a:rPr sz="3200" spc="-10" dirty="0">
                <a:solidFill>
                  <a:srgbClr val="2D3334"/>
                </a:solidFill>
                <a:latin typeface="Arial Black"/>
                <a:cs typeface="Arial Black"/>
              </a:rPr>
              <a:t> </a:t>
            </a:r>
            <a:r>
              <a:rPr sz="3200" spc="-50" dirty="0">
                <a:solidFill>
                  <a:srgbClr val="2D3334"/>
                </a:solidFill>
                <a:latin typeface="Arial Black"/>
                <a:cs typeface="Arial Black"/>
              </a:rPr>
              <a:t>C</a:t>
            </a:r>
            <a:r>
              <a:rPr sz="3200" dirty="0">
                <a:solidFill>
                  <a:srgbClr val="2D3334"/>
                </a:solidFill>
                <a:latin typeface="Arial Black"/>
                <a:cs typeface="Arial Black"/>
              </a:rPr>
              <a:t>	</a:t>
            </a:r>
            <a:r>
              <a:rPr sz="4800" spc="-75" baseline="1736" dirty="0">
                <a:solidFill>
                  <a:srgbClr val="FFFFFF"/>
                </a:solidFill>
                <a:latin typeface="Arial Black"/>
                <a:cs typeface="Arial Black"/>
              </a:rPr>
              <a:t>H</a:t>
            </a:r>
            <a:endParaRPr sz="4800" baseline="1736">
              <a:latin typeface="Arial Black"/>
              <a:cs typeface="Arial Black"/>
            </a:endParaRPr>
          </a:p>
        </p:txBody>
      </p:sp>
      <p:grpSp>
        <p:nvGrpSpPr>
          <p:cNvPr id="12" name="object 12"/>
          <p:cNvGrpSpPr/>
          <p:nvPr/>
        </p:nvGrpSpPr>
        <p:grpSpPr>
          <a:xfrm>
            <a:off x="367665" y="5809869"/>
            <a:ext cx="3385820" cy="639445"/>
            <a:chOff x="367665" y="5809869"/>
            <a:chExt cx="3385820" cy="639445"/>
          </a:xfrm>
        </p:grpSpPr>
        <p:sp>
          <p:nvSpPr>
            <p:cNvPr id="13" name="object 13"/>
            <p:cNvSpPr/>
            <p:nvPr/>
          </p:nvSpPr>
          <p:spPr>
            <a:xfrm>
              <a:off x="377190" y="5819394"/>
              <a:ext cx="3366770" cy="620395"/>
            </a:xfrm>
            <a:custGeom>
              <a:avLst/>
              <a:gdLst/>
              <a:ahLst/>
              <a:cxnLst/>
              <a:rect l="l" t="t" r="r" b="b"/>
              <a:pathLst>
                <a:path w="3366770" h="620395">
                  <a:moveTo>
                    <a:pt x="3295269" y="0"/>
                  </a:moveTo>
                  <a:lnTo>
                    <a:pt x="71208" y="0"/>
                  </a:lnTo>
                  <a:lnTo>
                    <a:pt x="43489" y="5595"/>
                  </a:lnTo>
                  <a:lnTo>
                    <a:pt x="20854" y="20854"/>
                  </a:lnTo>
                  <a:lnTo>
                    <a:pt x="5595" y="43489"/>
                  </a:lnTo>
                  <a:lnTo>
                    <a:pt x="0" y="71208"/>
                  </a:lnTo>
                  <a:lnTo>
                    <a:pt x="0" y="549059"/>
                  </a:lnTo>
                  <a:lnTo>
                    <a:pt x="5595" y="576778"/>
                  </a:lnTo>
                  <a:lnTo>
                    <a:pt x="20854" y="599413"/>
                  </a:lnTo>
                  <a:lnTo>
                    <a:pt x="43489" y="614672"/>
                  </a:lnTo>
                  <a:lnTo>
                    <a:pt x="71208" y="620267"/>
                  </a:lnTo>
                  <a:lnTo>
                    <a:pt x="3295269" y="620267"/>
                  </a:lnTo>
                  <a:lnTo>
                    <a:pt x="3323010" y="614672"/>
                  </a:lnTo>
                  <a:lnTo>
                    <a:pt x="3345656" y="599413"/>
                  </a:lnTo>
                  <a:lnTo>
                    <a:pt x="3360920" y="576778"/>
                  </a:lnTo>
                  <a:lnTo>
                    <a:pt x="3366516" y="549059"/>
                  </a:lnTo>
                  <a:lnTo>
                    <a:pt x="3366516" y="71208"/>
                  </a:lnTo>
                  <a:lnTo>
                    <a:pt x="3360920" y="43489"/>
                  </a:lnTo>
                  <a:lnTo>
                    <a:pt x="3345656" y="20854"/>
                  </a:lnTo>
                  <a:lnTo>
                    <a:pt x="3323010" y="5595"/>
                  </a:lnTo>
                  <a:lnTo>
                    <a:pt x="3295269" y="0"/>
                  </a:lnTo>
                  <a:close/>
                </a:path>
              </a:pathLst>
            </a:custGeom>
            <a:solidFill>
              <a:srgbClr val="A0C1E7">
                <a:alpha val="74508"/>
              </a:srgbClr>
            </a:solidFill>
          </p:spPr>
          <p:txBody>
            <a:bodyPr wrap="square" lIns="0" tIns="0" rIns="0" bIns="0" rtlCol="0"/>
            <a:lstStyle/>
            <a:p>
              <a:endParaRPr/>
            </a:p>
          </p:txBody>
        </p:sp>
        <p:sp>
          <p:nvSpPr>
            <p:cNvPr id="14" name="object 14"/>
            <p:cNvSpPr/>
            <p:nvPr/>
          </p:nvSpPr>
          <p:spPr>
            <a:xfrm>
              <a:off x="377190" y="5819394"/>
              <a:ext cx="3366770" cy="620395"/>
            </a:xfrm>
            <a:custGeom>
              <a:avLst/>
              <a:gdLst/>
              <a:ahLst/>
              <a:cxnLst/>
              <a:rect l="l" t="t" r="r" b="b"/>
              <a:pathLst>
                <a:path w="3366770" h="620395">
                  <a:moveTo>
                    <a:pt x="0" y="71208"/>
                  </a:moveTo>
                  <a:lnTo>
                    <a:pt x="5595" y="43489"/>
                  </a:lnTo>
                  <a:lnTo>
                    <a:pt x="20854" y="20854"/>
                  </a:lnTo>
                  <a:lnTo>
                    <a:pt x="43489" y="5595"/>
                  </a:lnTo>
                  <a:lnTo>
                    <a:pt x="71208" y="0"/>
                  </a:lnTo>
                  <a:lnTo>
                    <a:pt x="3295269" y="0"/>
                  </a:lnTo>
                  <a:lnTo>
                    <a:pt x="3323010" y="5595"/>
                  </a:lnTo>
                  <a:lnTo>
                    <a:pt x="3345656" y="20854"/>
                  </a:lnTo>
                  <a:lnTo>
                    <a:pt x="3360920" y="43489"/>
                  </a:lnTo>
                  <a:lnTo>
                    <a:pt x="3366516" y="71208"/>
                  </a:lnTo>
                  <a:lnTo>
                    <a:pt x="3366516" y="549059"/>
                  </a:lnTo>
                  <a:lnTo>
                    <a:pt x="3360920" y="576778"/>
                  </a:lnTo>
                  <a:lnTo>
                    <a:pt x="3345656" y="599413"/>
                  </a:lnTo>
                  <a:lnTo>
                    <a:pt x="3323010" y="614672"/>
                  </a:lnTo>
                  <a:lnTo>
                    <a:pt x="3295269" y="620267"/>
                  </a:lnTo>
                  <a:lnTo>
                    <a:pt x="71208" y="620267"/>
                  </a:lnTo>
                  <a:lnTo>
                    <a:pt x="43489" y="614672"/>
                  </a:lnTo>
                  <a:lnTo>
                    <a:pt x="20854" y="599413"/>
                  </a:lnTo>
                  <a:lnTo>
                    <a:pt x="5595" y="576778"/>
                  </a:lnTo>
                  <a:lnTo>
                    <a:pt x="0" y="549059"/>
                  </a:lnTo>
                  <a:lnTo>
                    <a:pt x="0" y="71208"/>
                  </a:lnTo>
                  <a:close/>
                </a:path>
              </a:pathLst>
            </a:custGeom>
            <a:ln w="19050">
              <a:solidFill>
                <a:srgbClr val="A0C1E7"/>
              </a:solidFill>
            </a:ln>
          </p:spPr>
          <p:txBody>
            <a:bodyPr wrap="square" lIns="0" tIns="0" rIns="0" bIns="0" rtlCol="0"/>
            <a:lstStyle/>
            <a:p>
              <a:endParaRPr/>
            </a:p>
          </p:txBody>
        </p:sp>
      </p:grpSp>
      <p:sp>
        <p:nvSpPr>
          <p:cNvPr id="15" name="object 15"/>
          <p:cNvSpPr txBox="1"/>
          <p:nvPr/>
        </p:nvSpPr>
        <p:spPr>
          <a:xfrm>
            <a:off x="1018438" y="5964732"/>
            <a:ext cx="2339340" cy="269240"/>
          </a:xfrm>
          <a:prstGeom prst="rect">
            <a:avLst/>
          </a:prstGeom>
        </p:spPr>
        <p:txBody>
          <a:bodyPr vert="horz" wrap="square" lIns="0" tIns="12065" rIns="0" bIns="0" rtlCol="0">
            <a:spAutoFit/>
          </a:bodyPr>
          <a:lstStyle/>
          <a:p>
            <a:pPr marL="12700">
              <a:lnSpc>
                <a:spcPct val="100000"/>
              </a:lnSpc>
              <a:spcBef>
                <a:spcPts val="95"/>
              </a:spcBef>
            </a:pPr>
            <a:r>
              <a:rPr sz="1600" b="1" dirty="0">
                <a:latin typeface="Arial"/>
                <a:cs typeface="Arial"/>
              </a:rPr>
              <a:t>Level</a:t>
            </a:r>
            <a:r>
              <a:rPr sz="1600" b="1" spc="-10" dirty="0">
                <a:latin typeface="Arial"/>
                <a:cs typeface="Arial"/>
              </a:rPr>
              <a:t> </a:t>
            </a:r>
            <a:r>
              <a:rPr sz="1600" b="1" dirty="0">
                <a:latin typeface="Arial"/>
                <a:cs typeface="Arial"/>
              </a:rPr>
              <a:t>of</a:t>
            </a:r>
            <a:r>
              <a:rPr sz="1600" b="1" spc="-40" dirty="0">
                <a:latin typeface="Arial"/>
                <a:cs typeface="Arial"/>
              </a:rPr>
              <a:t> </a:t>
            </a:r>
            <a:r>
              <a:rPr sz="1600" b="1" dirty="0">
                <a:latin typeface="Arial"/>
                <a:cs typeface="Arial"/>
              </a:rPr>
              <a:t>Evidence:</a:t>
            </a:r>
            <a:r>
              <a:rPr sz="1600" b="1" spc="-5" dirty="0">
                <a:latin typeface="Arial"/>
                <a:cs typeface="Arial"/>
              </a:rPr>
              <a:t> </a:t>
            </a:r>
            <a:r>
              <a:rPr sz="1600" spc="-20" dirty="0">
                <a:latin typeface="Arial MT"/>
                <a:cs typeface="Arial MT"/>
              </a:rPr>
              <a:t>C-</a:t>
            </a:r>
            <a:r>
              <a:rPr sz="1600" spc="-25" dirty="0">
                <a:latin typeface="Arial MT"/>
                <a:cs typeface="Arial MT"/>
              </a:rPr>
              <a:t>LD</a:t>
            </a:r>
            <a:endParaRPr sz="1600">
              <a:latin typeface="Arial MT"/>
              <a:cs typeface="Arial MT"/>
            </a:endParaRPr>
          </a:p>
        </p:txBody>
      </p:sp>
      <p:grpSp>
        <p:nvGrpSpPr>
          <p:cNvPr id="16" name="object 16"/>
          <p:cNvGrpSpPr/>
          <p:nvPr/>
        </p:nvGrpSpPr>
        <p:grpSpPr>
          <a:xfrm>
            <a:off x="326136" y="5730234"/>
            <a:ext cx="935990" cy="1028065"/>
            <a:chOff x="326136" y="5730234"/>
            <a:chExt cx="935990" cy="1028065"/>
          </a:xfrm>
        </p:grpSpPr>
        <p:pic>
          <p:nvPicPr>
            <p:cNvPr id="17" name="object 17"/>
            <p:cNvPicPr/>
            <p:nvPr/>
          </p:nvPicPr>
          <p:blipFill>
            <a:blip r:embed="rId6" cstate="print"/>
            <a:stretch>
              <a:fillRect/>
            </a:stretch>
          </p:blipFill>
          <p:spPr>
            <a:xfrm>
              <a:off x="326136" y="5730234"/>
              <a:ext cx="935672" cy="1027442"/>
            </a:xfrm>
            <a:prstGeom prst="rect">
              <a:avLst/>
            </a:prstGeom>
          </p:spPr>
        </p:pic>
        <p:pic>
          <p:nvPicPr>
            <p:cNvPr id="18" name="object 18"/>
            <p:cNvPicPr/>
            <p:nvPr/>
          </p:nvPicPr>
          <p:blipFill>
            <a:blip r:embed="rId7" cstate="print"/>
            <a:stretch>
              <a:fillRect/>
            </a:stretch>
          </p:blipFill>
          <p:spPr>
            <a:xfrm>
              <a:off x="521207" y="5925311"/>
              <a:ext cx="365760" cy="457200"/>
            </a:xfrm>
            <a:prstGeom prst="rect">
              <a:avLst/>
            </a:prstGeom>
          </p:spPr>
        </p:pic>
      </p:grpSp>
      <p:graphicFrame>
        <p:nvGraphicFramePr>
          <p:cNvPr id="19" name="object 19"/>
          <p:cNvGraphicFramePr>
            <a:graphicFrameLocks noGrp="1"/>
          </p:cNvGraphicFramePr>
          <p:nvPr/>
        </p:nvGraphicFramePr>
        <p:xfrm>
          <a:off x="3974719" y="1420622"/>
          <a:ext cx="7806055" cy="4366895"/>
        </p:xfrm>
        <a:graphic>
          <a:graphicData uri="http://schemas.openxmlformats.org/drawingml/2006/table">
            <a:tbl>
              <a:tblPr firstRow="1" bandRow="1">
                <a:tableStyleId>{2D5ABB26-0587-4C30-8999-92F81FD0307C}</a:tableStyleId>
              </a:tblPr>
              <a:tblGrid>
                <a:gridCol w="2313305">
                  <a:extLst>
                    <a:ext uri="{9D8B030D-6E8A-4147-A177-3AD203B41FA5}">
                      <a16:colId xmlns:a16="http://schemas.microsoft.com/office/drawing/2014/main" val="20000"/>
                    </a:ext>
                  </a:extLst>
                </a:gridCol>
                <a:gridCol w="2699385">
                  <a:extLst>
                    <a:ext uri="{9D8B030D-6E8A-4147-A177-3AD203B41FA5}">
                      <a16:colId xmlns:a16="http://schemas.microsoft.com/office/drawing/2014/main" val="20001"/>
                    </a:ext>
                  </a:extLst>
                </a:gridCol>
                <a:gridCol w="2793365">
                  <a:extLst>
                    <a:ext uri="{9D8B030D-6E8A-4147-A177-3AD203B41FA5}">
                      <a16:colId xmlns:a16="http://schemas.microsoft.com/office/drawing/2014/main" val="20002"/>
                    </a:ext>
                  </a:extLst>
                </a:gridCol>
              </a:tblGrid>
              <a:tr h="750570">
                <a:tc gridSpan="3">
                  <a:txBody>
                    <a:bodyPr/>
                    <a:lstStyle/>
                    <a:p>
                      <a:pPr algn="ctr">
                        <a:lnSpc>
                          <a:spcPct val="100000"/>
                        </a:lnSpc>
                        <a:spcBef>
                          <a:spcPts val="750"/>
                        </a:spcBef>
                      </a:pPr>
                      <a:r>
                        <a:rPr sz="1800" b="1" dirty="0">
                          <a:latin typeface="Arial"/>
                          <a:cs typeface="Arial"/>
                        </a:rPr>
                        <a:t>What</a:t>
                      </a:r>
                      <a:r>
                        <a:rPr sz="1800" b="1" spc="-30" dirty="0">
                          <a:latin typeface="Arial"/>
                          <a:cs typeface="Arial"/>
                        </a:rPr>
                        <a:t> </a:t>
                      </a:r>
                      <a:r>
                        <a:rPr sz="1800" b="1" dirty="0">
                          <a:latin typeface="Arial"/>
                          <a:cs typeface="Arial"/>
                        </a:rPr>
                        <a:t>are</a:t>
                      </a:r>
                      <a:r>
                        <a:rPr sz="1800" b="1" spc="-20" dirty="0">
                          <a:latin typeface="Arial"/>
                          <a:cs typeface="Arial"/>
                        </a:rPr>
                        <a:t> </a:t>
                      </a:r>
                      <a:r>
                        <a:rPr sz="1800" b="1" dirty="0">
                          <a:latin typeface="Arial"/>
                          <a:cs typeface="Arial"/>
                        </a:rPr>
                        <a:t>the</a:t>
                      </a:r>
                      <a:r>
                        <a:rPr sz="1800" b="1" spc="-20" dirty="0">
                          <a:latin typeface="Arial"/>
                          <a:cs typeface="Arial"/>
                        </a:rPr>
                        <a:t> </a:t>
                      </a:r>
                      <a:r>
                        <a:rPr sz="1800" b="1" dirty="0">
                          <a:latin typeface="Arial"/>
                          <a:cs typeface="Arial"/>
                        </a:rPr>
                        <a:t>required</a:t>
                      </a:r>
                      <a:r>
                        <a:rPr sz="1800" b="1" spc="-25" dirty="0">
                          <a:latin typeface="Arial"/>
                          <a:cs typeface="Arial"/>
                        </a:rPr>
                        <a:t> </a:t>
                      </a:r>
                      <a:r>
                        <a:rPr sz="1800" b="1" dirty="0">
                          <a:latin typeface="Arial"/>
                          <a:cs typeface="Arial"/>
                        </a:rPr>
                        <a:t>characteristics</a:t>
                      </a:r>
                      <a:r>
                        <a:rPr sz="1800" b="1" spc="-5" dirty="0">
                          <a:latin typeface="Arial"/>
                          <a:cs typeface="Arial"/>
                        </a:rPr>
                        <a:t> </a:t>
                      </a:r>
                      <a:r>
                        <a:rPr sz="1800" b="1" dirty="0">
                          <a:latin typeface="Arial"/>
                          <a:cs typeface="Arial"/>
                        </a:rPr>
                        <a:t>of</a:t>
                      </a:r>
                      <a:r>
                        <a:rPr sz="1800" b="1" spc="-20" dirty="0">
                          <a:latin typeface="Arial"/>
                          <a:cs typeface="Arial"/>
                        </a:rPr>
                        <a:t> </a:t>
                      </a:r>
                      <a:r>
                        <a:rPr sz="1800" b="1" dirty="0">
                          <a:latin typeface="Arial"/>
                          <a:cs typeface="Arial"/>
                        </a:rPr>
                        <a:t>a</a:t>
                      </a:r>
                      <a:r>
                        <a:rPr sz="1800" b="1" spc="-25" dirty="0">
                          <a:latin typeface="Arial"/>
                          <a:cs typeface="Arial"/>
                        </a:rPr>
                        <a:t> </a:t>
                      </a:r>
                      <a:r>
                        <a:rPr sz="1800" b="1" dirty="0">
                          <a:latin typeface="Arial"/>
                          <a:cs typeface="Arial"/>
                        </a:rPr>
                        <a:t>portable</a:t>
                      </a:r>
                      <a:r>
                        <a:rPr sz="1800" b="1" spc="-30" dirty="0">
                          <a:latin typeface="Arial"/>
                          <a:cs typeface="Arial"/>
                        </a:rPr>
                        <a:t> </a:t>
                      </a:r>
                      <a:r>
                        <a:rPr sz="1800" b="1" dirty="0">
                          <a:latin typeface="Arial"/>
                          <a:cs typeface="Arial"/>
                        </a:rPr>
                        <a:t>IV</a:t>
                      </a:r>
                      <a:r>
                        <a:rPr sz="1800" b="1" spc="-30" dirty="0">
                          <a:latin typeface="Arial"/>
                          <a:cs typeface="Arial"/>
                        </a:rPr>
                        <a:t> </a:t>
                      </a:r>
                      <a:r>
                        <a:rPr sz="1800" b="1" dirty="0">
                          <a:latin typeface="Arial"/>
                          <a:cs typeface="Arial"/>
                        </a:rPr>
                        <a:t>warming</a:t>
                      </a:r>
                      <a:r>
                        <a:rPr sz="1800" b="1" spc="-45" dirty="0">
                          <a:latin typeface="Arial"/>
                          <a:cs typeface="Arial"/>
                        </a:rPr>
                        <a:t> </a:t>
                      </a:r>
                      <a:r>
                        <a:rPr sz="1800" b="1" spc="-10" dirty="0">
                          <a:latin typeface="Arial"/>
                          <a:cs typeface="Arial"/>
                        </a:rPr>
                        <a:t>device</a:t>
                      </a:r>
                      <a:endParaRPr sz="1800">
                        <a:latin typeface="Arial"/>
                        <a:cs typeface="Arial"/>
                      </a:endParaRPr>
                    </a:p>
                    <a:p>
                      <a:pPr marL="5715" algn="ctr">
                        <a:lnSpc>
                          <a:spcPct val="100000"/>
                        </a:lnSpc>
                      </a:pPr>
                      <a:r>
                        <a:rPr sz="1800" b="1" dirty="0">
                          <a:latin typeface="Arial"/>
                          <a:cs typeface="Arial"/>
                        </a:rPr>
                        <a:t>for</a:t>
                      </a:r>
                      <a:r>
                        <a:rPr sz="1800" b="1" spc="-20" dirty="0">
                          <a:latin typeface="Arial"/>
                          <a:cs typeface="Arial"/>
                        </a:rPr>
                        <a:t> </a:t>
                      </a:r>
                      <a:r>
                        <a:rPr sz="1800" b="1" dirty="0">
                          <a:latin typeface="Arial"/>
                          <a:cs typeface="Arial"/>
                        </a:rPr>
                        <a:t>infusion</a:t>
                      </a:r>
                      <a:r>
                        <a:rPr sz="1800" b="1" spc="-35" dirty="0">
                          <a:latin typeface="Arial"/>
                          <a:cs typeface="Arial"/>
                        </a:rPr>
                        <a:t> </a:t>
                      </a:r>
                      <a:r>
                        <a:rPr sz="1800" b="1" dirty="0">
                          <a:latin typeface="Arial"/>
                          <a:cs typeface="Arial"/>
                        </a:rPr>
                        <a:t>of</a:t>
                      </a:r>
                      <a:r>
                        <a:rPr sz="1800" b="1" spc="-20" dirty="0">
                          <a:latin typeface="Arial"/>
                          <a:cs typeface="Arial"/>
                        </a:rPr>
                        <a:t> </a:t>
                      </a:r>
                      <a:r>
                        <a:rPr sz="1800" b="1" dirty="0">
                          <a:latin typeface="Arial"/>
                          <a:cs typeface="Arial"/>
                        </a:rPr>
                        <a:t>fluids</a:t>
                      </a:r>
                      <a:r>
                        <a:rPr sz="1800" b="1" spc="-30" dirty="0">
                          <a:latin typeface="Arial"/>
                          <a:cs typeface="Arial"/>
                        </a:rPr>
                        <a:t> </a:t>
                      </a:r>
                      <a:r>
                        <a:rPr sz="1800" b="1" dirty="0">
                          <a:latin typeface="Arial"/>
                          <a:cs typeface="Arial"/>
                        </a:rPr>
                        <a:t>and</a:t>
                      </a:r>
                      <a:r>
                        <a:rPr sz="1800" b="1" spc="-20" dirty="0">
                          <a:latin typeface="Arial"/>
                          <a:cs typeface="Arial"/>
                        </a:rPr>
                        <a:t> </a:t>
                      </a:r>
                      <a:r>
                        <a:rPr sz="1800" b="1" dirty="0">
                          <a:latin typeface="Arial"/>
                          <a:cs typeface="Arial"/>
                        </a:rPr>
                        <a:t>blood</a:t>
                      </a:r>
                      <a:r>
                        <a:rPr sz="1800" b="1" spc="-30" dirty="0">
                          <a:latin typeface="Arial"/>
                          <a:cs typeface="Arial"/>
                        </a:rPr>
                        <a:t> </a:t>
                      </a:r>
                      <a:r>
                        <a:rPr sz="1800" b="1" spc="-10" dirty="0">
                          <a:latin typeface="Arial"/>
                          <a:cs typeface="Arial"/>
                        </a:rPr>
                        <a:t>products?</a:t>
                      </a:r>
                      <a:endParaRPr sz="1800">
                        <a:latin typeface="Arial"/>
                        <a:cs typeface="Arial"/>
                      </a:endParaRPr>
                    </a:p>
                  </a:txBody>
                  <a:tcPr marL="0" marR="0" marT="952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569595">
                <a:tc>
                  <a:txBody>
                    <a:bodyPr/>
                    <a:lstStyle/>
                    <a:p>
                      <a:pPr marL="91440">
                        <a:lnSpc>
                          <a:spcPct val="100000"/>
                        </a:lnSpc>
                        <a:spcBef>
                          <a:spcPts val="320"/>
                        </a:spcBef>
                      </a:pPr>
                      <a:r>
                        <a:rPr sz="1600" spc="-10" dirty="0">
                          <a:latin typeface="Arial MT"/>
                          <a:cs typeface="Arial MT"/>
                        </a:rPr>
                        <a:t>Portable</a:t>
                      </a:r>
                      <a:endParaRPr sz="1600">
                        <a:latin typeface="Arial MT"/>
                        <a:cs typeface="Arial MT"/>
                      </a:endParaRPr>
                    </a:p>
                  </a:txBody>
                  <a:tcPr marL="0" marR="0" marT="406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EE1BB"/>
                    </a:solidFill>
                  </a:tcPr>
                </a:tc>
                <a:tc>
                  <a:txBody>
                    <a:bodyPr/>
                    <a:lstStyle/>
                    <a:p>
                      <a:pPr marL="92075">
                        <a:lnSpc>
                          <a:spcPct val="100000"/>
                        </a:lnSpc>
                        <a:spcBef>
                          <a:spcPts val="320"/>
                        </a:spcBef>
                      </a:pPr>
                      <a:r>
                        <a:rPr sz="1600" dirty="0">
                          <a:latin typeface="Arial MT"/>
                          <a:cs typeface="Arial MT"/>
                        </a:rPr>
                        <a:t>Small</a:t>
                      </a:r>
                      <a:r>
                        <a:rPr sz="1600" spc="-25" dirty="0">
                          <a:latin typeface="Arial MT"/>
                          <a:cs typeface="Arial MT"/>
                        </a:rPr>
                        <a:t> </a:t>
                      </a:r>
                      <a:r>
                        <a:rPr sz="1600" spc="-10" dirty="0">
                          <a:latin typeface="Arial MT"/>
                          <a:cs typeface="Arial MT"/>
                        </a:rPr>
                        <a:t>Dimensions</a:t>
                      </a:r>
                      <a:endParaRPr sz="1600">
                        <a:latin typeface="Arial MT"/>
                        <a:cs typeface="Arial MT"/>
                      </a:endParaRPr>
                    </a:p>
                  </a:txBody>
                  <a:tcPr marL="0" marR="0" marT="406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C000">
                        <a:alpha val="19999"/>
                      </a:srgbClr>
                    </a:solidFill>
                  </a:tcPr>
                </a:tc>
                <a:tc>
                  <a:txBody>
                    <a:bodyPr/>
                    <a:lstStyle/>
                    <a:p>
                      <a:pPr marL="92075">
                        <a:lnSpc>
                          <a:spcPct val="100000"/>
                        </a:lnSpc>
                        <a:spcBef>
                          <a:spcPts val="320"/>
                        </a:spcBef>
                      </a:pPr>
                      <a:r>
                        <a:rPr sz="1600" dirty="0">
                          <a:latin typeface="Arial MT"/>
                          <a:cs typeface="Arial MT"/>
                        </a:rPr>
                        <a:t>Flight</a:t>
                      </a:r>
                      <a:r>
                        <a:rPr sz="1600" spc="-60" dirty="0">
                          <a:latin typeface="Arial MT"/>
                          <a:cs typeface="Arial MT"/>
                        </a:rPr>
                        <a:t> </a:t>
                      </a:r>
                      <a:r>
                        <a:rPr sz="1600" dirty="0">
                          <a:latin typeface="Arial MT"/>
                          <a:cs typeface="Arial MT"/>
                        </a:rPr>
                        <a:t>approved</a:t>
                      </a:r>
                      <a:r>
                        <a:rPr sz="1600" spc="-35" dirty="0">
                          <a:latin typeface="Arial MT"/>
                          <a:cs typeface="Arial MT"/>
                        </a:rPr>
                        <a:t> </a:t>
                      </a:r>
                      <a:r>
                        <a:rPr sz="1600" spc="-10" dirty="0">
                          <a:latin typeface="Arial MT"/>
                          <a:cs typeface="Arial MT"/>
                        </a:rPr>
                        <a:t>(Airworthy)</a:t>
                      </a:r>
                      <a:endParaRPr sz="1600">
                        <a:latin typeface="Arial MT"/>
                        <a:cs typeface="Arial MT"/>
                      </a:endParaRPr>
                    </a:p>
                  </a:txBody>
                  <a:tcPr marL="0" marR="0" marT="406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C000">
                        <a:alpha val="19999"/>
                      </a:srgbClr>
                    </a:solidFill>
                  </a:tcPr>
                </a:tc>
                <a:extLst>
                  <a:ext uri="{0D108BD9-81ED-4DB2-BD59-A6C34878D82A}">
                    <a16:rowId xmlns:a16="http://schemas.microsoft.com/office/drawing/2014/main" val="10001"/>
                  </a:ext>
                </a:extLst>
              </a:tr>
              <a:tr h="579120">
                <a:tc>
                  <a:txBody>
                    <a:bodyPr/>
                    <a:lstStyle/>
                    <a:p>
                      <a:pPr marL="91440">
                        <a:lnSpc>
                          <a:spcPct val="100000"/>
                        </a:lnSpc>
                        <a:spcBef>
                          <a:spcPts val="320"/>
                        </a:spcBef>
                      </a:pPr>
                      <a:r>
                        <a:rPr sz="1600" dirty="0">
                          <a:latin typeface="Arial MT"/>
                          <a:cs typeface="Arial MT"/>
                        </a:rPr>
                        <a:t>Light</a:t>
                      </a:r>
                      <a:r>
                        <a:rPr sz="1600" spc="-35" dirty="0">
                          <a:latin typeface="Arial MT"/>
                          <a:cs typeface="Arial MT"/>
                        </a:rPr>
                        <a:t> </a:t>
                      </a:r>
                      <a:r>
                        <a:rPr sz="1600" dirty="0">
                          <a:latin typeface="Arial MT"/>
                          <a:cs typeface="Arial MT"/>
                        </a:rPr>
                        <a:t>weight/</a:t>
                      </a:r>
                      <a:r>
                        <a:rPr sz="1600" spc="-20" dirty="0">
                          <a:latin typeface="Arial MT"/>
                          <a:cs typeface="Arial MT"/>
                        </a:rPr>
                        <a:t> </a:t>
                      </a:r>
                      <a:r>
                        <a:rPr sz="1600" dirty="0">
                          <a:latin typeface="Arial MT"/>
                          <a:cs typeface="Arial MT"/>
                        </a:rPr>
                        <a:t>rugged</a:t>
                      </a:r>
                      <a:r>
                        <a:rPr sz="1600" spc="-15" dirty="0">
                          <a:latin typeface="Arial MT"/>
                          <a:cs typeface="Arial MT"/>
                        </a:rPr>
                        <a:t> </a:t>
                      </a:r>
                      <a:r>
                        <a:rPr sz="1600" spc="-25" dirty="0">
                          <a:latin typeface="Arial MT"/>
                          <a:cs typeface="Arial MT"/>
                        </a:rPr>
                        <a:t>for</a:t>
                      </a:r>
                      <a:endParaRPr sz="1600">
                        <a:latin typeface="Arial MT"/>
                        <a:cs typeface="Arial MT"/>
                      </a:endParaRPr>
                    </a:p>
                    <a:p>
                      <a:pPr marL="91440">
                        <a:lnSpc>
                          <a:spcPct val="100000"/>
                        </a:lnSpc>
                        <a:spcBef>
                          <a:spcPts val="5"/>
                        </a:spcBef>
                      </a:pPr>
                      <a:r>
                        <a:rPr sz="1600" dirty="0">
                          <a:latin typeface="Arial MT"/>
                          <a:cs typeface="Arial MT"/>
                        </a:rPr>
                        <a:t>field</a:t>
                      </a:r>
                      <a:r>
                        <a:rPr sz="1600" spc="-35" dirty="0">
                          <a:latin typeface="Arial MT"/>
                          <a:cs typeface="Arial MT"/>
                        </a:rPr>
                        <a:t> </a:t>
                      </a:r>
                      <a:r>
                        <a:rPr sz="1600" spc="-25" dirty="0">
                          <a:latin typeface="Arial MT"/>
                          <a:cs typeface="Arial MT"/>
                        </a:rPr>
                        <a:t>use</a:t>
                      </a:r>
                      <a:endParaRPr sz="1600">
                        <a:latin typeface="Arial MT"/>
                        <a:cs typeface="Arial MT"/>
                      </a:endParaRPr>
                    </a:p>
                  </a:txBody>
                  <a:tcPr marL="0" marR="0" marT="406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2075">
                        <a:lnSpc>
                          <a:spcPct val="100000"/>
                        </a:lnSpc>
                        <a:spcBef>
                          <a:spcPts val="320"/>
                        </a:spcBef>
                      </a:pPr>
                      <a:r>
                        <a:rPr sz="1600" dirty="0">
                          <a:latin typeface="Arial MT"/>
                          <a:cs typeface="Arial MT"/>
                        </a:rPr>
                        <a:t>Rapid</a:t>
                      </a:r>
                      <a:r>
                        <a:rPr sz="1600" spc="-30" dirty="0">
                          <a:latin typeface="Arial MT"/>
                          <a:cs typeface="Arial MT"/>
                        </a:rPr>
                        <a:t> </a:t>
                      </a:r>
                      <a:r>
                        <a:rPr sz="1600" spc="-10" dirty="0">
                          <a:latin typeface="Arial MT"/>
                          <a:cs typeface="Arial MT"/>
                        </a:rPr>
                        <a:t>Start-</a:t>
                      </a:r>
                      <a:r>
                        <a:rPr sz="1600" dirty="0">
                          <a:latin typeface="Arial MT"/>
                          <a:cs typeface="Arial MT"/>
                        </a:rPr>
                        <a:t>up</a:t>
                      </a:r>
                      <a:r>
                        <a:rPr sz="1600" spc="10" dirty="0">
                          <a:latin typeface="Arial MT"/>
                          <a:cs typeface="Arial MT"/>
                        </a:rPr>
                        <a:t> </a:t>
                      </a:r>
                      <a:r>
                        <a:rPr sz="1600" dirty="0">
                          <a:latin typeface="Arial MT"/>
                          <a:cs typeface="Arial MT"/>
                        </a:rPr>
                        <a:t>(&lt;30</a:t>
                      </a:r>
                      <a:r>
                        <a:rPr sz="1600" spc="-10" dirty="0">
                          <a:latin typeface="Arial MT"/>
                          <a:cs typeface="Arial MT"/>
                        </a:rPr>
                        <a:t> </a:t>
                      </a:r>
                      <a:r>
                        <a:rPr sz="1600" spc="-20" dirty="0">
                          <a:latin typeface="Arial MT"/>
                          <a:cs typeface="Arial MT"/>
                        </a:rPr>
                        <a:t>sec)</a:t>
                      </a:r>
                      <a:endParaRPr sz="1600">
                        <a:latin typeface="Arial MT"/>
                        <a:cs typeface="Arial MT"/>
                      </a:endParaRPr>
                    </a:p>
                  </a:txBody>
                  <a:tcPr marL="0" marR="0" marT="406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2075">
                        <a:lnSpc>
                          <a:spcPct val="100000"/>
                        </a:lnSpc>
                        <a:spcBef>
                          <a:spcPts val="320"/>
                        </a:spcBef>
                      </a:pPr>
                      <a:r>
                        <a:rPr sz="1600" dirty="0">
                          <a:latin typeface="Arial MT"/>
                          <a:cs typeface="Arial MT"/>
                        </a:rPr>
                        <a:t>Water</a:t>
                      </a:r>
                      <a:r>
                        <a:rPr sz="1600" spc="-30" dirty="0">
                          <a:latin typeface="Arial MT"/>
                          <a:cs typeface="Arial MT"/>
                        </a:rPr>
                        <a:t> </a:t>
                      </a:r>
                      <a:r>
                        <a:rPr sz="1600" spc="-10" dirty="0">
                          <a:latin typeface="Arial MT"/>
                          <a:cs typeface="Arial MT"/>
                        </a:rPr>
                        <a:t>Resistant</a:t>
                      </a:r>
                      <a:endParaRPr sz="1600">
                        <a:latin typeface="Arial MT"/>
                        <a:cs typeface="Arial MT"/>
                      </a:endParaRPr>
                    </a:p>
                  </a:txBody>
                  <a:tcPr marL="0" marR="0" marT="406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822325">
                <a:tc>
                  <a:txBody>
                    <a:bodyPr/>
                    <a:lstStyle/>
                    <a:p>
                      <a:pPr marL="91440" marR="476884">
                        <a:lnSpc>
                          <a:spcPct val="100000"/>
                        </a:lnSpc>
                        <a:spcBef>
                          <a:spcPts val="325"/>
                        </a:spcBef>
                      </a:pPr>
                      <a:r>
                        <a:rPr sz="1600" dirty="0">
                          <a:latin typeface="Arial MT"/>
                          <a:cs typeface="Arial MT"/>
                        </a:rPr>
                        <a:t>Low</a:t>
                      </a:r>
                      <a:r>
                        <a:rPr sz="1600" spc="-20" dirty="0">
                          <a:latin typeface="Arial MT"/>
                          <a:cs typeface="Arial MT"/>
                        </a:rPr>
                        <a:t> </a:t>
                      </a:r>
                      <a:r>
                        <a:rPr sz="1600" dirty="0">
                          <a:latin typeface="Arial MT"/>
                          <a:cs typeface="Arial MT"/>
                        </a:rPr>
                        <a:t>noise</a:t>
                      </a:r>
                      <a:r>
                        <a:rPr sz="1600" spc="-25" dirty="0">
                          <a:latin typeface="Arial MT"/>
                          <a:cs typeface="Arial MT"/>
                        </a:rPr>
                        <a:t> </a:t>
                      </a:r>
                      <a:r>
                        <a:rPr sz="1600" dirty="0">
                          <a:latin typeface="Arial MT"/>
                          <a:cs typeface="Arial MT"/>
                        </a:rPr>
                        <a:t>and</a:t>
                      </a:r>
                      <a:r>
                        <a:rPr sz="1600" spc="-5" dirty="0">
                          <a:latin typeface="Arial MT"/>
                          <a:cs typeface="Arial MT"/>
                        </a:rPr>
                        <a:t> </a:t>
                      </a:r>
                      <a:r>
                        <a:rPr sz="1600" spc="-25" dirty="0">
                          <a:latin typeface="Arial MT"/>
                          <a:cs typeface="Arial MT"/>
                        </a:rPr>
                        <a:t>Low </a:t>
                      </a:r>
                      <a:r>
                        <a:rPr sz="1600" dirty="0">
                          <a:latin typeface="Arial MT"/>
                          <a:cs typeface="Arial MT"/>
                        </a:rPr>
                        <a:t>light</a:t>
                      </a:r>
                      <a:r>
                        <a:rPr sz="1600" spc="-35" dirty="0">
                          <a:latin typeface="Arial MT"/>
                          <a:cs typeface="Arial MT"/>
                        </a:rPr>
                        <a:t> </a:t>
                      </a:r>
                      <a:r>
                        <a:rPr sz="1600" spc="-10" dirty="0">
                          <a:latin typeface="Arial MT"/>
                          <a:cs typeface="Arial MT"/>
                        </a:rPr>
                        <a:t>signature</a:t>
                      </a:r>
                      <a:endParaRPr sz="1600">
                        <a:latin typeface="Arial MT"/>
                        <a:cs typeface="Arial MT"/>
                      </a:endParaRPr>
                    </a:p>
                  </a:txBody>
                  <a:tcPr marL="0" marR="0" marT="412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C000">
                        <a:alpha val="19999"/>
                      </a:srgbClr>
                    </a:solidFill>
                  </a:tcPr>
                </a:tc>
                <a:tc>
                  <a:txBody>
                    <a:bodyPr/>
                    <a:lstStyle/>
                    <a:p>
                      <a:pPr marL="92075" marR="250825">
                        <a:lnSpc>
                          <a:spcPct val="100000"/>
                        </a:lnSpc>
                        <a:spcBef>
                          <a:spcPts val="325"/>
                        </a:spcBef>
                      </a:pPr>
                      <a:r>
                        <a:rPr sz="1600" dirty="0">
                          <a:latin typeface="Arial MT"/>
                          <a:cs typeface="Arial MT"/>
                        </a:rPr>
                        <a:t>Long</a:t>
                      </a:r>
                      <a:r>
                        <a:rPr sz="1600" spc="-25" dirty="0">
                          <a:latin typeface="Arial MT"/>
                          <a:cs typeface="Arial MT"/>
                        </a:rPr>
                        <a:t> </a:t>
                      </a:r>
                      <a:r>
                        <a:rPr sz="1600" dirty="0">
                          <a:latin typeface="Arial MT"/>
                          <a:cs typeface="Arial MT"/>
                        </a:rPr>
                        <a:t>battery</a:t>
                      </a:r>
                      <a:r>
                        <a:rPr sz="1600" spc="5" dirty="0">
                          <a:latin typeface="Arial MT"/>
                          <a:cs typeface="Arial MT"/>
                        </a:rPr>
                        <a:t> </a:t>
                      </a:r>
                      <a:r>
                        <a:rPr sz="1600" dirty="0">
                          <a:latin typeface="Arial MT"/>
                          <a:cs typeface="Arial MT"/>
                        </a:rPr>
                        <a:t>life</a:t>
                      </a:r>
                      <a:r>
                        <a:rPr sz="1600" spc="-35" dirty="0">
                          <a:latin typeface="Arial MT"/>
                          <a:cs typeface="Arial MT"/>
                        </a:rPr>
                        <a:t> </a:t>
                      </a:r>
                      <a:r>
                        <a:rPr sz="1600" dirty="0">
                          <a:latin typeface="Arial MT"/>
                          <a:cs typeface="Arial MT"/>
                        </a:rPr>
                        <a:t>with</a:t>
                      </a:r>
                      <a:r>
                        <a:rPr sz="1600" spc="-20" dirty="0">
                          <a:latin typeface="Arial MT"/>
                          <a:cs typeface="Arial MT"/>
                        </a:rPr>
                        <a:t> easy </a:t>
                      </a:r>
                      <a:r>
                        <a:rPr sz="1600" spc="-10" dirty="0">
                          <a:latin typeface="Arial MT"/>
                          <a:cs typeface="Arial MT"/>
                        </a:rPr>
                        <a:t>replacement</a:t>
                      </a:r>
                      <a:endParaRPr sz="1600">
                        <a:latin typeface="Arial MT"/>
                        <a:cs typeface="Arial MT"/>
                      </a:endParaRPr>
                    </a:p>
                  </a:txBody>
                  <a:tcPr marL="0" marR="0" marT="412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C000">
                        <a:alpha val="19999"/>
                      </a:srgbClr>
                    </a:solidFill>
                  </a:tcPr>
                </a:tc>
                <a:tc>
                  <a:txBody>
                    <a:bodyPr/>
                    <a:lstStyle/>
                    <a:p>
                      <a:pPr marL="92075" marR="307975">
                        <a:lnSpc>
                          <a:spcPct val="100000"/>
                        </a:lnSpc>
                        <a:spcBef>
                          <a:spcPts val="325"/>
                        </a:spcBef>
                      </a:pPr>
                      <a:r>
                        <a:rPr sz="1600" dirty="0">
                          <a:latin typeface="Arial MT"/>
                          <a:cs typeface="Arial MT"/>
                        </a:rPr>
                        <a:t>Battery</a:t>
                      </a:r>
                      <a:r>
                        <a:rPr sz="1600" spc="-35" dirty="0">
                          <a:latin typeface="Arial MT"/>
                          <a:cs typeface="Arial MT"/>
                        </a:rPr>
                        <a:t> </a:t>
                      </a:r>
                      <a:r>
                        <a:rPr sz="1600" dirty="0">
                          <a:latin typeface="Arial MT"/>
                          <a:cs typeface="Arial MT"/>
                        </a:rPr>
                        <a:t>duration</a:t>
                      </a:r>
                      <a:r>
                        <a:rPr sz="1600" spc="-35" dirty="0">
                          <a:latin typeface="Arial MT"/>
                          <a:cs typeface="Arial MT"/>
                        </a:rPr>
                        <a:t> </a:t>
                      </a:r>
                      <a:r>
                        <a:rPr sz="1600" dirty="0">
                          <a:latin typeface="Arial MT"/>
                          <a:cs typeface="Arial MT"/>
                        </a:rPr>
                        <a:t>for</a:t>
                      </a:r>
                      <a:r>
                        <a:rPr sz="1600" spc="-30" dirty="0">
                          <a:latin typeface="Arial MT"/>
                          <a:cs typeface="Arial MT"/>
                        </a:rPr>
                        <a:t> </a:t>
                      </a:r>
                      <a:r>
                        <a:rPr sz="1600" dirty="0">
                          <a:latin typeface="Arial MT"/>
                          <a:cs typeface="Arial MT"/>
                        </a:rPr>
                        <a:t>4</a:t>
                      </a:r>
                      <a:r>
                        <a:rPr sz="1600" spc="-50" dirty="0">
                          <a:latin typeface="Arial MT"/>
                          <a:cs typeface="Arial MT"/>
                        </a:rPr>
                        <a:t> </a:t>
                      </a:r>
                      <a:r>
                        <a:rPr sz="1600" spc="-20" dirty="0">
                          <a:latin typeface="Arial MT"/>
                          <a:cs typeface="Arial MT"/>
                        </a:rPr>
                        <a:t>units </a:t>
                      </a:r>
                      <a:r>
                        <a:rPr sz="1600" dirty="0">
                          <a:latin typeface="Arial MT"/>
                          <a:cs typeface="Arial MT"/>
                        </a:rPr>
                        <a:t>of</a:t>
                      </a:r>
                      <a:r>
                        <a:rPr sz="1600" spc="-10" dirty="0">
                          <a:latin typeface="Arial MT"/>
                          <a:cs typeface="Arial MT"/>
                        </a:rPr>
                        <a:t> </a:t>
                      </a:r>
                      <a:r>
                        <a:rPr sz="1600" dirty="0">
                          <a:latin typeface="Arial MT"/>
                          <a:cs typeface="Arial MT"/>
                        </a:rPr>
                        <a:t>whole</a:t>
                      </a:r>
                      <a:r>
                        <a:rPr sz="1600" spc="-20" dirty="0">
                          <a:latin typeface="Arial MT"/>
                          <a:cs typeface="Arial MT"/>
                        </a:rPr>
                        <a:t> </a:t>
                      </a:r>
                      <a:r>
                        <a:rPr sz="1600" dirty="0">
                          <a:latin typeface="Arial MT"/>
                          <a:cs typeface="Arial MT"/>
                        </a:rPr>
                        <a:t>blood</a:t>
                      </a:r>
                      <a:r>
                        <a:rPr sz="1600" spc="-20" dirty="0">
                          <a:latin typeface="Arial MT"/>
                          <a:cs typeface="Arial MT"/>
                        </a:rPr>
                        <a:t> </a:t>
                      </a:r>
                      <a:r>
                        <a:rPr sz="1600" dirty="0">
                          <a:latin typeface="Arial MT"/>
                          <a:cs typeface="Arial MT"/>
                        </a:rPr>
                        <a:t>at</a:t>
                      </a:r>
                      <a:r>
                        <a:rPr sz="1600" spc="-5" dirty="0">
                          <a:latin typeface="Arial MT"/>
                          <a:cs typeface="Arial MT"/>
                        </a:rPr>
                        <a:t> </a:t>
                      </a:r>
                      <a:r>
                        <a:rPr sz="1600" dirty="0">
                          <a:latin typeface="Arial MT"/>
                          <a:cs typeface="Arial MT"/>
                        </a:rPr>
                        <a:t>≥100</a:t>
                      </a:r>
                      <a:r>
                        <a:rPr sz="1600" spc="-20" dirty="0">
                          <a:latin typeface="Arial MT"/>
                          <a:cs typeface="Arial MT"/>
                        </a:rPr>
                        <a:t> </a:t>
                      </a:r>
                      <a:r>
                        <a:rPr sz="1600" spc="-25" dirty="0">
                          <a:latin typeface="Arial MT"/>
                          <a:cs typeface="Arial MT"/>
                        </a:rPr>
                        <a:t>to </a:t>
                      </a:r>
                      <a:r>
                        <a:rPr sz="1600" spc="-10" dirty="0">
                          <a:latin typeface="Arial MT"/>
                          <a:cs typeface="Arial MT"/>
                        </a:rPr>
                        <a:t>150mL/min</a:t>
                      </a:r>
                      <a:endParaRPr sz="1600">
                        <a:latin typeface="Arial MT"/>
                        <a:cs typeface="Arial MT"/>
                      </a:endParaRPr>
                    </a:p>
                  </a:txBody>
                  <a:tcPr marL="0" marR="0" marT="412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C000">
                        <a:alpha val="19999"/>
                      </a:srgbClr>
                    </a:solidFill>
                  </a:tcPr>
                </a:tc>
                <a:extLst>
                  <a:ext uri="{0D108BD9-81ED-4DB2-BD59-A6C34878D82A}">
                    <a16:rowId xmlns:a16="http://schemas.microsoft.com/office/drawing/2014/main" val="10003"/>
                  </a:ext>
                </a:extLst>
              </a:tr>
              <a:tr h="578485">
                <a:tc>
                  <a:txBody>
                    <a:bodyPr/>
                    <a:lstStyle/>
                    <a:p>
                      <a:pPr marL="91440">
                        <a:lnSpc>
                          <a:spcPct val="100000"/>
                        </a:lnSpc>
                        <a:spcBef>
                          <a:spcPts val="325"/>
                        </a:spcBef>
                      </a:pPr>
                      <a:r>
                        <a:rPr sz="1600" dirty="0">
                          <a:latin typeface="Arial MT"/>
                          <a:cs typeface="Arial MT"/>
                        </a:rPr>
                        <a:t>Rapid</a:t>
                      </a:r>
                      <a:r>
                        <a:rPr sz="1600" spc="-50" dirty="0">
                          <a:latin typeface="Arial MT"/>
                          <a:cs typeface="Arial MT"/>
                        </a:rPr>
                        <a:t> </a:t>
                      </a:r>
                      <a:r>
                        <a:rPr sz="1600" dirty="0">
                          <a:latin typeface="Arial MT"/>
                          <a:cs typeface="Arial MT"/>
                        </a:rPr>
                        <a:t>battery</a:t>
                      </a:r>
                      <a:r>
                        <a:rPr sz="1600" spc="-5" dirty="0">
                          <a:latin typeface="Arial MT"/>
                          <a:cs typeface="Arial MT"/>
                        </a:rPr>
                        <a:t> </a:t>
                      </a:r>
                      <a:r>
                        <a:rPr sz="1600" spc="-10" dirty="0">
                          <a:latin typeface="Arial MT"/>
                          <a:cs typeface="Arial MT"/>
                        </a:rPr>
                        <a:t>recharge</a:t>
                      </a:r>
                      <a:endParaRPr sz="1600">
                        <a:latin typeface="Arial MT"/>
                        <a:cs typeface="Arial MT"/>
                      </a:endParaRPr>
                    </a:p>
                    <a:p>
                      <a:pPr marL="91440">
                        <a:lnSpc>
                          <a:spcPct val="100000"/>
                        </a:lnSpc>
                      </a:pPr>
                      <a:r>
                        <a:rPr sz="1600" dirty="0">
                          <a:latin typeface="Arial MT"/>
                          <a:cs typeface="Arial MT"/>
                        </a:rPr>
                        <a:t>duration</a:t>
                      </a:r>
                      <a:r>
                        <a:rPr sz="1600" spc="-40" dirty="0">
                          <a:latin typeface="Arial MT"/>
                          <a:cs typeface="Arial MT"/>
                        </a:rPr>
                        <a:t> </a:t>
                      </a:r>
                      <a:r>
                        <a:rPr sz="1600" dirty="0">
                          <a:latin typeface="Arial MT"/>
                          <a:cs typeface="Arial MT"/>
                        </a:rPr>
                        <a:t>(&lt;100</a:t>
                      </a:r>
                      <a:r>
                        <a:rPr sz="1600" spc="-40" dirty="0">
                          <a:latin typeface="Arial MT"/>
                          <a:cs typeface="Arial MT"/>
                        </a:rPr>
                        <a:t> </a:t>
                      </a:r>
                      <a:r>
                        <a:rPr sz="1600" spc="-20" dirty="0">
                          <a:latin typeface="Arial MT"/>
                          <a:cs typeface="Arial MT"/>
                        </a:rPr>
                        <a:t>min)</a:t>
                      </a:r>
                      <a:endParaRPr sz="1600">
                        <a:latin typeface="Arial MT"/>
                        <a:cs typeface="Arial MT"/>
                      </a:endParaRPr>
                    </a:p>
                  </a:txBody>
                  <a:tcPr marL="0" marR="0" marT="412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2075">
                        <a:lnSpc>
                          <a:spcPct val="100000"/>
                        </a:lnSpc>
                        <a:spcBef>
                          <a:spcPts val="325"/>
                        </a:spcBef>
                      </a:pPr>
                      <a:r>
                        <a:rPr sz="1600" dirty="0">
                          <a:latin typeface="Arial MT"/>
                          <a:cs typeface="Arial MT"/>
                        </a:rPr>
                        <a:t>Recharger</a:t>
                      </a:r>
                      <a:r>
                        <a:rPr sz="1600" spc="-35" dirty="0">
                          <a:latin typeface="Arial MT"/>
                          <a:cs typeface="Arial MT"/>
                        </a:rPr>
                        <a:t> </a:t>
                      </a:r>
                      <a:r>
                        <a:rPr sz="1600" dirty="0">
                          <a:latin typeface="Arial MT"/>
                          <a:cs typeface="Arial MT"/>
                        </a:rPr>
                        <a:t>unit</a:t>
                      </a:r>
                      <a:r>
                        <a:rPr sz="1600" spc="-35" dirty="0">
                          <a:latin typeface="Arial MT"/>
                          <a:cs typeface="Arial MT"/>
                        </a:rPr>
                        <a:t> </a:t>
                      </a:r>
                      <a:r>
                        <a:rPr sz="1600" dirty="0">
                          <a:latin typeface="Arial MT"/>
                          <a:cs typeface="Arial MT"/>
                        </a:rPr>
                        <a:t>for</a:t>
                      </a:r>
                      <a:r>
                        <a:rPr sz="1600" spc="-15" dirty="0">
                          <a:latin typeface="Arial MT"/>
                          <a:cs typeface="Arial MT"/>
                        </a:rPr>
                        <a:t> </a:t>
                      </a:r>
                      <a:r>
                        <a:rPr sz="1600" dirty="0">
                          <a:latin typeface="Arial MT"/>
                          <a:cs typeface="Arial MT"/>
                        </a:rPr>
                        <a:t>two</a:t>
                      </a:r>
                      <a:r>
                        <a:rPr sz="1600" spc="-10" dirty="0">
                          <a:latin typeface="Arial MT"/>
                          <a:cs typeface="Arial MT"/>
                        </a:rPr>
                        <a:t> </a:t>
                      </a:r>
                      <a:r>
                        <a:rPr sz="1600" spc="-25" dirty="0">
                          <a:latin typeface="Arial MT"/>
                          <a:cs typeface="Arial MT"/>
                        </a:rPr>
                        <a:t>to</a:t>
                      </a:r>
                      <a:endParaRPr sz="1600">
                        <a:latin typeface="Arial MT"/>
                        <a:cs typeface="Arial MT"/>
                      </a:endParaRPr>
                    </a:p>
                    <a:p>
                      <a:pPr marL="92075">
                        <a:lnSpc>
                          <a:spcPct val="100000"/>
                        </a:lnSpc>
                      </a:pPr>
                      <a:r>
                        <a:rPr sz="1600" dirty="0">
                          <a:latin typeface="Arial MT"/>
                          <a:cs typeface="Arial MT"/>
                        </a:rPr>
                        <a:t>three</a:t>
                      </a:r>
                      <a:r>
                        <a:rPr sz="1600" spc="-10" dirty="0">
                          <a:latin typeface="Arial MT"/>
                          <a:cs typeface="Arial MT"/>
                        </a:rPr>
                        <a:t> batteries</a:t>
                      </a:r>
                      <a:endParaRPr sz="1600">
                        <a:latin typeface="Arial MT"/>
                        <a:cs typeface="Arial MT"/>
                      </a:endParaRPr>
                    </a:p>
                  </a:txBody>
                  <a:tcPr marL="0" marR="0" marT="412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2075">
                        <a:lnSpc>
                          <a:spcPct val="100000"/>
                        </a:lnSpc>
                        <a:spcBef>
                          <a:spcPts val="325"/>
                        </a:spcBef>
                      </a:pPr>
                      <a:r>
                        <a:rPr sz="1600" dirty="0">
                          <a:latin typeface="Arial MT"/>
                          <a:cs typeface="Arial MT"/>
                        </a:rPr>
                        <a:t>Optional</a:t>
                      </a:r>
                      <a:r>
                        <a:rPr sz="1600" spc="-80" dirty="0">
                          <a:latin typeface="Arial MT"/>
                          <a:cs typeface="Arial MT"/>
                        </a:rPr>
                        <a:t> </a:t>
                      </a:r>
                      <a:r>
                        <a:rPr sz="1600" dirty="0">
                          <a:latin typeface="Arial MT"/>
                          <a:cs typeface="Arial MT"/>
                        </a:rPr>
                        <a:t>intravenous</a:t>
                      </a:r>
                      <a:r>
                        <a:rPr sz="1600" spc="-80" dirty="0">
                          <a:latin typeface="Arial MT"/>
                          <a:cs typeface="Arial MT"/>
                        </a:rPr>
                        <a:t> </a:t>
                      </a:r>
                      <a:r>
                        <a:rPr sz="1600" spc="-10" dirty="0">
                          <a:latin typeface="Arial MT"/>
                          <a:cs typeface="Arial MT"/>
                        </a:rPr>
                        <a:t>tubing</a:t>
                      </a:r>
                      <a:endParaRPr sz="1600">
                        <a:latin typeface="Arial MT"/>
                        <a:cs typeface="Arial MT"/>
                      </a:endParaRPr>
                    </a:p>
                    <a:p>
                      <a:pPr marL="92075">
                        <a:lnSpc>
                          <a:spcPct val="100000"/>
                        </a:lnSpc>
                      </a:pPr>
                      <a:r>
                        <a:rPr sz="1600" spc="-10" dirty="0">
                          <a:latin typeface="Arial MT"/>
                          <a:cs typeface="Arial MT"/>
                        </a:rPr>
                        <a:t>lengths</a:t>
                      </a:r>
                      <a:endParaRPr sz="1600">
                        <a:latin typeface="Arial MT"/>
                        <a:cs typeface="Arial MT"/>
                      </a:endParaRPr>
                    </a:p>
                  </a:txBody>
                  <a:tcPr marL="0" marR="0" marT="412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1066800">
                <a:tc>
                  <a:txBody>
                    <a:bodyPr/>
                    <a:lstStyle/>
                    <a:p>
                      <a:pPr marL="91440" marR="775335">
                        <a:lnSpc>
                          <a:spcPct val="100000"/>
                        </a:lnSpc>
                        <a:spcBef>
                          <a:spcPts val="330"/>
                        </a:spcBef>
                      </a:pPr>
                      <a:r>
                        <a:rPr sz="1600" dirty="0">
                          <a:latin typeface="Arial MT"/>
                          <a:cs typeface="Arial MT"/>
                        </a:rPr>
                        <a:t>Functions</a:t>
                      </a:r>
                      <a:r>
                        <a:rPr sz="1600" spc="-85" dirty="0">
                          <a:latin typeface="Arial MT"/>
                          <a:cs typeface="Arial MT"/>
                        </a:rPr>
                        <a:t> </a:t>
                      </a:r>
                      <a:r>
                        <a:rPr sz="1600" spc="-25" dirty="0">
                          <a:latin typeface="Arial MT"/>
                          <a:cs typeface="Arial MT"/>
                        </a:rPr>
                        <a:t>in </a:t>
                      </a:r>
                      <a:r>
                        <a:rPr sz="1600" spc="-10" dirty="0">
                          <a:latin typeface="Arial MT"/>
                          <a:cs typeface="Arial MT"/>
                        </a:rPr>
                        <a:t>hypo/hyperbaric environments</a:t>
                      </a:r>
                      <a:endParaRPr sz="1600">
                        <a:latin typeface="Arial MT"/>
                        <a:cs typeface="Arial MT"/>
                      </a:endParaRPr>
                    </a:p>
                  </a:txBody>
                  <a:tcPr marL="0" marR="0" marT="419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C000">
                        <a:alpha val="19999"/>
                      </a:srgbClr>
                    </a:solidFill>
                  </a:tcPr>
                </a:tc>
                <a:tc>
                  <a:txBody>
                    <a:bodyPr/>
                    <a:lstStyle/>
                    <a:p>
                      <a:pPr marL="92075" marR="133350">
                        <a:lnSpc>
                          <a:spcPct val="100000"/>
                        </a:lnSpc>
                        <a:spcBef>
                          <a:spcPts val="330"/>
                        </a:spcBef>
                      </a:pPr>
                      <a:r>
                        <a:rPr sz="1600" dirty="0">
                          <a:latin typeface="Arial MT"/>
                          <a:cs typeface="Arial MT"/>
                        </a:rPr>
                        <a:t>Operating</a:t>
                      </a:r>
                      <a:r>
                        <a:rPr sz="1600" spc="-65" dirty="0">
                          <a:latin typeface="Arial MT"/>
                          <a:cs typeface="Arial MT"/>
                        </a:rPr>
                        <a:t> </a:t>
                      </a:r>
                      <a:r>
                        <a:rPr sz="1600" dirty="0">
                          <a:latin typeface="Arial MT"/>
                          <a:cs typeface="Arial MT"/>
                        </a:rPr>
                        <a:t>conditions</a:t>
                      </a:r>
                      <a:r>
                        <a:rPr sz="1600" spc="-95" dirty="0">
                          <a:latin typeface="Arial MT"/>
                          <a:cs typeface="Arial MT"/>
                        </a:rPr>
                        <a:t> </a:t>
                      </a:r>
                      <a:r>
                        <a:rPr sz="1600" spc="-25" dirty="0">
                          <a:latin typeface="Arial MT"/>
                          <a:cs typeface="Arial MT"/>
                        </a:rPr>
                        <a:t>for </a:t>
                      </a:r>
                      <a:r>
                        <a:rPr sz="1600" dirty="0">
                          <a:latin typeface="Arial MT"/>
                          <a:cs typeface="Arial MT"/>
                        </a:rPr>
                        <a:t>battlefield</a:t>
                      </a:r>
                      <a:r>
                        <a:rPr sz="1600" spc="-114" dirty="0">
                          <a:latin typeface="Arial MT"/>
                          <a:cs typeface="Arial MT"/>
                        </a:rPr>
                        <a:t> </a:t>
                      </a:r>
                      <a:r>
                        <a:rPr sz="1600" dirty="0">
                          <a:latin typeface="Arial MT"/>
                          <a:cs typeface="Arial MT"/>
                        </a:rPr>
                        <a:t>temperature</a:t>
                      </a:r>
                      <a:r>
                        <a:rPr sz="1600" spc="-70" dirty="0">
                          <a:latin typeface="Arial MT"/>
                          <a:cs typeface="Arial MT"/>
                        </a:rPr>
                        <a:t> </a:t>
                      </a:r>
                      <a:r>
                        <a:rPr sz="1600" spc="-25" dirty="0">
                          <a:latin typeface="Arial MT"/>
                          <a:cs typeface="Arial MT"/>
                        </a:rPr>
                        <a:t>(- </a:t>
                      </a:r>
                      <a:r>
                        <a:rPr sz="1600" dirty="0">
                          <a:latin typeface="Arial MT"/>
                          <a:cs typeface="Arial MT"/>
                        </a:rPr>
                        <a:t>10°C</a:t>
                      </a:r>
                      <a:r>
                        <a:rPr sz="1600" spc="-30" dirty="0">
                          <a:latin typeface="Arial MT"/>
                          <a:cs typeface="Arial MT"/>
                        </a:rPr>
                        <a:t> </a:t>
                      </a:r>
                      <a:r>
                        <a:rPr sz="1600" dirty="0">
                          <a:latin typeface="Arial MT"/>
                          <a:cs typeface="Arial MT"/>
                        </a:rPr>
                        <a:t>to</a:t>
                      </a:r>
                      <a:r>
                        <a:rPr sz="1600" spc="-15" dirty="0">
                          <a:latin typeface="Arial MT"/>
                          <a:cs typeface="Arial MT"/>
                        </a:rPr>
                        <a:t> </a:t>
                      </a:r>
                      <a:r>
                        <a:rPr sz="1600" dirty="0">
                          <a:latin typeface="Arial MT"/>
                          <a:cs typeface="Arial MT"/>
                        </a:rPr>
                        <a:t>45°C)</a:t>
                      </a:r>
                      <a:r>
                        <a:rPr sz="1600" spc="-15" dirty="0">
                          <a:latin typeface="Arial MT"/>
                          <a:cs typeface="Arial MT"/>
                        </a:rPr>
                        <a:t> </a:t>
                      </a:r>
                      <a:r>
                        <a:rPr sz="1600" dirty="0">
                          <a:latin typeface="Arial MT"/>
                          <a:cs typeface="Arial MT"/>
                        </a:rPr>
                        <a:t>and</a:t>
                      </a:r>
                      <a:r>
                        <a:rPr sz="1600" spc="-15" dirty="0">
                          <a:latin typeface="Arial MT"/>
                          <a:cs typeface="Arial MT"/>
                        </a:rPr>
                        <a:t> </a:t>
                      </a:r>
                      <a:r>
                        <a:rPr sz="1600" spc="-10" dirty="0">
                          <a:latin typeface="Arial MT"/>
                          <a:cs typeface="Arial MT"/>
                        </a:rPr>
                        <a:t>humidity </a:t>
                      </a:r>
                      <a:r>
                        <a:rPr sz="1600" spc="-20" dirty="0">
                          <a:latin typeface="Arial MT"/>
                          <a:cs typeface="Arial MT"/>
                        </a:rPr>
                        <a:t>(5%-</a:t>
                      </a:r>
                      <a:r>
                        <a:rPr sz="1600" dirty="0">
                          <a:latin typeface="Arial MT"/>
                          <a:cs typeface="Arial MT"/>
                        </a:rPr>
                        <a:t>95%</a:t>
                      </a:r>
                      <a:r>
                        <a:rPr sz="1600" spc="-10" dirty="0">
                          <a:latin typeface="Arial MT"/>
                          <a:cs typeface="Arial MT"/>
                        </a:rPr>
                        <a:t> </a:t>
                      </a:r>
                      <a:r>
                        <a:rPr sz="1600" dirty="0">
                          <a:latin typeface="Arial MT"/>
                          <a:cs typeface="Arial MT"/>
                        </a:rPr>
                        <a:t>relative</a:t>
                      </a:r>
                      <a:r>
                        <a:rPr sz="1600" spc="-35" dirty="0">
                          <a:latin typeface="Arial MT"/>
                          <a:cs typeface="Arial MT"/>
                        </a:rPr>
                        <a:t> </a:t>
                      </a:r>
                      <a:r>
                        <a:rPr sz="1600" spc="-10" dirty="0">
                          <a:latin typeface="Arial MT"/>
                          <a:cs typeface="Arial MT"/>
                        </a:rPr>
                        <a:t>humidity)</a:t>
                      </a:r>
                      <a:endParaRPr sz="1600">
                        <a:latin typeface="Arial MT"/>
                        <a:cs typeface="Arial MT"/>
                      </a:endParaRPr>
                    </a:p>
                  </a:txBody>
                  <a:tcPr marL="0" marR="0" marT="419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C000">
                        <a:alpha val="19999"/>
                      </a:srgbClr>
                    </a:solidFill>
                  </a:tcPr>
                </a:tc>
                <a:tc>
                  <a:txBody>
                    <a:bodyPr/>
                    <a:lstStyle/>
                    <a:p>
                      <a:pPr marL="92075">
                        <a:lnSpc>
                          <a:spcPct val="100000"/>
                        </a:lnSpc>
                        <a:spcBef>
                          <a:spcPts val="330"/>
                        </a:spcBef>
                      </a:pPr>
                      <a:r>
                        <a:rPr sz="1600" dirty="0">
                          <a:latin typeface="Arial MT"/>
                          <a:cs typeface="Arial MT"/>
                        </a:rPr>
                        <a:t>Reusable</a:t>
                      </a:r>
                      <a:r>
                        <a:rPr sz="1600" spc="-55" dirty="0">
                          <a:latin typeface="Arial MT"/>
                          <a:cs typeface="Arial MT"/>
                        </a:rPr>
                        <a:t> </a:t>
                      </a:r>
                      <a:r>
                        <a:rPr sz="1600" dirty="0">
                          <a:latin typeface="Arial MT"/>
                          <a:cs typeface="Arial MT"/>
                        </a:rPr>
                        <a:t>warming</a:t>
                      </a:r>
                      <a:r>
                        <a:rPr sz="1600" spc="-20" dirty="0">
                          <a:latin typeface="Arial MT"/>
                          <a:cs typeface="Arial MT"/>
                        </a:rPr>
                        <a:t> </a:t>
                      </a:r>
                      <a:r>
                        <a:rPr sz="1600" spc="-10" dirty="0">
                          <a:latin typeface="Arial MT"/>
                          <a:cs typeface="Arial MT"/>
                        </a:rPr>
                        <a:t>device</a:t>
                      </a:r>
                      <a:endParaRPr sz="1600">
                        <a:latin typeface="Arial MT"/>
                        <a:cs typeface="Arial MT"/>
                      </a:endParaRPr>
                    </a:p>
                  </a:txBody>
                  <a:tcPr marL="0" marR="0" marT="419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C000">
                        <a:alpha val="19999"/>
                      </a:srgbClr>
                    </a:solidFill>
                  </a:tcPr>
                </a:tc>
                <a:extLst>
                  <a:ext uri="{0D108BD9-81ED-4DB2-BD59-A6C34878D82A}">
                    <a16:rowId xmlns:a16="http://schemas.microsoft.com/office/drawing/2014/main" val="10005"/>
                  </a:ext>
                </a:extLst>
              </a:tr>
            </a:tbl>
          </a:graphicData>
        </a:graphic>
      </p:graphicFrame>
      <p:sp>
        <p:nvSpPr>
          <p:cNvPr id="20" name="object 20"/>
          <p:cNvSpPr txBox="1"/>
          <p:nvPr/>
        </p:nvSpPr>
        <p:spPr>
          <a:xfrm>
            <a:off x="431698" y="1704594"/>
            <a:ext cx="3462654" cy="2894330"/>
          </a:xfrm>
          <a:prstGeom prst="rect">
            <a:avLst/>
          </a:prstGeom>
        </p:spPr>
        <p:txBody>
          <a:bodyPr vert="horz" wrap="square" lIns="0" tIns="15240" rIns="0" bIns="0" rtlCol="0">
            <a:spAutoFit/>
          </a:bodyPr>
          <a:lstStyle/>
          <a:p>
            <a:pPr marL="12700" marR="307975">
              <a:lnSpc>
                <a:spcPct val="98900"/>
              </a:lnSpc>
              <a:spcBef>
                <a:spcPts val="120"/>
              </a:spcBef>
            </a:pPr>
            <a:r>
              <a:rPr sz="1800" dirty="0">
                <a:latin typeface="Arial MT"/>
                <a:cs typeface="Arial MT"/>
              </a:rPr>
              <a:t>What</a:t>
            </a:r>
            <a:r>
              <a:rPr sz="1800" spc="-20" dirty="0">
                <a:latin typeface="Arial MT"/>
                <a:cs typeface="Arial MT"/>
              </a:rPr>
              <a:t> </a:t>
            </a:r>
            <a:r>
              <a:rPr sz="1800" dirty="0">
                <a:latin typeface="Arial MT"/>
                <a:cs typeface="Arial MT"/>
              </a:rPr>
              <a:t>are</a:t>
            </a:r>
            <a:r>
              <a:rPr sz="1800" spc="-30" dirty="0">
                <a:latin typeface="Arial MT"/>
                <a:cs typeface="Arial MT"/>
              </a:rPr>
              <a:t> </a:t>
            </a:r>
            <a:r>
              <a:rPr sz="1800" dirty="0">
                <a:latin typeface="Arial MT"/>
                <a:cs typeface="Arial MT"/>
              </a:rPr>
              <a:t>the</a:t>
            </a:r>
            <a:r>
              <a:rPr sz="1800" spc="-25" dirty="0">
                <a:latin typeface="Arial MT"/>
                <a:cs typeface="Arial MT"/>
              </a:rPr>
              <a:t> </a:t>
            </a:r>
            <a:r>
              <a:rPr sz="1800" b="1" dirty="0">
                <a:latin typeface="Arial"/>
                <a:cs typeface="Arial"/>
              </a:rPr>
              <a:t>relevant</a:t>
            </a:r>
            <a:r>
              <a:rPr sz="1800" b="1" spc="30" dirty="0">
                <a:latin typeface="Arial"/>
                <a:cs typeface="Arial"/>
              </a:rPr>
              <a:t> </a:t>
            </a:r>
            <a:r>
              <a:rPr sz="1800" b="1" spc="-10" dirty="0">
                <a:latin typeface="Arial"/>
                <a:cs typeface="Arial"/>
              </a:rPr>
              <a:t>safety </a:t>
            </a:r>
            <a:r>
              <a:rPr sz="1800" b="1" dirty="0">
                <a:latin typeface="Arial"/>
                <a:cs typeface="Arial"/>
              </a:rPr>
              <a:t>concerns</a:t>
            </a:r>
            <a:r>
              <a:rPr sz="1800" b="1" spc="-40" dirty="0">
                <a:latin typeface="Arial"/>
                <a:cs typeface="Arial"/>
              </a:rPr>
              <a:t> </a:t>
            </a:r>
            <a:r>
              <a:rPr sz="1800" dirty="0">
                <a:latin typeface="Arial MT"/>
                <a:cs typeface="Arial MT"/>
              </a:rPr>
              <a:t>for</a:t>
            </a:r>
            <a:r>
              <a:rPr sz="1800" spc="-35" dirty="0">
                <a:latin typeface="Arial MT"/>
                <a:cs typeface="Arial MT"/>
              </a:rPr>
              <a:t> </a:t>
            </a:r>
            <a:r>
              <a:rPr sz="1800" dirty="0">
                <a:latin typeface="Arial MT"/>
                <a:cs typeface="Arial MT"/>
              </a:rPr>
              <a:t>portable,</a:t>
            </a:r>
            <a:r>
              <a:rPr sz="1800" spc="-20" dirty="0">
                <a:latin typeface="Arial MT"/>
                <a:cs typeface="Arial MT"/>
              </a:rPr>
              <a:t> </a:t>
            </a:r>
            <a:r>
              <a:rPr sz="1800" spc="-10" dirty="0">
                <a:latin typeface="Arial MT"/>
                <a:cs typeface="Arial MT"/>
              </a:rPr>
              <a:t>battery- </a:t>
            </a:r>
            <a:r>
              <a:rPr sz="1800" dirty="0">
                <a:latin typeface="Arial MT"/>
                <a:cs typeface="Arial MT"/>
              </a:rPr>
              <a:t>operate,</a:t>
            </a:r>
            <a:r>
              <a:rPr sz="1800" spc="-20" dirty="0">
                <a:latin typeface="Arial MT"/>
                <a:cs typeface="Arial MT"/>
              </a:rPr>
              <a:t> </a:t>
            </a:r>
            <a:r>
              <a:rPr sz="1800" dirty="0">
                <a:latin typeface="Arial MT"/>
                <a:cs typeface="Arial MT"/>
              </a:rPr>
              <a:t>IV</a:t>
            </a:r>
            <a:r>
              <a:rPr sz="1800" spc="-45" dirty="0">
                <a:latin typeface="Arial MT"/>
                <a:cs typeface="Arial MT"/>
              </a:rPr>
              <a:t> </a:t>
            </a:r>
            <a:r>
              <a:rPr sz="1800" dirty="0">
                <a:latin typeface="Arial MT"/>
                <a:cs typeface="Arial MT"/>
              </a:rPr>
              <a:t>warming</a:t>
            </a:r>
            <a:r>
              <a:rPr sz="1800" spc="5" dirty="0">
                <a:latin typeface="Arial MT"/>
                <a:cs typeface="Arial MT"/>
              </a:rPr>
              <a:t> </a:t>
            </a:r>
            <a:r>
              <a:rPr sz="1800" spc="-10" dirty="0">
                <a:latin typeface="Arial MT"/>
                <a:cs typeface="Arial MT"/>
              </a:rPr>
              <a:t>devices?</a:t>
            </a:r>
            <a:endParaRPr sz="1800">
              <a:latin typeface="Arial MT"/>
              <a:cs typeface="Arial MT"/>
            </a:endParaRPr>
          </a:p>
          <a:p>
            <a:pPr marL="375285" marR="5080">
              <a:lnSpc>
                <a:spcPct val="100000"/>
              </a:lnSpc>
              <a:spcBef>
                <a:spcPts val="1515"/>
              </a:spcBef>
            </a:pPr>
            <a:r>
              <a:rPr sz="1800" dirty="0">
                <a:latin typeface="Arial MT"/>
                <a:cs typeface="Arial MT"/>
              </a:rPr>
              <a:t>The</a:t>
            </a:r>
            <a:r>
              <a:rPr sz="1800" spc="-30" dirty="0">
                <a:latin typeface="Arial MT"/>
                <a:cs typeface="Arial MT"/>
              </a:rPr>
              <a:t> </a:t>
            </a:r>
            <a:r>
              <a:rPr sz="1800" dirty="0">
                <a:latin typeface="Arial MT"/>
                <a:cs typeface="Arial MT"/>
              </a:rPr>
              <a:t>risk</a:t>
            </a:r>
            <a:r>
              <a:rPr sz="1800" spc="-10" dirty="0">
                <a:latin typeface="Arial MT"/>
                <a:cs typeface="Arial MT"/>
              </a:rPr>
              <a:t> </a:t>
            </a:r>
            <a:r>
              <a:rPr sz="1800" dirty="0">
                <a:latin typeface="Arial MT"/>
                <a:cs typeface="Arial MT"/>
              </a:rPr>
              <a:t>of</a:t>
            </a:r>
            <a:r>
              <a:rPr sz="1800" spc="-10" dirty="0">
                <a:latin typeface="Arial MT"/>
                <a:cs typeface="Arial MT"/>
              </a:rPr>
              <a:t> </a:t>
            </a:r>
            <a:r>
              <a:rPr sz="1800" b="1" dirty="0">
                <a:latin typeface="Arial"/>
                <a:cs typeface="Arial"/>
              </a:rPr>
              <a:t>aluminum</a:t>
            </a:r>
            <a:r>
              <a:rPr sz="1800" b="1" spc="-15" dirty="0">
                <a:latin typeface="Arial"/>
                <a:cs typeface="Arial"/>
              </a:rPr>
              <a:t> </a:t>
            </a:r>
            <a:r>
              <a:rPr sz="1800" b="1" spc="-10" dirty="0">
                <a:latin typeface="Arial"/>
                <a:cs typeface="Arial"/>
              </a:rPr>
              <a:t>toxicity </a:t>
            </a:r>
            <a:r>
              <a:rPr sz="1800" dirty="0">
                <a:latin typeface="Arial MT"/>
                <a:cs typeface="Arial MT"/>
              </a:rPr>
              <a:t>with</a:t>
            </a:r>
            <a:r>
              <a:rPr sz="1800" spc="-10" dirty="0">
                <a:latin typeface="Arial MT"/>
                <a:cs typeface="Arial MT"/>
              </a:rPr>
              <a:t> </a:t>
            </a:r>
            <a:r>
              <a:rPr sz="1800" dirty="0">
                <a:latin typeface="Arial MT"/>
                <a:cs typeface="Arial MT"/>
              </a:rPr>
              <a:t>fluid-</a:t>
            </a:r>
            <a:r>
              <a:rPr sz="1800" spc="-20" dirty="0">
                <a:latin typeface="Arial MT"/>
                <a:cs typeface="Arial MT"/>
              </a:rPr>
              <a:t> </a:t>
            </a:r>
            <a:r>
              <a:rPr sz="1800" dirty="0">
                <a:latin typeface="Arial MT"/>
                <a:cs typeface="Arial MT"/>
              </a:rPr>
              <a:t>and</a:t>
            </a:r>
            <a:r>
              <a:rPr sz="1800" spc="-30" dirty="0">
                <a:latin typeface="Arial MT"/>
                <a:cs typeface="Arial MT"/>
              </a:rPr>
              <a:t> </a:t>
            </a:r>
            <a:r>
              <a:rPr sz="1800" dirty="0">
                <a:latin typeface="Arial MT"/>
                <a:cs typeface="Arial MT"/>
              </a:rPr>
              <a:t>blood</a:t>
            </a:r>
            <a:r>
              <a:rPr sz="1800" spc="-30" dirty="0">
                <a:latin typeface="Arial MT"/>
                <a:cs typeface="Arial MT"/>
              </a:rPr>
              <a:t> </a:t>
            </a:r>
            <a:r>
              <a:rPr sz="1800" spc="-10" dirty="0">
                <a:latin typeface="Arial MT"/>
                <a:cs typeface="Arial MT"/>
              </a:rPr>
              <a:t>warming </a:t>
            </a:r>
            <a:r>
              <a:rPr sz="1800" dirty="0">
                <a:latin typeface="Arial MT"/>
                <a:cs typeface="Arial MT"/>
              </a:rPr>
              <a:t>devices</a:t>
            </a:r>
            <a:r>
              <a:rPr sz="1800" spc="-35" dirty="0">
                <a:latin typeface="Arial MT"/>
                <a:cs typeface="Arial MT"/>
              </a:rPr>
              <a:t> </a:t>
            </a:r>
            <a:r>
              <a:rPr sz="1800" dirty="0">
                <a:latin typeface="Arial MT"/>
                <a:cs typeface="Arial MT"/>
              </a:rPr>
              <a:t>with</a:t>
            </a:r>
            <a:r>
              <a:rPr sz="1800" spc="-20" dirty="0">
                <a:latin typeface="Arial MT"/>
                <a:cs typeface="Arial MT"/>
              </a:rPr>
              <a:t> </a:t>
            </a:r>
            <a:r>
              <a:rPr sz="1800" dirty="0">
                <a:latin typeface="Arial MT"/>
                <a:cs typeface="Arial MT"/>
              </a:rPr>
              <a:t>uncoated</a:t>
            </a:r>
            <a:r>
              <a:rPr sz="1800" spc="-25" dirty="0">
                <a:latin typeface="Arial MT"/>
                <a:cs typeface="Arial MT"/>
              </a:rPr>
              <a:t> </a:t>
            </a:r>
            <a:r>
              <a:rPr sz="1800" spc="-10" dirty="0">
                <a:latin typeface="Arial MT"/>
                <a:cs typeface="Arial MT"/>
              </a:rPr>
              <a:t>heating plates</a:t>
            </a:r>
            <a:endParaRPr sz="1800">
              <a:latin typeface="Arial MT"/>
              <a:cs typeface="Arial MT"/>
            </a:endParaRPr>
          </a:p>
          <a:p>
            <a:pPr marL="375285" marR="226060">
              <a:lnSpc>
                <a:spcPct val="100000"/>
              </a:lnSpc>
              <a:spcBef>
                <a:spcPts val="1680"/>
              </a:spcBef>
            </a:pPr>
            <a:r>
              <a:rPr sz="1800" dirty="0">
                <a:latin typeface="Arial MT"/>
                <a:cs typeface="Arial MT"/>
              </a:rPr>
              <a:t>The</a:t>
            </a:r>
            <a:r>
              <a:rPr sz="1800" spc="-45" dirty="0">
                <a:latin typeface="Arial MT"/>
                <a:cs typeface="Arial MT"/>
              </a:rPr>
              <a:t> </a:t>
            </a:r>
            <a:r>
              <a:rPr sz="1800" dirty="0">
                <a:latin typeface="Arial MT"/>
                <a:cs typeface="Arial MT"/>
              </a:rPr>
              <a:t>risk</a:t>
            </a:r>
            <a:r>
              <a:rPr sz="1800" spc="-20" dirty="0">
                <a:latin typeface="Arial MT"/>
                <a:cs typeface="Arial MT"/>
              </a:rPr>
              <a:t> </a:t>
            </a:r>
            <a:r>
              <a:rPr sz="1800" dirty="0">
                <a:latin typeface="Arial MT"/>
                <a:cs typeface="Arial MT"/>
              </a:rPr>
              <a:t>of</a:t>
            </a:r>
            <a:r>
              <a:rPr sz="1800" spc="-20" dirty="0">
                <a:latin typeface="Arial MT"/>
                <a:cs typeface="Arial MT"/>
              </a:rPr>
              <a:t> </a:t>
            </a:r>
            <a:r>
              <a:rPr sz="1800" b="1" dirty="0">
                <a:latin typeface="Arial"/>
                <a:cs typeface="Arial"/>
              </a:rPr>
              <a:t>hemolysis</a:t>
            </a:r>
            <a:r>
              <a:rPr sz="1800" b="1" spc="-10" dirty="0">
                <a:latin typeface="Arial"/>
                <a:cs typeface="Arial"/>
              </a:rPr>
              <a:t> </a:t>
            </a:r>
            <a:r>
              <a:rPr sz="1800" spc="-20" dirty="0">
                <a:latin typeface="Arial MT"/>
                <a:cs typeface="Arial MT"/>
              </a:rPr>
              <a:t>when </a:t>
            </a:r>
            <a:r>
              <a:rPr sz="1800" dirty="0">
                <a:latin typeface="Arial MT"/>
                <a:cs typeface="Arial MT"/>
              </a:rPr>
              <a:t>heating</a:t>
            </a:r>
            <a:r>
              <a:rPr sz="1800" spc="-45" dirty="0">
                <a:latin typeface="Arial MT"/>
                <a:cs typeface="Arial MT"/>
              </a:rPr>
              <a:t> </a:t>
            </a:r>
            <a:r>
              <a:rPr sz="1800" spc="-20" dirty="0">
                <a:latin typeface="Arial MT"/>
                <a:cs typeface="Arial MT"/>
              </a:rPr>
              <a:t>blood</a:t>
            </a:r>
            <a:endParaRPr sz="1800">
              <a:latin typeface="Arial MT"/>
              <a:cs typeface="Arial MT"/>
            </a:endParaRPr>
          </a:p>
        </p:txBody>
      </p:sp>
      <p:sp>
        <p:nvSpPr>
          <p:cNvPr id="21" name="object 21"/>
          <p:cNvSpPr/>
          <p:nvPr/>
        </p:nvSpPr>
        <p:spPr>
          <a:xfrm>
            <a:off x="610362" y="2774442"/>
            <a:ext cx="0" cy="1097280"/>
          </a:xfrm>
          <a:custGeom>
            <a:avLst/>
            <a:gdLst/>
            <a:ahLst/>
            <a:cxnLst/>
            <a:rect l="l" t="t" r="r" b="b"/>
            <a:pathLst>
              <a:path h="1097279">
                <a:moveTo>
                  <a:pt x="0" y="1097280"/>
                </a:moveTo>
                <a:lnTo>
                  <a:pt x="0" y="0"/>
                </a:lnTo>
              </a:path>
            </a:pathLst>
          </a:custGeom>
          <a:ln w="101600">
            <a:solidFill>
              <a:srgbClr val="CD9146"/>
            </a:solidFill>
          </a:ln>
        </p:spPr>
        <p:txBody>
          <a:bodyPr wrap="square" lIns="0" tIns="0" rIns="0" bIns="0" rtlCol="0"/>
          <a:lstStyle/>
          <a:p>
            <a:endParaRPr/>
          </a:p>
        </p:txBody>
      </p:sp>
      <p:grpSp>
        <p:nvGrpSpPr>
          <p:cNvPr id="22" name="object 22"/>
          <p:cNvGrpSpPr/>
          <p:nvPr/>
        </p:nvGrpSpPr>
        <p:grpSpPr>
          <a:xfrm>
            <a:off x="559562" y="4063746"/>
            <a:ext cx="3418840" cy="2087245"/>
            <a:chOff x="559562" y="4063746"/>
            <a:chExt cx="3418840" cy="2087245"/>
          </a:xfrm>
        </p:grpSpPr>
        <p:sp>
          <p:nvSpPr>
            <p:cNvPr id="23" name="object 23"/>
            <p:cNvSpPr/>
            <p:nvPr/>
          </p:nvSpPr>
          <p:spPr>
            <a:xfrm>
              <a:off x="610362" y="4063746"/>
              <a:ext cx="0" cy="457200"/>
            </a:xfrm>
            <a:custGeom>
              <a:avLst/>
              <a:gdLst/>
              <a:ahLst/>
              <a:cxnLst/>
              <a:rect l="l" t="t" r="r" b="b"/>
              <a:pathLst>
                <a:path h="457200">
                  <a:moveTo>
                    <a:pt x="0" y="457199"/>
                  </a:moveTo>
                  <a:lnTo>
                    <a:pt x="0" y="0"/>
                  </a:lnTo>
                </a:path>
              </a:pathLst>
            </a:custGeom>
            <a:ln w="101600">
              <a:solidFill>
                <a:srgbClr val="CD9146"/>
              </a:solidFill>
            </a:ln>
          </p:spPr>
          <p:txBody>
            <a:bodyPr wrap="square" lIns="0" tIns="0" rIns="0" bIns="0" rtlCol="0"/>
            <a:lstStyle/>
            <a:p>
              <a:endParaRPr/>
            </a:p>
          </p:txBody>
        </p:sp>
        <p:pic>
          <p:nvPicPr>
            <p:cNvPr id="24" name="object 24"/>
            <p:cNvPicPr/>
            <p:nvPr/>
          </p:nvPicPr>
          <p:blipFill>
            <a:blip r:embed="rId8" cstate="print"/>
            <a:stretch>
              <a:fillRect/>
            </a:stretch>
          </p:blipFill>
          <p:spPr>
            <a:xfrm>
              <a:off x="695172" y="4378833"/>
              <a:ext cx="3282810" cy="1772157"/>
            </a:xfrm>
            <a:prstGeom prst="rect">
              <a:avLst/>
            </a:prstGeom>
          </p:spPr>
        </p:pic>
      </p:grpSp>
      <p:sp>
        <p:nvSpPr>
          <p:cNvPr id="25" name="object 25"/>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43455" algn="l"/>
              </a:tabLst>
            </a:pPr>
            <a:r>
              <a:rPr dirty="0"/>
              <a:t>#TCCC-</a:t>
            </a:r>
            <a:r>
              <a:rPr spc="-10" dirty="0"/>
              <a:t>CPP-PPT-</a:t>
            </a:r>
            <a:r>
              <a:rPr dirty="0"/>
              <a:t>12</a:t>
            </a:r>
            <a:r>
              <a:rPr spc="265" dirty="0"/>
              <a:t> </a:t>
            </a:r>
            <a:r>
              <a:rPr dirty="0"/>
              <a:t>08</a:t>
            </a:r>
            <a:r>
              <a:rPr spc="15" dirty="0"/>
              <a:t> </a:t>
            </a:r>
            <a:r>
              <a:rPr dirty="0"/>
              <a:t>AUG</a:t>
            </a:r>
            <a:r>
              <a:rPr spc="-30" dirty="0"/>
              <a:t> </a:t>
            </a:r>
            <a:r>
              <a:rPr spc="-25" dirty="0"/>
              <a:t>23</a:t>
            </a:r>
            <a:r>
              <a:rPr dirty="0"/>
              <a:t>	</a:t>
            </a:r>
            <a:fld id="{81D60167-4931-47E6-BA6A-407CBD079E47}" type="slidenum">
              <a:rPr sz="1200" spc="-25" dirty="0">
                <a:solidFill>
                  <a:srgbClr val="000000"/>
                </a:solidFill>
              </a:rPr>
              <a:t>14</a:t>
            </a:fld>
            <a:endParaRPr sz="12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Module</a:t>
            </a:r>
            <a:r>
              <a:rPr spc="-50" dirty="0"/>
              <a:t> </a:t>
            </a:r>
            <a:r>
              <a:rPr dirty="0"/>
              <a:t>12:</a:t>
            </a:r>
            <a:r>
              <a:rPr spc="-45" dirty="0"/>
              <a:t> </a:t>
            </a:r>
            <a:r>
              <a:rPr dirty="0"/>
              <a:t>Hypothermia</a:t>
            </a:r>
            <a:r>
              <a:rPr spc="-35" dirty="0"/>
              <a:t> </a:t>
            </a:r>
            <a:r>
              <a:rPr dirty="0"/>
              <a:t>Prevention</a:t>
            </a:r>
            <a:r>
              <a:rPr spc="-25" dirty="0"/>
              <a:t> </a:t>
            </a:r>
            <a:r>
              <a:rPr dirty="0"/>
              <a:t>and</a:t>
            </a:r>
            <a:r>
              <a:rPr spc="-50" dirty="0"/>
              <a:t> </a:t>
            </a:r>
            <a:r>
              <a:rPr spc="-10" dirty="0"/>
              <a:t>Treatment</a:t>
            </a:r>
          </a:p>
        </p:txBody>
      </p:sp>
      <p:pic>
        <p:nvPicPr>
          <p:cNvPr id="3" name="object 3"/>
          <p:cNvPicPr/>
          <p:nvPr/>
        </p:nvPicPr>
        <p:blipFill>
          <a:blip r:embed="rId3" cstate="print"/>
          <a:stretch>
            <a:fillRect/>
          </a:stretch>
        </p:blipFill>
        <p:spPr>
          <a:xfrm>
            <a:off x="309372" y="254508"/>
            <a:ext cx="1171956" cy="656844"/>
          </a:xfrm>
          <a:prstGeom prst="rect">
            <a:avLst/>
          </a:prstGeom>
        </p:spPr>
      </p:pic>
      <p:pic>
        <p:nvPicPr>
          <p:cNvPr id="4" name="object 4"/>
          <p:cNvPicPr/>
          <p:nvPr/>
        </p:nvPicPr>
        <p:blipFill>
          <a:blip r:embed="rId4" cstate="print"/>
          <a:stretch>
            <a:fillRect/>
          </a:stretch>
        </p:blipFill>
        <p:spPr>
          <a:xfrm>
            <a:off x="806190" y="2154915"/>
            <a:ext cx="10960620" cy="4046271"/>
          </a:xfrm>
          <a:prstGeom prst="rect">
            <a:avLst/>
          </a:prstGeom>
        </p:spPr>
      </p:pic>
      <p:graphicFrame>
        <p:nvGraphicFramePr>
          <p:cNvPr id="5" name="object 5"/>
          <p:cNvGraphicFramePr>
            <a:graphicFrameLocks noGrp="1"/>
          </p:cNvGraphicFramePr>
          <p:nvPr/>
        </p:nvGraphicFramePr>
        <p:xfrm>
          <a:off x="960272" y="2241105"/>
          <a:ext cx="10624184" cy="3843020"/>
        </p:xfrm>
        <a:graphic>
          <a:graphicData uri="http://schemas.openxmlformats.org/drawingml/2006/table">
            <a:tbl>
              <a:tblPr firstRow="1" bandRow="1">
                <a:tableStyleId>{2D5ABB26-0587-4C30-8999-92F81FD0307C}</a:tableStyleId>
              </a:tblPr>
              <a:tblGrid>
                <a:gridCol w="4580255">
                  <a:extLst>
                    <a:ext uri="{9D8B030D-6E8A-4147-A177-3AD203B41FA5}">
                      <a16:colId xmlns:a16="http://schemas.microsoft.com/office/drawing/2014/main" val="20000"/>
                    </a:ext>
                  </a:extLst>
                </a:gridCol>
                <a:gridCol w="4598670">
                  <a:extLst>
                    <a:ext uri="{9D8B030D-6E8A-4147-A177-3AD203B41FA5}">
                      <a16:colId xmlns:a16="http://schemas.microsoft.com/office/drawing/2014/main" val="20001"/>
                    </a:ext>
                  </a:extLst>
                </a:gridCol>
                <a:gridCol w="1445259">
                  <a:extLst>
                    <a:ext uri="{9D8B030D-6E8A-4147-A177-3AD203B41FA5}">
                      <a16:colId xmlns:a16="http://schemas.microsoft.com/office/drawing/2014/main" val="20002"/>
                    </a:ext>
                  </a:extLst>
                </a:gridCol>
              </a:tblGrid>
              <a:tr h="768985">
                <a:tc>
                  <a:txBody>
                    <a:bodyPr/>
                    <a:lstStyle/>
                    <a:p>
                      <a:pPr>
                        <a:lnSpc>
                          <a:spcPct val="100000"/>
                        </a:lnSpc>
                        <a:spcBef>
                          <a:spcPts val="145"/>
                        </a:spcBef>
                      </a:pPr>
                      <a:endParaRPr sz="1600">
                        <a:latin typeface="Times New Roman"/>
                        <a:cs typeface="Times New Roman"/>
                      </a:endParaRPr>
                    </a:p>
                    <a:p>
                      <a:pPr marL="3810" algn="ctr">
                        <a:lnSpc>
                          <a:spcPct val="100000"/>
                        </a:lnSpc>
                      </a:pPr>
                      <a:r>
                        <a:rPr sz="1600" b="1" dirty="0">
                          <a:latin typeface="Arial"/>
                          <a:cs typeface="Arial"/>
                        </a:rPr>
                        <a:t>Subject</a:t>
                      </a:r>
                      <a:r>
                        <a:rPr sz="1600" b="1" spc="-45" dirty="0">
                          <a:latin typeface="Arial"/>
                          <a:cs typeface="Arial"/>
                        </a:rPr>
                        <a:t> </a:t>
                      </a:r>
                      <a:r>
                        <a:rPr sz="1600" b="1" spc="-10" dirty="0">
                          <a:latin typeface="Arial"/>
                          <a:cs typeface="Arial"/>
                        </a:rPr>
                        <a:t>Category</a:t>
                      </a:r>
                      <a:endParaRPr sz="1600">
                        <a:latin typeface="Arial"/>
                        <a:cs typeface="Arial"/>
                      </a:endParaRPr>
                    </a:p>
                  </a:txBody>
                  <a:tcPr marL="0" marR="0" marT="18415"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BEBEBE"/>
                    </a:solidFill>
                  </a:tcPr>
                </a:tc>
                <a:tc>
                  <a:txBody>
                    <a:bodyPr/>
                    <a:lstStyle/>
                    <a:p>
                      <a:pPr>
                        <a:lnSpc>
                          <a:spcPct val="100000"/>
                        </a:lnSpc>
                        <a:spcBef>
                          <a:spcPts val="145"/>
                        </a:spcBef>
                      </a:pPr>
                      <a:endParaRPr sz="1600">
                        <a:latin typeface="Times New Roman"/>
                        <a:cs typeface="Times New Roman"/>
                      </a:endParaRPr>
                    </a:p>
                    <a:p>
                      <a:pPr marL="635" algn="ctr">
                        <a:lnSpc>
                          <a:spcPct val="100000"/>
                        </a:lnSpc>
                      </a:pPr>
                      <a:r>
                        <a:rPr sz="1600" b="1" dirty="0">
                          <a:latin typeface="Arial"/>
                          <a:cs typeface="Arial"/>
                        </a:rPr>
                        <a:t>Study</a:t>
                      </a:r>
                      <a:r>
                        <a:rPr sz="1600" b="1" spc="-40" dirty="0">
                          <a:latin typeface="Arial"/>
                          <a:cs typeface="Arial"/>
                        </a:rPr>
                        <a:t> </a:t>
                      </a:r>
                      <a:r>
                        <a:rPr sz="1600" b="1" spc="-10" dirty="0">
                          <a:latin typeface="Arial"/>
                          <a:cs typeface="Arial"/>
                        </a:rPr>
                        <a:t>Types</a:t>
                      </a:r>
                      <a:endParaRPr sz="1600">
                        <a:latin typeface="Arial"/>
                        <a:cs typeface="Arial"/>
                      </a:endParaRPr>
                    </a:p>
                  </a:txBody>
                  <a:tcPr marL="0" marR="0" marT="18415"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BEBEBE"/>
                    </a:solidFill>
                  </a:tcPr>
                </a:tc>
                <a:tc>
                  <a:txBody>
                    <a:bodyPr/>
                    <a:lstStyle/>
                    <a:p>
                      <a:pPr marL="280035" marR="271780" indent="59055">
                        <a:lnSpc>
                          <a:spcPts val="1870"/>
                        </a:lnSpc>
                        <a:spcBef>
                          <a:spcPts val="1175"/>
                        </a:spcBef>
                      </a:pPr>
                      <a:r>
                        <a:rPr sz="1600" b="1" dirty="0">
                          <a:latin typeface="Arial"/>
                          <a:cs typeface="Arial"/>
                        </a:rPr>
                        <a:t>Level</a:t>
                      </a:r>
                      <a:r>
                        <a:rPr sz="1600" b="1" spc="-20" dirty="0">
                          <a:latin typeface="Arial"/>
                          <a:cs typeface="Arial"/>
                        </a:rPr>
                        <a:t> </a:t>
                      </a:r>
                      <a:r>
                        <a:rPr sz="1600" b="1" spc="-25" dirty="0">
                          <a:latin typeface="Arial"/>
                          <a:cs typeface="Arial"/>
                        </a:rPr>
                        <a:t>of </a:t>
                      </a:r>
                      <a:r>
                        <a:rPr sz="1600" b="1" spc="-10" dirty="0">
                          <a:latin typeface="Arial"/>
                          <a:cs typeface="Arial"/>
                        </a:rPr>
                        <a:t>Evidence</a:t>
                      </a:r>
                      <a:endParaRPr sz="1600">
                        <a:latin typeface="Arial"/>
                        <a:cs typeface="Arial"/>
                      </a:endParaRPr>
                    </a:p>
                  </a:txBody>
                  <a:tcPr marL="0" marR="0" marT="149225"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BEBEBE"/>
                    </a:solidFill>
                  </a:tcPr>
                </a:tc>
                <a:extLst>
                  <a:ext uri="{0D108BD9-81ED-4DB2-BD59-A6C34878D82A}">
                    <a16:rowId xmlns:a16="http://schemas.microsoft.com/office/drawing/2014/main" val="10000"/>
                  </a:ext>
                </a:extLst>
              </a:tr>
              <a:tr h="919480">
                <a:tc>
                  <a:txBody>
                    <a:bodyPr/>
                    <a:lstStyle/>
                    <a:p>
                      <a:pPr>
                        <a:lnSpc>
                          <a:spcPct val="100000"/>
                        </a:lnSpc>
                        <a:spcBef>
                          <a:spcPts val="380"/>
                        </a:spcBef>
                      </a:pPr>
                      <a:endParaRPr sz="1800">
                        <a:latin typeface="Times New Roman"/>
                        <a:cs typeface="Times New Roman"/>
                      </a:endParaRPr>
                    </a:p>
                    <a:p>
                      <a:pPr marL="287655">
                        <a:lnSpc>
                          <a:spcPct val="100000"/>
                        </a:lnSpc>
                      </a:pPr>
                      <a:r>
                        <a:rPr sz="1800" dirty="0">
                          <a:latin typeface="Arial MT"/>
                          <a:cs typeface="Arial MT"/>
                        </a:rPr>
                        <a:t>Passive</a:t>
                      </a:r>
                      <a:r>
                        <a:rPr sz="1800" spc="-65" dirty="0">
                          <a:latin typeface="Arial MT"/>
                          <a:cs typeface="Arial MT"/>
                        </a:rPr>
                        <a:t> </a:t>
                      </a:r>
                      <a:r>
                        <a:rPr sz="1800" dirty="0">
                          <a:latin typeface="Arial MT"/>
                          <a:cs typeface="Arial MT"/>
                        </a:rPr>
                        <a:t>Hypothermia</a:t>
                      </a:r>
                      <a:r>
                        <a:rPr sz="1800" spc="-35" dirty="0">
                          <a:latin typeface="Arial MT"/>
                          <a:cs typeface="Arial MT"/>
                        </a:rPr>
                        <a:t> </a:t>
                      </a:r>
                      <a:r>
                        <a:rPr sz="1800" spc="-10" dirty="0">
                          <a:latin typeface="Arial MT"/>
                          <a:cs typeface="Arial MT"/>
                        </a:rPr>
                        <a:t>Management</a:t>
                      </a:r>
                      <a:endParaRPr sz="1800">
                        <a:latin typeface="Arial MT"/>
                        <a:cs typeface="Arial MT"/>
                      </a:endParaRPr>
                    </a:p>
                  </a:txBody>
                  <a:tcPr marL="0" marR="0" marT="48260"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A0C1E7"/>
                    </a:solidFill>
                  </a:tcPr>
                </a:tc>
                <a:tc>
                  <a:txBody>
                    <a:bodyPr/>
                    <a:lstStyle/>
                    <a:p>
                      <a:pPr marL="288925" marR="320040">
                        <a:lnSpc>
                          <a:spcPts val="2110"/>
                        </a:lnSpc>
                        <a:spcBef>
                          <a:spcPts val="1530"/>
                        </a:spcBef>
                      </a:pPr>
                      <a:r>
                        <a:rPr sz="1800" dirty="0">
                          <a:latin typeface="Arial MT"/>
                          <a:cs typeface="Arial MT"/>
                        </a:rPr>
                        <a:t>Lab</a:t>
                      </a:r>
                      <a:r>
                        <a:rPr sz="1800" spc="-40" dirty="0">
                          <a:latin typeface="Arial MT"/>
                          <a:cs typeface="Arial MT"/>
                        </a:rPr>
                        <a:t> </a:t>
                      </a:r>
                      <a:r>
                        <a:rPr sz="1800" dirty="0">
                          <a:latin typeface="Arial MT"/>
                          <a:cs typeface="Arial MT"/>
                        </a:rPr>
                        <a:t>evaluation</a:t>
                      </a:r>
                      <a:r>
                        <a:rPr sz="1800" spc="-25" dirty="0">
                          <a:latin typeface="Arial MT"/>
                          <a:cs typeface="Arial MT"/>
                        </a:rPr>
                        <a:t> </a:t>
                      </a:r>
                      <a:r>
                        <a:rPr sz="1800" dirty="0">
                          <a:latin typeface="Arial MT"/>
                          <a:cs typeface="Arial MT"/>
                        </a:rPr>
                        <a:t>observational</a:t>
                      </a:r>
                      <a:r>
                        <a:rPr sz="1800" spc="-30" dirty="0">
                          <a:latin typeface="Arial MT"/>
                          <a:cs typeface="Arial MT"/>
                        </a:rPr>
                        <a:t> </a:t>
                      </a:r>
                      <a:r>
                        <a:rPr sz="1800" dirty="0">
                          <a:latin typeface="Arial MT"/>
                          <a:cs typeface="Arial MT"/>
                        </a:rPr>
                        <a:t>study</a:t>
                      </a:r>
                      <a:r>
                        <a:rPr sz="1800" spc="-40" dirty="0">
                          <a:latin typeface="Arial MT"/>
                          <a:cs typeface="Arial MT"/>
                        </a:rPr>
                        <a:t> </a:t>
                      </a:r>
                      <a:r>
                        <a:rPr sz="1800" spc="-20" dirty="0">
                          <a:latin typeface="Arial MT"/>
                          <a:cs typeface="Arial MT"/>
                        </a:rPr>
                        <a:t>with </a:t>
                      </a:r>
                      <a:r>
                        <a:rPr sz="1800" spc="-10" dirty="0">
                          <a:latin typeface="Arial MT"/>
                          <a:cs typeface="Arial MT"/>
                        </a:rPr>
                        <a:t>limitations</a:t>
                      </a:r>
                      <a:endParaRPr sz="1800">
                        <a:latin typeface="Arial MT"/>
                        <a:cs typeface="Arial MT"/>
                      </a:endParaRPr>
                    </a:p>
                  </a:txBody>
                  <a:tcPr marL="0" marR="0" marT="19431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A0C1E7"/>
                    </a:solidFill>
                  </a:tcPr>
                </a:tc>
                <a:tc>
                  <a:txBody>
                    <a:bodyPr/>
                    <a:lstStyle/>
                    <a:p>
                      <a:pPr>
                        <a:lnSpc>
                          <a:spcPct val="100000"/>
                        </a:lnSpc>
                        <a:spcBef>
                          <a:spcPts val="425"/>
                        </a:spcBef>
                      </a:pPr>
                      <a:endParaRPr sz="1800">
                        <a:latin typeface="Times New Roman"/>
                        <a:cs typeface="Times New Roman"/>
                      </a:endParaRPr>
                    </a:p>
                    <a:p>
                      <a:pPr marL="3810" algn="ctr">
                        <a:lnSpc>
                          <a:spcPct val="100000"/>
                        </a:lnSpc>
                      </a:pPr>
                      <a:r>
                        <a:rPr sz="1800" b="1" spc="-10" dirty="0">
                          <a:latin typeface="Arial"/>
                          <a:cs typeface="Arial"/>
                        </a:rPr>
                        <a:t>C-</a:t>
                      </a:r>
                      <a:r>
                        <a:rPr sz="1800" b="1" spc="-25" dirty="0">
                          <a:latin typeface="Arial"/>
                          <a:cs typeface="Arial"/>
                        </a:rPr>
                        <a:t>LD</a:t>
                      </a:r>
                      <a:endParaRPr sz="1800">
                        <a:latin typeface="Arial"/>
                        <a:cs typeface="Arial"/>
                      </a:endParaRPr>
                    </a:p>
                  </a:txBody>
                  <a:tcPr marL="0" marR="0" marT="53975"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solidFill>
                      <a:srgbClr val="A0C1E7"/>
                    </a:solidFill>
                  </a:tcPr>
                </a:tc>
                <a:extLst>
                  <a:ext uri="{0D108BD9-81ED-4DB2-BD59-A6C34878D82A}">
                    <a16:rowId xmlns:a16="http://schemas.microsoft.com/office/drawing/2014/main" val="10001"/>
                  </a:ext>
                </a:extLst>
              </a:tr>
              <a:tr h="919480">
                <a:tc>
                  <a:txBody>
                    <a:bodyPr/>
                    <a:lstStyle/>
                    <a:p>
                      <a:pPr>
                        <a:lnSpc>
                          <a:spcPct val="100000"/>
                        </a:lnSpc>
                        <a:spcBef>
                          <a:spcPts val="380"/>
                        </a:spcBef>
                      </a:pPr>
                      <a:endParaRPr sz="1800">
                        <a:latin typeface="Times New Roman"/>
                        <a:cs typeface="Times New Roman"/>
                      </a:endParaRPr>
                    </a:p>
                    <a:p>
                      <a:pPr marL="287655">
                        <a:lnSpc>
                          <a:spcPct val="100000"/>
                        </a:lnSpc>
                      </a:pPr>
                      <a:r>
                        <a:rPr sz="1800" dirty="0">
                          <a:latin typeface="Arial MT"/>
                          <a:cs typeface="Arial MT"/>
                        </a:rPr>
                        <a:t>Active</a:t>
                      </a:r>
                      <a:r>
                        <a:rPr sz="1800" spc="-90" dirty="0">
                          <a:latin typeface="Arial MT"/>
                          <a:cs typeface="Arial MT"/>
                        </a:rPr>
                        <a:t> </a:t>
                      </a:r>
                      <a:r>
                        <a:rPr sz="1800" dirty="0">
                          <a:latin typeface="Arial MT"/>
                          <a:cs typeface="Arial MT"/>
                        </a:rPr>
                        <a:t>Hypothermia</a:t>
                      </a:r>
                      <a:r>
                        <a:rPr sz="1800" spc="-45" dirty="0">
                          <a:latin typeface="Arial MT"/>
                          <a:cs typeface="Arial MT"/>
                        </a:rPr>
                        <a:t> </a:t>
                      </a:r>
                      <a:r>
                        <a:rPr sz="1800" spc="-10" dirty="0">
                          <a:latin typeface="Arial MT"/>
                          <a:cs typeface="Arial MT"/>
                        </a:rPr>
                        <a:t>Management</a:t>
                      </a:r>
                      <a:endParaRPr sz="1800">
                        <a:latin typeface="Arial MT"/>
                        <a:cs typeface="Arial MT"/>
                      </a:endParaRPr>
                    </a:p>
                  </a:txBody>
                  <a:tcPr marL="0" marR="0" marT="4826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0C1E7"/>
                    </a:solidFill>
                  </a:tcPr>
                </a:tc>
                <a:tc>
                  <a:txBody>
                    <a:bodyPr/>
                    <a:lstStyle/>
                    <a:p>
                      <a:pPr marL="288925" marR="366395">
                        <a:lnSpc>
                          <a:spcPts val="2110"/>
                        </a:lnSpc>
                        <a:spcBef>
                          <a:spcPts val="1530"/>
                        </a:spcBef>
                      </a:pPr>
                      <a:r>
                        <a:rPr sz="1800" spc="-10" dirty="0">
                          <a:latin typeface="Arial MT"/>
                          <a:cs typeface="Arial MT"/>
                        </a:rPr>
                        <a:t>Meta-</a:t>
                      </a:r>
                      <a:r>
                        <a:rPr sz="1800" dirty="0">
                          <a:latin typeface="Arial MT"/>
                          <a:cs typeface="Arial MT"/>
                        </a:rPr>
                        <a:t>analysis</a:t>
                      </a:r>
                      <a:r>
                        <a:rPr sz="1800" spc="5" dirty="0">
                          <a:latin typeface="Arial MT"/>
                          <a:cs typeface="Arial MT"/>
                        </a:rPr>
                        <a:t> </a:t>
                      </a:r>
                      <a:r>
                        <a:rPr sz="1800" dirty="0">
                          <a:latin typeface="Arial MT"/>
                          <a:cs typeface="Arial MT"/>
                        </a:rPr>
                        <a:t>of</a:t>
                      </a:r>
                      <a:r>
                        <a:rPr sz="1800" spc="-45" dirty="0">
                          <a:latin typeface="Arial MT"/>
                          <a:cs typeface="Arial MT"/>
                        </a:rPr>
                        <a:t> </a:t>
                      </a:r>
                      <a:r>
                        <a:rPr sz="1800" dirty="0">
                          <a:latin typeface="Arial MT"/>
                          <a:cs typeface="Arial MT"/>
                        </a:rPr>
                        <a:t>observational</a:t>
                      </a:r>
                      <a:r>
                        <a:rPr sz="1800" spc="-10" dirty="0">
                          <a:latin typeface="Arial MT"/>
                          <a:cs typeface="Arial MT"/>
                        </a:rPr>
                        <a:t> studies, </a:t>
                      </a:r>
                      <a:r>
                        <a:rPr sz="1800" dirty="0">
                          <a:latin typeface="Arial MT"/>
                          <a:cs typeface="Arial MT"/>
                        </a:rPr>
                        <a:t>lab</a:t>
                      </a:r>
                      <a:r>
                        <a:rPr sz="1800" spc="-25" dirty="0">
                          <a:latin typeface="Arial MT"/>
                          <a:cs typeface="Arial MT"/>
                        </a:rPr>
                        <a:t> </a:t>
                      </a:r>
                      <a:r>
                        <a:rPr sz="1800" dirty="0">
                          <a:latin typeface="Arial MT"/>
                          <a:cs typeface="Arial MT"/>
                        </a:rPr>
                        <a:t>evaluations</a:t>
                      </a:r>
                      <a:r>
                        <a:rPr sz="1800" spc="-10" dirty="0">
                          <a:latin typeface="Arial MT"/>
                          <a:cs typeface="Arial MT"/>
                        </a:rPr>
                        <a:t> </a:t>
                      </a:r>
                      <a:r>
                        <a:rPr sz="1800" dirty="0">
                          <a:latin typeface="Arial MT"/>
                          <a:cs typeface="Arial MT"/>
                        </a:rPr>
                        <a:t>and</a:t>
                      </a:r>
                      <a:r>
                        <a:rPr sz="1800" spc="-25" dirty="0">
                          <a:latin typeface="Arial MT"/>
                          <a:cs typeface="Arial MT"/>
                        </a:rPr>
                        <a:t> </a:t>
                      </a:r>
                      <a:r>
                        <a:rPr sz="1800" dirty="0">
                          <a:latin typeface="Arial MT"/>
                          <a:cs typeface="Arial MT"/>
                        </a:rPr>
                        <a:t>case</a:t>
                      </a:r>
                      <a:r>
                        <a:rPr sz="1800" spc="-20" dirty="0">
                          <a:latin typeface="Arial MT"/>
                          <a:cs typeface="Arial MT"/>
                        </a:rPr>
                        <a:t> </a:t>
                      </a:r>
                      <a:r>
                        <a:rPr sz="1800" spc="-10" dirty="0">
                          <a:latin typeface="Arial MT"/>
                          <a:cs typeface="Arial MT"/>
                        </a:rPr>
                        <a:t>studies</a:t>
                      </a:r>
                      <a:endParaRPr sz="1800">
                        <a:latin typeface="Arial MT"/>
                        <a:cs typeface="Arial MT"/>
                      </a:endParaRPr>
                    </a:p>
                  </a:txBody>
                  <a:tcPr marL="0" marR="0" marT="1943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0C1E7"/>
                    </a:solidFill>
                  </a:tcPr>
                </a:tc>
                <a:tc>
                  <a:txBody>
                    <a:bodyPr/>
                    <a:lstStyle/>
                    <a:p>
                      <a:pPr>
                        <a:lnSpc>
                          <a:spcPct val="100000"/>
                        </a:lnSpc>
                        <a:spcBef>
                          <a:spcPts val="430"/>
                        </a:spcBef>
                      </a:pPr>
                      <a:endParaRPr sz="1800">
                        <a:latin typeface="Times New Roman"/>
                        <a:cs typeface="Times New Roman"/>
                      </a:endParaRPr>
                    </a:p>
                    <a:p>
                      <a:pPr marL="635" algn="ctr">
                        <a:lnSpc>
                          <a:spcPct val="100000"/>
                        </a:lnSpc>
                      </a:pPr>
                      <a:r>
                        <a:rPr sz="1800" b="1" spc="-20" dirty="0">
                          <a:latin typeface="Arial"/>
                          <a:cs typeface="Arial"/>
                        </a:rPr>
                        <a:t>C-</a:t>
                      </a:r>
                      <a:r>
                        <a:rPr sz="1800" b="1" spc="-25" dirty="0">
                          <a:latin typeface="Arial"/>
                          <a:cs typeface="Arial"/>
                        </a:rPr>
                        <a:t>EO</a:t>
                      </a:r>
                      <a:endParaRPr sz="1800">
                        <a:latin typeface="Arial"/>
                        <a:cs typeface="Arial"/>
                      </a:endParaRPr>
                    </a:p>
                  </a:txBody>
                  <a:tcPr marL="0" marR="0" marT="5461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A0C1E7"/>
                    </a:solidFill>
                  </a:tcPr>
                </a:tc>
                <a:extLst>
                  <a:ext uri="{0D108BD9-81ED-4DB2-BD59-A6C34878D82A}">
                    <a16:rowId xmlns:a16="http://schemas.microsoft.com/office/drawing/2014/main" val="10002"/>
                  </a:ext>
                </a:extLst>
              </a:tr>
              <a:tr h="1235075">
                <a:tc>
                  <a:txBody>
                    <a:bodyPr/>
                    <a:lstStyle/>
                    <a:p>
                      <a:pPr>
                        <a:lnSpc>
                          <a:spcPct val="100000"/>
                        </a:lnSpc>
                        <a:spcBef>
                          <a:spcPts val="705"/>
                        </a:spcBef>
                      </a:pPr>
                      <a:endParaRPr sz="1800">
                        <a:latin typeface="Times New Roman"/>
                        <a:cs typeface="Times New Roman"/>
                      </a:endParaRPr>
                    </a:p>
                    <a:p>
                      <a:pPr marL="287655" marR="283845">
                        <a:lnSpc>
                          <a:spcPts val="2110"/>
                        </a:lnSpc>
                      </a:pPr>
                      <a:r>
                        <a:rPr sz="1800" dirty="0">
                          <a:latin typeface="Arial MT"/>
                          <a:cs typeface="Arial MT"/>
                        </a:rPr>
                        <a:t>Use</a:t>
                      </a:r>
                      <a:r>
                        <a:rPr sz="1800" spc="-40" dirty="0">
                          <a:latin typeface="Arial MT"/>
                          <a:cs typeface="Arial MT"/>
                        </a:rPr>
                        <a:t> </a:t>
                      </a:r>
                      <a:r>
                        <a:rPr sz="1800" dirty="0">
                          <a:latin typeface="Arial MT"/>
                          <a:cs typeface="Arial MT"/>
                        </a:rPr>
                        <a:t>of</a:t>
                      </a:r>
                      <a:r>
                        <a:rPr sz="1800" spc="-25" dirty="0">
                          <a:latin typeface="Arial MT"/>
                          <a:cs typeface="Arial MT"/>
                        </a:rPr>
                        <a:t> </a:t>
                      </a:r>
                      <a:r>
                        <a:rPr sz="1800" dirty="0">
                          <a:latin typeface="Arial MT"/>
                          <a:cs typeface="Arial MT"/>
                        </a:rPr>
                        <a:t>Warmed</a:t>
                      </a:r>
                      <a:r>
                        <a:rPr sz="1800" spc="-35" dirty="0">
                          <a:latin typeface="Arial MT"/>
                          <a:cs typeface="Arial MT"/>
                        </a:rPr>
                        <a:t> </a:t>
                      </a:r>
                      <a:r>
                        <a:rPr sz="1800" dirty="0">
                          <a:latin typeface="Arial MT"/>
                          <a:cs typeface="Arial MT"/>
                        </a:rPr>
                        <a:t>Resuscitation</a:t>
                      </a:r>
                      <a:r>
                        <a:rPr sz="1800" spc="-5" dirty="0">
                          <a:latin typeface="Arial MT"/>
                          <a:cs typeface="Arial MT"/>
                        </a:rPr>
                        <a:t> </a:t>
                      </a:r>
                      <a:r>
                        <a:rPr sz="1800" dirty="0">
                          <a:latin typeface="Arial MT"/>
                          <a:cs typeface="Arial MT"/>
                        </a:rPr>
                        <a:t>Fluids</a:t>
                      </a:r>
                      <a:r>
                        <a:rPr sz="1800" spc="-20" dirty="0">
                          <a:latin typeface="Arial MT"/>
                          <a:cs typeface="Arial MT"/>
                        </a:rPr>
                        <a:t> </a:t>
                      </a:r>
                      <a:r>
                        <a:rPr sz="1800" spc="-25" dirty="0">
                          <a:latin typeface="Arial MT"/>
                          <a:cs typeface="Arial MT"/>
                        </a:rPr>
                        <a:t>as </a:t>
                      </a:r>
                      <a:r>
                        <a:rPr sz="1800" dirty="0">
                          <a:latin typeface="Arial MT"/>
                          <a:cs typeface="Arial MT"/>
                        </a:rPr>
                        <a:t>an</a:t>
                      </a:r>
                      <a:r>
                        <a:rPr sz="1800" spc="-15" dirty="0">
                          <a:latin typeface="Arial MT"/>
                          <a:cs typeface="Arial MT"/>
                        </a:rPr>
                        <a:t> </a:t>
                      </a:r>
                      <a:r>
                        <a:rPr sz="1800" spc="-10" dirty="0">
                          <a:latin typeface="Arial MT"/>
                          <a:cs typeface="Arial MT"/>
                        </a:rPr>
                        <a:t>Adjunct</a:t>
                      </a:r>
                      <a:endParaRPr sz="1800">
                        <a:latin typeface="Arial MT"/>
                        <a:cs typeface="Arial MT"/>
                      </a:endParaRPr>
                    </a:p>
                  </a:txBody>
                  <a:tcPr marL="0" marR="0" marT="89535" marB="0">
                    <a:lnL w="28575">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A0C1E7"/>
                    </a:solidFill>
                  </a:tcPr>
                </a:tc>
                <a:tc>
                  <a:txBody>
                    <a:bodyPr/>
                    <a:lstStyle/>
                    <a:p>
                      <a:pPr>
                        <a:lnSpc>
                          <a:spcPct val="100000"/>
                        </a:lnSpc>
                        <a:spcBef>
                          <a:spcPts val="705"/>
                        </a:spcBef>
                      </a:pPr>
                      <a:endParaRPr sz="1800">
                        <a:latin typeface="Times New Roman"/>
                        <a:cs typeface="Times New Roman"/>
                      </a:endParaRPr>
                    </a:p>
                    <a:p>
                      <a:pPr marL="288925" marR="320040">
                        <a:lnSpc>
                          <a:spcPts val="2110"/>
                        </a:lnSpc>
                      </a:pPr>
                      <a:r>
                        <a:rPr sz="1800" dirty="0">
                          <a:latin typeface="Arial MT"/>
                          <a:cs typeface="Arial MT"/>
                        </a:rPr>
                        <a:t>Lab</a:t>
                      </a:r>
                      <a:r>
                        <a:rPr sz="1800" spc="-40" dirty="0">
                          <a:latin typeface="Arial MT"/>
                          <a:cs typeface="Arial MT"/>
                        </a:rPr>
                        <a:t> </a:t>
                      </a:r>
                      <a:r>
                        <a:rPr sz="1800" dirty="0">
                          <a:latin typeface="Arial MT"/>
                          <a:cs typeface="Arial MT"/>
                        </a:rPr>
                        <a:t>evaluation</a:t>
                      </a:r>
                      <a:r>
                        <a:rPr sz="1800" spc="-25" dirty="0">
                          <a:latin typeface="Arial MT"/>
                          <a:cs typeface="Arial MT"/>
                        </a:rPr>
                        <a:t> </a:t>
                      </a:r>
                      <a:r>
                        <a:rPr sz="1800" dirty="0">
                          <a:latin typeface="Arial MT"/>
                          <a:cs typeface="Arial MT"/>
                        </a:rPr>
                        <a:t>observational</a:t>
                      </a:r>
                      <a:r>
                        <a:rPr sz="1800" spc="-30" dirty="0">
                          <a:latin typeface="Arial MT"/>
                          <a:cs typeface="Arial MT"/>
                        </a:rPr>
                        <a:t> </a:t>
                      </a:r>
                      <a:r>
                        <a:rPr sz="1800" dirty="0">
                          <a:latin typeface="Arial MT"/>
                          <a:cs typeface="Arial MT"/>
                        </a:rPr>
                        <a:t>study</a:t>
                      </a:r>
                      <a:r>
                        <a:rPr sz="1800" spc="-40" dirty="0">
                          <a:latin typeface="Arial MT"/>
                          <a:cs typeface="Arial MT"/>
                        </a:rPr>
                        <a:t> </a:t>
                      </a:r>
                      <a:r>
                        <a:rPr sz="1800" spc="-20" dirty="0">
                          <a:latin typeface="Arial MT"/>
                          <a:cs typeface="Arial MT"/>
                        </a:rPr>
                        <a:t>with </a:t>
                      </a:r>
                      <a:r>
                        <a:rPr sz="1800" spc="-10" dirty="0">
                          <a:latin typeface="Arial MT"/>
                          <a:cs typeface="Arial MT"/>
                        </a:rPr>
                        <a:t>limitations</a:t>
                      </a:r>
                      <a:endParaRPr sz="1800">
                        <a:latin typeface="Arial MT"/>
                        <a:cs typeface="Arial MT"/>
                      </a:endParaRPr>
                    </a:p>
                  </a:txBody>
                  <a:tcPr marL="0" marR="0" marT="89535"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A0C1E7"/>
                    </a:solidFill>
                  </a:tcPr>
                </a:tc>
                <a:tc>
                  <a:txBody>
                    <a:bodyPr/>
                    <a:lstStyle/>
                    <a:p>
                      <a:pPr>
                        <a:lnSpc>
                          <a:spcPct val="100000"/>
                        </a:lnSpc>
                        <a:spcBef>
                          <a:spcPts val="1675"/>
                        </a:spcBef>
                      </a:pPr>
                      <a:endParaRPr sz="1800">
                        <a:latin typeface="Times New Roman"/>
                        <a:cs typeface="Times New Roman"/>
                      </a:endParaRPr>
                    </a:p>
                    <a:p>
                      <a:pPr marL="3810" algn="ctr">
                        <a:lnSpc>
                          <a:spcPct val="100000"/>
                        </a:lnSpc>
                      </a:pPr>
                      <a:r>
                        <a:rPr sz="1800" b="1" spc="-20" dirty="0">
                          <a:latin typeface="Arial"/>
                          <a:cs typeface="Arial"/>
                        </a:rPr>
                        <a:t>C-</a:t>
                      </a:r>
                      <a:r>
                        <a:rPr sz="1800" b="1" spc="-25" dirty="0">
                          <a:latin typeface="Arial"/>
                          <a:cs typeface="Arial"/>
                        </a:rPr>
                        <a:t>LD</a:t>
                      </a:r>
                      <a:endParaRPr sz="1800">
                        <a:latin typeface="Arial"/>
                        <a:cs typeface="Arial"/>
                      </a:endParaRPr>
                    </a:p>
                  </a:txBody>
                  <a:tcPr marL="0" marR="0" marT="212725"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A0C1E7"/>
                    </a:solidFill>
                  </a:tcPr>
                </a:tc>
                <a:extLst>
                  <a:ext uri="{0D108BD9-81ED-4DB2-BD59-A6C34878D82A}">
                    <a16:rowId xmlns:a16="http://schemas.microsoft.com/office/drawing/2014/main" val="10003"/>
                  </a:ext>
                </a:extLst>
              </a:tr>
            </a:tbl>
          </a:graphicData>
        </a:graphic>
      </p:graphicFrame>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43455" algn="l"/>
              </a:tabLst>
            </a:pPr>
            <a:r>
              <a:rPr dirty="0"/>
              <a:t>#TCCC-</a:t>
            </a:r>
            <a:r>
              <a:rPr spc="-10" dirty="0"/>
              <a:t>CPP-PPT-</a:t>
            </a:r>
            <a:r>
              <a:rPr dirty="0"/>
              <a:t>12</a:t>
            </a:r>
            <a:r>
              <a:rPr spc="265" dirty="0"/>
              <a:t> </a:t>
            </a:r>
            <a:r>
              <a:rPr dirty="0"/>
              <a:t>08</a:t>
            </a:r>
            <a:r>
              <a:rPr spc="15" dirty="0"/>
              <a:t> </a:t>
            </a:r>
            <a:r>
              <a:rPr dirty="0"/>
              <a:t>AUG</a:t>
            </a:r>
            <a:r>
              <a:rPr spc="-30" dirty="0"/>
              <a:t> </a:t>
            </a:r>
            <a:r>
              <a:rPr spc="-25" dirty="0"/>
              <a:t>23</a:t>
            </a:r>
            <a:r>
              <a:rPr dirty="0"/>
              <a:t>	</a:t>
            </a:r>
            <a:fld id="{81D60167-4931-47E6-BA6A-407CBD079E47}" type="slidenum">
              <a:rPr sz="1200" spc="-25" dirty="0">
                <a:solidFill>
                  <a:srgbClr val="000000"/>
                </a:solidFill>
              </a:rPr>
              <a:t>15</a:t>
            </a:fld>
            <a:endParaRPr sz="1200"/>
          </a:p>
        </p:txBody>
      </p:sp>
      <p:sp>
        <p:nvSpPr>
          <p:cNvPr id="6" name="object 6"/>
          <p:cNvSpPr txBox="1"/>
          <p:nvPr/>
        </p:nvSpPr>
        <p:spPr>
          <a:xfrm>
            <a:off x="946200" y="1025144"/>
            <a:ext cx="10420985" cy="1068070"/>
          </a:xfrm>
          <a:prstGeom prst="rect">
            <a:avLst/>
          </a:prstGeom>
        </p:spPr>
        <p:txBody>
          <a:bodyPr vert="horz" wrap="square" lIns="0" tIns="74295" rIns="0" bIns="0" rtlCol="0">
            <a:spAutoFit/>
          </a:bodyPr>
          <a:lstStyle/>
          <a:p>
            <a:pPr marL="166370" marR="5080" indent="-154305">
              <a:lnSpc>
                <a:spcPts val="3890"/>
              </a:lnSpc>
              <a:spcBef>
                <a:spcPts val="585"/>
              </a:spcBef>
            </a:pPr>
            <a:r>
              <a:rPr sz="3600" b="1" dirty="0">
                <a:latin typeface="Arial"/>
                <a:cs typeface="Arial"/>
              </a:rPr>
              <a:t>EVIDENCE</a:t>
            </a:r>
            <a:r>
              <a:rPr sz="3600" b="1" spc="-25" dirty="0">
                <a:latin typeface="Arial"/>
                <a:cs typeface="Arial"/>
              </a:rPr>
              <a:t> </a:t>
            </a:r>
            <a:r>
              <a:rPr sz="3600" b="1" dirty="0">
                <a:latin typeface="Arial"/>
                <a:cs typeface="Arial"/>
              </a:rPr>
              <a:t>SUPPORTING</a:t>
            </a:r>
            <a:r>
              <a:rPr sz="3600" b="1" spc="-25" dirty="0">
                <a:latin typeface="Arial"/>
                <a:cs typeface="Arial"/>
              </a:rPr>
              <a:t> </a:t>
            </a:r>
            <a:r>
              <a:rPr sz="3600" b="1" dirty="0">
                <a:latin typeface="Arial"/>
                <a:cs typeface="Arial"/>
              </a:rPr>
              <a:t>TCCC</a:t>
            </a:r>
            <a:r>
              <a:rPr sz="3600" b="1" spc="-15" dirty="0">
                <a:latin typeface="Arial"/>
                <a:cs typeface="Arial"/>
              </a:rPr>
              <a:t> </a:t>
            </a:r>
            <a:r>
              <a:rPr sz="3600" b="1" spc="-10" dirty="0">
                <a:latin typeface="Arial"/>
                <a:cs typeface="Arial"/>
              </a:rPr>
              <a:t>HYPOTHERMIA </a:t>
            </a:r>
            <a:r>
              <a:rPr sz="3600" b="1" dirty="0">
                <a:latin typeface="Arial"/>
                <a:cs typeface="Arial"/>
              </a:rPr>
              <a:t>PREVENTION</a:t>
            </a:r>
            <a:r>
              <a:rPr sz="3600" b="1" spc="-100" dirty="0">
                <a:latin typeface="Arial"/>
                <a:cs typeface="Arial"/>
              </a:rPr>
              <a:t> </a:t>
            </a:r>
            <a:r>
              <a:rPr sz="3600" b="1" dirty="0">
                <a:latin typeface="Arial"/>
                <a:cs typeface="Arial"/>
              </a:rPr>
              <a:t>AND</a:t>
            </a:r>
            <a:r>
              <a:rPr sz="3600" b="1" spc="-100" dirty="0">
                <a:latin typeface="Arial"/>
                <a:cs typeface="Arial"/>
              </a:rPr>
              <a:t> </a:t>
            </a:r>
            <a:r>
              <a:rPr sz="3600" b="1" dirty="0">
                <a:latin typeface="Arial"/>
                <a:cs typeface="Arial"/>
              </a:rPr>
              <a:t>TREATMENT</a:t>
            </a:r>
            <a:r>
              <a:rPr sz="3600" b="1" spc="-100" dirty="0">
                <a:latin typeface="Arial"/>
                <a:cs typeface="Arial"/>
              </a:rPr>
              <a:t> </a:t>
            </a:r>
            <a:r>
              <a:rPr sz="3600" b="1" spc="-10" dirty="0">
                <a:latin typeface="Arial"/>
                <a:cs typeface="Arial"/>
              </a:rPr>
              <a:t>STRATEGIES</a:t>
            </a:r>
            <a:endParaRPr sz="3600">
              <a:latin typeface="Arial"/>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Module</a:t>
            </a:r>
            <a:r>
              <a:rPr spc="-50" dirty="0"/>
              <a:t> </a:t>
            </a:r>
            <a:r>
              <a:rPr dirty="0"/>
              <a:t>12:</a:t>
            </a:r>
            <a:r>
              <a:rPr spc="-45" dirty="0"/>
              <a:t> </a:t>
            </a:r>
            <a:r>
              <a:rPr dirty="0"/>
              <a:t>Hypothermia</a:t>
            </a:r>
            <a:r>
              <a:rPr spc="-35" dirty="0"/>
              <a:t> </a:t>
            </a:r>
            <a:r>
              <a:rPr dirty="0"/>
              <a:t>Prevention</a:t>
            </a:r>
            <a:r>
              <a:rPr spc="-25" dirty="0"/>
              <a:t> </a:t>
            </a:r>
            <a:r>
              <a:rPr dirty="0"/>
              <a:t>and</a:t>
            </a:r>
            <a:r>
              <a:rPr spc="-50" dirty="0"/>
              <a:t> </a:t>
            </a:r>
            <a:r>
              <a:rPr spc="-10" dirty="0"/>
              <a:t>Treatment</a:t>
            </a:r>
          </a:p>
        </p:txBody>
      </p:sp>
      <p:pic>
        <p:nvPicPr>
          <p:cNvPr id="3" name="object 3"/>
          <p:cNvPicPr/>
          <p:nvPr/>
        </p:nvPicPr>
        <p:blipFill>
          <a:blip r:embed="rId3" cstate="print"/>
          <a:stretch>
            <a:fillRect/>
          </a:stretch>
        </p:blipFill>
        <p:spPr>
          <a:xfrm>
            <a:off x="309372" y="254508"/>
            <a:ext cx="1171956" cy="656844"/>
          </a:xfrm>
          <a:prstGeom prst="rect">
            <a:avLst/>
          </a:prstGeom>
        </p:spPr>
      </p:pic>
      <p:pic>
        <p:nvPicPr>
          <p:cNvPr id="4" name="object 4"/>
          <p:cNvPicPr/>
          <p:nvPr/>
        </p:nvPicPr>
        <p:blipFill>
          <a:blip r:embed="rId4" cstate="print"/>
          <a:stretch>
            <a:fillRect/>
          </a:stretch>
        </p:blipFill>
        <p:spPr>
          <a:xfrm>
            <a:off x="658352" y="1409694"/>
            <a:ext cx="10991125" cy="5091697"/>
          </a:xfrm>
          <a:prstGeom prst="rect">
            <a:avLst/>
          </a:prstGeom>
        </p:spPr>
      </p:pic>
      <p:graphicFrame>
        <p:nvGraphicFramePr>
          <p:cNvPr id="5" name="object 5"/>
          <p:cNvGraphicFramePr>
            <a:graphicFrameLocks noGrp="1"/>
          </p:cNvGraphicFramePr>
          <p:nvPr/>
        </p:nvGraphicFramePr>
        <p:xfrm>
          <a:off x="813244" y="1506537"/>
          <a:ext cx="10652759" cy="4868545"/>
        </p:xfrm>
        <a:graphic>
          <a:graphicData uri="http://schemas.openxmlformats.org/drawingml/2006/table">
            <a:tbl>
              <a:tblPr firstRow="1" bandRow="1">
                <a:tableStyleId>{2D5ABB26-0587-4C30-8999-92F81FD0307C}</a:tableStyleId>
              </a:tblPr>
              <a:tblGrid>
                <a:gridCol w="1074420">
                  <a:extLst>
                    <a:ext uri="{9D8B030D-6E8A-4147-A177-3AD203B41FA5}">
                      <a16:colId xmlns:a16="http://schemas.microsoft.com/office/drawing/2014/main" val="20000"/>
                    </a:ext>
                  </a:extLst>
                </a:gridCol>
                <a:gridCol w="5692139">
                  <a:extLst>
                    <a:ext uri="{9D8B030D-6E8A-4147-A177-3AD203B41FA5}">
                      <a16:colId xmlns:a16="http://schemas.microsoft.com/office/drawing/2014/main" val="20001"/>
                    </a:ext>
                  </a:extLst>
                </a:gridCol>
                <a:gridCol w="3886200">
                  <a:extLst>
                    <a:ext uri="{9D8B030D-6E8A-4147-A177-3AD203B41FA5}">
                      <a16:colId xmlns:a16="http://schemas.microsoft.com/office/drawing/2014/main" val="20002"/>
                    </a:ext>
                  </a:extLst>
                </a:gridCol>
              </a:tblGrid>
              <a:tr h="751840">
                <a:tc>
                  <a:txBody>
                    <a:bodyPr/>
                    <a:lstStyle/>
                    <a:p>
                      <a:pPr marL="93345" marR="87630" indent="59055">
                        <a:lnSpc>
                          <a:spcPct val="100000"/>
                        </a:lnSpc>
                        <a:spcBef>
                          <a:spcPts val="1005"/>
                        </a:spcBef>
                      </a:pPr>
                      <a:r>
                        <a:rPr sz="1600" b="1" dirty="0">
                          <a:latin typeface="Arial"/>
                          <a:cs typeface="Arial"/>
                        </a:rPr>
                        <a:t>Level</a:t>
                      </a:r>
                      <a:r>
                        <a:rPr sz="1600" b="1" spc="-20" dirty="0">
                          <a:latin typeface="Arial"/>
                          <a:cs typeface="Arial"/>
                        </a:rPr>
                        <a:t> </a:t>
                      </a:r>
                      <a:r>
                        <a:rPr sz="1600" b="1" spc="-25" dirty="0">
                          <a:latin typeface="Arial"/>
                          <a:cs typeface="Arial"/>
                        </a:rPr>
                        <a:t>of </a:t>
                      </a:r>
                      <a:r>
                        <a:rPr sz="1600" b="1" spc="-10" dirty="0">
                          <a:latin typeface="Arial"/>
                          <a:cs typeface="Arial"/>
                        </a:rPr>
                        <a:t>Evidence</a:t>
                      </a:r>
                      <a:endParaRPr sz="1600">
                        <a:latin typeface="Arial"/>
                        <a:cs typeface="Arial"/>
                      </a:endParaRPr>
                    </a:p>
                  </a:txBody>
                  <a:tcPr marL="0" marR="0" marT="127635"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D1D2D3"/>
                    </a:solidFill>
                  </a:tcPr>
                </a:tc>
                <a:tc>
                  <a:txBody>
                    <a:bodyPr/>
                    <a:lstStyle/>
                    <a:p>
                      <a:pPr>
                        <a:lnSpc>
                          <a:spcPct val="100000"/>
                        </a:lnSpc>
                        <a:spcBef>
                          <a:spcPts val="125"/>
                        </a:spcBef>
                      </a:pPr>
                      <a:endParaRPr sz="1600">
                        <a:latin typeface="Times New Roman"/>
                        <a:cs typeface="Times New Roman"/>
                      </a:endParaRPr>
                    </a:p>
                    <a:p>
                      <a:pPr marL="116205">
                        <a:lnSpc>
                          <a:spcPct val="100000"/>
                        </a:lnSpc>
                      </a:pPr>
                      <a:r>
                        <a:rPr sz="1600" b="1" dirty="0">
                          <a:latin typeface="Arial"/>
                          <a:cs typeface="Arial"/>
                        </a:rPr>
                        <a:t>AHA</a:t>
                      </a:r>
                      <a:r>
                        <a:rPr sz="1600" b="1" spc="-40" dirty="0">
                          <a:latin typeface="Arial"/>
                          <a:cs typeface="Arial"/>
                        </a:rPr>
                        <a:t> </a:t>
                      </a:r>
                      <a:r>
                        <a:rPr sz="1600" b="1" spc="-10" dirty="0">
                          <a:latin typeface="Arial"/>
                          <a:cs typeface="Arial"/>
                        </a:rPr>
                        <a:t>Recommendation</a:t>
                      </a:r>
                      <a:r>
                        <a:rPr sz="1600" b="1" spc="-30" dirty="0">
                          <a:latin typeface="Arial"/>
                          <a:cs typeface="Arial"/>
                        </a:rPr>
                        <a:t> </a:t>
                      </a:r>
                      <a:r>
                        <a:rPr sz="1600" b="1" dirty="0">
                          <a:latin typeface="Arial"/>
                          <a:cs typeface="Arial"/>
                        </a:rPr>
                        <a:t>System</a:t>
                      </a:r>
                      <a:r>
                        <a:rPr sz="1600" b="1" spc="-20" dirty="0">
                          <a:latin typeface="Arial"/>
                          <a:cs typeface="Arial"/>
                        </a:rPr>
                        <a:t> </a:t>
                      </a:r>
                      <a:r>
                        <a:rPr sz="1600" b="1" dirty="0">
                          <a:latin typeface="Arial"/>
                          <a:cs typeface="Arial"/>
                        </a:rPr>
                        <a:t>Terminology</a:t>
                      </a:r>
                      <a:r>
                        <a:rPr sz="1600" b="1" spc="-45" dirty="0">
                          <a:latin typeface="Arial"/>
                          <a:cs typeface="Arial"/>
                        </a:rPr>
                        <a:t> </a:t>
                      </a:r>
                      <a:r>
                        <a:rPr sz="1600" b="1" spc="-10" dirty="0">
                          <a:latin typeface="Arial"/>
                          <a:cs typeface="Arial"/>
                        </a:rPr>
                        <a:t>Explanation</a:t>
                      </a:r>
                      <a:endParaRPr sz="1600">
                        <a:latin typeface="Arial"/>
                        <a:cs typeface="Arial"/>
                      </a:endParaRPr>
                    </a:p>
                  </a:txBody>
                  <a:tcPr marL="0" marR="0" marT="15875"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D1D2D3"/>
                    </a:solidFill>
                  </a:tcPr>
                </a:tc>
                <a:tc>
                  <a:txBody>
                    <a:bodyPr/>
                    <a:lstStyle/>
                    <a:p>
                      <a:pPr>
                        <a:lnSpc>
                          <a:spcPct val="100000"/>
                        </a:lnSpc>
                        <a:spcBef>
                          <a:spcPts val="125"/>
                        </a:spcBef>
                      </a:pPr>
                      <a:endParaRPr sz="1600">
                        <a:latin typeface="Times New Roman"/>
                        <a:cs typeface="Times New Roman"/>
                      </a:endParaRPr>
                    </a:p>
                    <a:p>
                      <a:pPr marL="162560">
                        <a:lnSpc>
                          <a:spcPct val="100000"/>
                        </a:lnSpc>
                      </a:pPr>
                      <a:r>
                        <a:rPr sz="1600" b="1" dirty="0">
                          <a:latin typeface="Arial"/>
                          <a:cs typeface="Arial"/>
                        </a:rPr>
                        <a:t>Why</a:t>
                      </a:r>
                      <a:r>
                        <a:rPr sz="1600" b="1" spc="-45" dirty="0">
                          <a:latin typeface="Arial"/>
                          <a:cs typeface="Arial"/>
                        </a:rPr>
                        <a:t> </a:t>
                      </a:r>
                      <a:r>
                        <a:rPr sz="1600" b="1" dirty="0">
                          <a:latin typeface="Arial"/>
                          <a:cs typeface="Arial"/>
                        </a:rPr>
                        <a:t>the</a:t>
                      </a:r>
                      <a:r>
                        <a:rPr sz="1600" b="1" spc="-40" dirty="0">
                          <a:latin typeface="Arial"/>
                          <a:cs typeface="Arial"/>
                        </a:rPr>
                        <a:t> </a:t>
                      </a:r>
                      <a:r>
                        <a:rPr sz="1600" b="1" dirty="0">
                          <a:latin typeface="Arial"/>
                          <a:cs typeface="Arial"/>
                        </a:rPr>
                        <a:t>AHA</a:t>
                      </a:r>
                      <a:r>
                        <a:rPr sz="1600" b="1" spc="-25" dirty="0">
                          <a:latin typeface="Arial"/>
                          <a:cs typeface="Arial"/>
                        </a:rPr>
                        <a:t> </a:t>
                      </a:r>
                      <a:r>
                        <a:rPr sz="1600" b="1" dirty="0">
                          <a:latin typeface="Arial"/>
                          <a:cs typeface="Arial"/>
                        </a:rPr>
                        <a:t>Classification</a:t>
                      </a:r>
                      <a:r>
                        <a:rPr sz="1600" b="1" spc="-10" dirty="0">
                          <a:latin typeface="Arial"/>
                          <a:cs typeface="Arial"/>
                        </a:rPr>
                        <a:t> System?</a:t>
                      </a:r>
                      <a:endParaRPr sz="1600">
                        <a:latin typeface="Arial"/>
                        <a:cs typeface="Arial"/>
                      </a:endParaRPr>
                    </a:p>
                  </a:txBody>
                  <a:tcPr marL="0" marR="0" marT="15875"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solidFill>
                      <a:srgbClr val="D1D2D3"/>
                    </a:solidFill>
                  </a:tcPr>
                </a:tc>
                <a:extLst>
                  <a:ext uri="{0D108BD9-81ED-4DB2-BD59-A6C34878D82A}">
                    <a16:rowId xmlns:a16="http://schemas.microsoft.com/office/drawing/2014/main" val="10000"/>
                  </a:ext>
                </a:extLst>
              </a:tr>
              <a:tr h="825500">
                <a:tc>
                  <a:txBody>
                    <a:bodyPr/>
                    <a:lstStyle/>
                    <a:p>
                      <a:pPr>
                        <a:lnSpc>
                          <a:spcPct val="100000"/>
                        </a:lnSpc>
                        <a:spcBef>
                          <a:spcPts val="760"/>
                        </a:spcBef>
                      </a:pPr>
                      <a:endParaRPr sz="1400">
                        <a:latin typeface="Times New Roman"/>
                        <a:cs typeface="Times New Roman"/>
                      </a:endParaRPr>
                    </a:p>
                    <a:p>
                      <a:pPr marL="3810" algn="ctr">
                        <a:lnSpc>
                          <a:spcPct val="100000"/>
                        </a:lnSpc>
                      </a:pPr>
                      <a:r>
                        <a:rPr sz="1400" b="1" spc="-50" dirty="0">
                          <a:latin typeface="Arial"/>
                          <a:cs typeface="Arial"/>
                        </a:rPr>
                        <a:t>A</a:t>
                      </a:r>
                      <a:endParaRPr sz="1400">
                        <a:latin typeface="Arial"/>
                        <a:cs typeface="Arial"/>
                      </a:endParaRPr>
                    </a:p>
                  </a:txBody>
                  <a:tcPr marL="0" marR="0" marT="9652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3C6EB8"/>
                    </a:solidFill>
                  </a:tcPr>
                </a:tc>
                <a:tc>
                  <a:txBody>
                    <a:bodyPr/>
                    <a:lstStyle/>
                    <a:p>
                      <a:pPr marL="288290" marR="725805">
                        <a:lnSpc>
                          <a:spcPct val="100000"/>
                        </a:lnSpc>
                        <a:spcBef>
                          <a:spcPts val="1530"/>
                        </a:spcBef>
                      </a:pPr>
                      <a:r>
                        <a:rPr sz="1400" dirty="0">
                          <a:latin typeface="Arial MT"/>
                          <a:cs typeface="Arial MT"/>
                        </a:rPr>
                        <a:t>Evidence</a:t>
                      </a:r>
                      <a:r>
                        <a:rPr sz="1400" spc="-35" dirty="0">
                          <a:latin typeface="Arial MT"/>
                          <a:cs typeface="Arial MT"/>
                        </a:rPr>
                        <a:t> </a:t>
                      </a:r>
                      <a:r>
                        <a:rPr sz="1400" dirty="0">
                          <a:latin typeface="Arial MT"/>
                          <a:cs typeface="Arial MT"/>
                        </a:rPr>
                        <a:t>from</a:t>
                      </a:r>
                      <a:r>
                        <a:rPr sz="1400" spc="-40" dirty="0">
                          <a:latin typeface="Arial MT"/>
                          <a:cs typeface="Arial MT"/>
                        </a:rPr>
                        <a:t> </a:t>
                      </a:r>
                      <a:r>
                        <a:rPr sz="1400" dirty="0">
                          <a:latin typeface="Arial MT"/>
                          <a:cs typeface="Arial MT"/>
                        </a:rPr>
                        <a:t>multiple</a:t>
                      </a:r>
                      <a:r>
                        <a:rPr sz="1400" spc="-40" dirty="0">
                          <a:latin typeface="Arial MT"/>
                          <a:cs typeface="Arial MT"/>
                        </a:rPr>
                        <a:t> </a:t>
                      </a:r>
                      <a:r>
                        <a:rPr sz="1400" dirty="0">
                          <a:latin typeface="Arial MT"/>
                          <a:cs typeface="Arial MT"/>
                        </a:rPr>
                        <a:t>randomized</a:t>
                      </a:r>
                      <a:r>
                        <a:rPr sz="1400" spc="-60" dirty="0">
                          <a:latin typeface="Arial MT"/>
                          <a:cs typeface="Arial MT"/>
                        </a:rPr>
                        <a:t> </a:t>
                      </a:r>
                      <a:r>
                        <a:rPr sz="1400" dirty="0">
                          <a:latin typeface="Arial MT"/>
                          <a:cs typeface="Arial MT"/>
                        </a:rPr>
                        <a:t>clinical</a:t>
                      </a:r>
                      <a:r>
                        <a:rPr sz="1400" spc="-40" dirty="0">
                          <a:latin typeface="Arial MT"/>
                          <a:cs typeface="Arial MT"/>
                        </a:rPr>
                        <a:t> </a:t>
                      </a:r>
                      <a:r>
                        <a:rPr sz="1400" dirty="0">
                          <a:latin typeface="Arial MT"/>
                          <a:cs typeface="Arial MT"/>
                        </a:rPr>
                        <a:t>trials</a:t>
                      </a:r>
                      <a:r>
                        <a:rPr sz="1400" spc="-40" dirty="0">
                          <a:latin typeface="Arial MT"/>
                          <a:cs typeface="Arial MT"/>
                        </a:rPr>
                        <a:t> </a:t>
                      </a:r>
                      <a:r>
                        <a:rPr sz="1400" dirty="0">
                          <a:latin typeface="Arial MT"/>
                          <a:cs typeface="Arial MT"/>
                        </a:rPr>
                        <a:t>(RCT)</a:t>
                      </a:r>
                      <a:r>
                        <a:rPr sz="1400" spc="-20" dirty="0">
                          <a:latin typeface="Arial MT"/>
                          <a:cs typeface="Arial MT"/>
                        </a:rPr>
                        <a:t> with </a:t>
                      </a:r>
                      <a:r>
                        <a:rPr sz="1400" dirty="0">
                          <a:latin typeface="Arial MT"/>
                          <a:cs typeface="Arial MT"/>
                        </a:rPr>
                        <a:t>concordant</a:t>
                      </a:r>
                      <a:r>
                        <a:rPr sz="1400" spc="-60" dirty="0">
                          <a:latin typeface="Arial MT"/>
                          <a:cs typeface="Arial MT"/>
                        </a:rPr>
                        <a:t> </a:t>
                      </a:r>
                      <a:r>
                        <a:rPr sz="1400" dirty="0">
                          <a:latin typeface="Arial MT"/>
                          <a:cs typeface="Arial MT"/>
                        </a:rPr>
                        <a:t>results</a:t>
                      </a:r>
                      <a:r>
                        <a:rPr sz="1400" spc="-45" dirty="0">
                          <a:latin typeface="Arial MT"/>
                          <a:cs typeface="Arial MT"/>
                        </a:rPr>
                        <a:t> </a:t>
                      </a:r>
                      <a:r>
                        <a:rPr sz="1400" dirty="0">
                          <a:latin typeface="Arial MT"/>
                          <a:cs typeface="Arial MT"/>
                        </a:rPr>
                        <a:t>or</a:t>
                      </a:r>
                      <a:r>
                        <a:rPr sz="1400" spc="-20" dirty="0">
                          <a:latin typeface="Arial MT"/>
                          <a:cs typeface="Arial MT"/>
                        </a:rPr>
                        <a:t> </a:t>
                      </a:r>
                      <a:r>
                        <a:rPr sz="1400" dirty="0">
                          <a:latin typeface="Arial MT"/>
                          <a:cs typeface="Arial MT"/>
                        </a:rPr>
                        <a:t>from</a:t>
                      </a:r>
                      <a:r>
                        <a:rPr sz="1400" spc="-30" dirty="0">
                          <a:latin typeface="Arial MT"/>
                          <a:cs typeface="Arial MT"/>
                        </a:rPr>
                        <a:t> </a:t>
                      </a:r>
                      <a:r>
                        <a:rPr sz="1400" b="1" spc="-10" dirty="0">
                          <a:latin typeface="Arial"/>
                          <a:cs typeface="Arial"/>
                        </a:rPr>
                        <a:t>HIGH-</a:t>
                      </a:r>
                      <a:r>
                        <a:rPr sz="1400" b="1" dirty="0">
                          <a:latin typeface="Arial"/>
                          <a:cs typeface="Arial"/>
                        </a:rPr>
                        <a:t>QUALITY</a:t>
                      </a:r>
                      <a:r>
                        <a:rPr sz="1400" b="1" spc="5" dirty="0">
                          <a:latin typeface="Arial"/>
                          <a:cs typeface="Arial"/>
                        </a:rPr>
                        <a:t> </a:t>
                      </a:r>
                      <a:r>
                        <a:rPr sz="1400" spc="-10" dirty="0">
                          <a:latin typeface="Arial MT"/>
                          <a:cs typeface="Arial MT"/>
                        </a:rPr>
                        <a:t>meta-analyses.</a:t>
                      </a:r>
                      <a:endParaRPr sz="1400">
                        <a:latin typeface="Arial MT"/>
                        <a:cs typeface="Arial MT"/>
                      </a:endParaRPr>
                    </a:p>
                  </a:txBody>
                  <a:tcPr marL="0" marR="0" marT="1943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3C6EB8"/>
                    </a:solidFill>
                  </a:tcPr>
                </a:tc>
                <a:tc rowSpan="5">
                  <a:txBody>
                    <a:bodyPr/>
                    <a:lstStyle/>
                    <a:p>
                      <a:pPr marL="575310" marR="427990" indent="-287020">
                        <a:lnSpc>
                          <a:spcPct val="100000"/>
                        </a:lnSpc>
                        <a:spcBef>
                          <a:spcPts val="810"/>
                        </a:spcBef>
                        <a:buSzPct val="125000"/>
                        <a:buChar char="•"/>
                        <a:tabLst>
                          <a:tab pos="575310" algn="l"/>
                        </a:tabLst>
                      </a:pPr>
                      <a:r>
                        <a:rPr sz="1600" dirty="0">
                          <a:latin typeface="Arial MT"/>
                          <a:cs typeface="Arial MT"/>
                        </a:rPr>
                        <a:t>The</a:t>
                      </a:r>
                      <a:r>
                        <a:rPr sz="1600" spc="-10" dirty="0">
                          <a:latin typeface="Arial MT"/>
                          <a:cs typeface="Arial MT"/>
                        </a:rPr>
                        <a:t> </a:t>
                      </a:r>
                      <a:r>
                        <a:rPr sz="1600" dirty="0">
                          <a:latin typeface="Arial MT"/>
                          <a:cs typeface="Arial MT"/>
                        </a:rPr>
                        <a:t>level</a:t>
                      </a:r>
                      <a:r>
                        <a:rPr sz="1600" spc="-40" dirty="0">
                          <a:latin typeface="Arial MT"/>
                          <a:cs typeface="Arial MT"/>
                        </a:rPr>
                        <a:t> </a:t>
                      </a:r>
                      <a:r>
                        <a:rPr sz="1600" dirty="0">
                          <a:latin typeface="Arial MT"/>
                          <a:cs typeface="Arial MT"/>
                        </a:rPr>
                        <a:t>of</a:t>
                      </a:r>
                      <a:r>
                        <a:rPr sz="1600" spc="-5" dirty="0">
                          <a:latin typeface="Arial MT"/>
                          <a:cs typeface="Arial MT"/>
                        </a:rPr>
                        <a:t> </a:t>
                      </a:r>
                      <a:r>
                        <a:rPr sz="1600" spc="-10" dirty="0">
                          <a:latin typeface="Arial MT"/>
                          <a:cs typeface="Arial MT"/>
                        </a:rPr>
                        <a:t>evidence recommendations</a:t>
                      </a:r>
                      <a:r>
                        <a:rPr sz="1600" spc="10" dirty="0">
                          <a:latin typeface="Arial MT"/>
                          <a:cs typeface="Arial MT"/>
                        </a:rPr>
                        <a:t> </a:t>
                      </a:r>
                      <a:r>
                        <a:rPr sz="1600" dirty="0">
                          <a:latin typeface="Arial MT"/>
                          <a:cs typeface="Arial MT"/>
                        </a:rPr>
                        <a:t>allow</a:t>
                      </a:r>
                      <a:r>
                        <a:rPr sz="1600" spc="-30" dirty="0">
                          <a:latin typeface="Arial MT"/>
                          <a:cs typeface="Arial MT"/>
                        </a:rPr>
                        <a:t> </a:t>
                      </a:r>
                      <a:r>
                        <a:rPr sz="1600" spc="-10" dirty="0">
                          <a:latin typeface="Arial MT"/>
                          <a:cs typeface="Arial MT"/>
                        </a:rPr>
                        <a:t>readers </a:t>
                      </a:r>
                      <a:r>
                        <a:rPr sz="1600" dirty="0">
                          <a:latin typeface="Arial MT"/>
                          <a:cs typeface="Arial MT"/>
                        </a:rPr>
                        <a:t>to</a:t>
                      </a:r>
                      <a:r>
                        <a:rPr sz="1600" spc="-30" dirty="0">
                          <a:latin typeface="Arial MT"/>
                          <a:cs typeface="Arial MT"/>
                        </a:rPr>
                        <a:t> </a:t>
                      </a:r>
                      <a:r>
                        <a:rPr sz="1600" dirty="0">
                          <a:latin typeface="Arial MT"/>
                          <a:cs typeface="Arial MT"/>
                        </a:rPr>
                        <a:t>quickly</a:t>
                      </a:r>
                      <a:r>
                        <a:rPr sz="1600" spc="-60" dirty="0">
                          <a:latin typeface="Arial MT"/>
                          <a:cs typeface="Arial MT"/>
                        </a:rPr>
                        <a:t> </a:t>
                      </a:r>
                      <a:r>
                        <a:rPr sz="1600" dirty="0">
                          <a:latin typeface="Arial MT"/>
                          <a:cs typeface="Arial MT"/>
                        </a:rPr>
                        <a:t>glean</a:t>
                      </a:r>
                      <a:r>
                        <a:rPr sz="1600" spc="-50" dirty="0">
                          <a:latin typeface="Arial MT"/>
                          <a:cs typeface="Arial MT"/>
                        </a:rPr>
                        <a:t> </a:t>
                      </a:r>
                      <a:r>
                        <a:rPr sz="1600" dirty="0">
                          <a:latin typeface="Arial MT"/>
                          <a:cs typeface="Arial MT"/>
                        </a:rPr>
                        <a:t>information</a:t>
                      </a:r>
                      <a:r>
                        <a:rPr sz="1600" spc="-30" dirty="0">
                          <a:latin typeface="Arial MT"/>
                          <a:cs typeface="Arial MT"/>
                        </a:rPr>
                        <a:t> </a:t>
                      </a:r>
                      <a:r>
                        <a:rPr sz="1600" spc="-25" dirty="0">
                          <a:latin typeface="Arial MT"/>
                          <a:cs typeface="Arial MT"/>
                        </a:rPr>
                        <a:t>on </a:t>
                      </a:r>
                      <a:r>
                        <a:rPr sz="1600" dirty="0">
                          <a:latin typeface="Arial MT"/>
                          <a:cs typeface="Arial MT"/>
                        </a:rPr>
                        <a:t>the</a:t>
                      </a:r>
                      <a:r>
                        <a:rPr sz="1600" spc="-50" dirty="0">
                          <a:latin typeface="Arial MT"/>
                          <a:cs typeface="Arial MT"/>
                        </a:rPr>
                        <a:t> </a:t>
                      </a:r>
                      <a:r>
                        <a:rPr sz="1600" dirty="0">
                          <a:latin typeface="Arial MT"/>
                          <a:cs typeface="Arial MT"/>
                        </a:rPr>
                        <a:t>strength,</a:t>
                      </a:r>
                      <a:r>
                        <a:rPr sz="1600" spc="-40" dirty="0">
                          <a:latin typeface="Arial MT"/>
                          <a:cs typeface="Arial MT"/>
                        </a:rPr>
                        <a:t> </a:t>
                      </a:r>
                      <a:r>
                        <a:rPr sz="1600" dirty="0">
                          <a:latin typeface="Arial MT"/>
                          <a:cs typeface="Arial MT"/>
                        </a:rPr>
                        <a:t>certainty,</a:t>
                      </a:r>
                      <a:r>
                        <a:rPr sz="1600" spc="-30" dirty="0">
                          <a:latin typeface="Arial MT"/>
                          <a:cs typeface="Arial MT"/>
                        </a:rPr>
                        <a:t> </a:t>
                      </a:r>
                      <a:r>
                        <a:rPr sz="1600" spc="-25" dirty="0">
                          <a:latin typeface="Arial MT"/>
                          <a:cs typeface="Arial MT"/>
                        </a:rPr>
                        <a:t>and </a:t>
                      </a:r>
                      <a:r>
                        <a:rPr sz="1600" dirty="0">
                          <a:latin typeface="Arial MT"/>
                          <a:cs typeface="Arial MT"/>
                        </a:rPr>
                        <a:t>quality</a:t>
                      </a:r>
                      <a:r>
                        <a:rPr sz="1600" spc="-35" dirty="0">
                          <a:latin typeface="Arial MT"/>
                          <a:cs typeface="Arial MT"/>
                        </a:rPr>
                        <a:t> </a:t>
                      </a:r>
                      <a:r>
                        <a:rPr sz="1600" dirty="0">
                          <a:latin typeface="Arial MT"/>
                          <a:cs typeface="Arial MT"/>
                        </a:rPr>
                        <a:t>of</a:t>
                      </a:r>
                      <a:r>
                        <a:rPr sz="1600" spc="-20" dirty="0">
                          <a:latin typeface="Arial MT"/>
                          <a:cs typeface="Arial MT"/>
                        </a:rPr>
                        <a:t> </a:t>
                      </a:r>
                      <a:r>
                        <a:rPr sz="1600" dirty="0">
                          <a:latin typeface="Arial MT"/>
                          <a:cs typeface="Arial MT"/>
                        </a:rPr>
                        <a:t>evidence</a:t>
                      </a:r>
                      <a:r>
                        <a:rPr sz="1600" spc="-40" dirty="0">
                          <a:latin typeface="Arial MT"/>
                          <a:cs typeface="Arial MT"/>
                        </a:rPr>
                        <a:t> </a:t>
                      </a:r>
                      <a:r>
                        <a:rPr sz="1600" spc="-10" dirty="0">
                          <a:latin typeface="Arial MT"/>
                          <a:cs typeface="Arial MT"/>
                        </a:rPr>
                        <a:t>supporting </a:t>
                      </a:r>
                      <a:r>
                        <a:rPr sz="1600" dirty="0">
                          <a:latin typeface="Arial MT"/>
                          <a:cs typeface="Arial MT"/>
                        </a:rPr>
                        <a:t>each</a:t>
                      </a:r>
                      <a:r>
                        <a:rPr sz="1600" spc="-30" dirty="0">
                          <a:latin typeface="Arial MT"/>
                          <a:cs typeface="Arial MT"/>
                        </a:rPr>
                        <a:t> </a:t>
                      </a:r>
                      <a:r>
                        <a:rPr sz="1600" spc="-10" dirty="0">
                          <a:latin typeface="Arial MT"/>
                          <a:cs typeface="Arial MT"/>
                        </a:rPr>
                        <a:t>recommendation.</a:t>
                      </a:r>
                      <a:endParaRPr sz="1600">
                        <a:latin typeface="Arial MT"/>
                        <a:cs typeface="Arial MT"/>
                      </a:endParaRPr>
                    </a:p>
                    <a:p>
                      <a:pPr>
                        <a:lnSpc>
                          <a:spcPct val="100000"/>
                        </a:lnSpc>
                        <a:spcBef>
                          <a:spcPts val="85"/>
                        </a:spcBef>
                        <a:buFont typeface="Arial MT"/>
                        <a:buChar char="•"/>
                      </a:pPr>
                      <a:endParaRPr sz="1600">
                        <a:latin typeface="Times New Roman"/>
                        <a:cs typeface="Times New Roman"/>
                      </a:endParaRPr>
                    </a:p>
                    <a:p>
                      <a:pPr marL="575310" marR="299085" indent="-287020">
                        <a:lnSpc>
                          <a:spcPct val="100000"/>
                        </a:lnSpc>
                        <a:buSzPct val="125000"/>
                        <a:buChar char="•"/>
                        <a:tabLst>
                          <a:tab pos="575310" algn="l"/>
                        </a:tabLst>
                      </a:pPr>
                      <a:r>
                        <a:rPr sz="1600" dirty="0">
                          <a:latin typeface="Arial MT"/>
                          <a:cs typeface="Arial MT"/>
                        </a:rPr>
                        <a:t>A</a:t>
                      </a:r>
                      <a:r>
                        <a:rPr sz="1600" spc="-30" dirty="0">
                          <a:latin typeface="Arial MT"/>
                          <a:cs typeface="Arial MT"/>
                        </a:rPr>
                        <a:t> </a:t>
                      </a:r>
                      <a:r>
                        <a:rPr sz="1600" spc="-10" dirty="0">
                          <a:latin typeface="Arial MT"/>
                          <a:cs typeface="Arial MT"/>
                        </a:rPr>
                        <a:t>recommendation</a:t>
                      </a:r>
                      <a:r>
                        <a:rPr sz="1600" spc="-15" dirty="0">
                          <a:latin typeface="Arial MT"/>
                          <a:cs typeface="Arial MT"/>
                        </a:rPr>
                        <a:t> </a:t>
                      </a:r>
                      <a:r>
                        <a:rPr sz="1600" dirty="0">
                          <a:latin typeface="Arial MT"/>
                          <a:cs typeface="Arial MT"/>
                        </a:rPr>
                        <a:t>with</a:t>
                      </a:r>
                      <a:r>
                        <a:rPr sz="1600" spc="-20" dirty="0">
                          <a:latin typeface="Arial MT"/>
                          <a:cs typeface="Arial MT"/>
                        </a:rPr>
                        <a:t> </a:t>
                      </a:r>
                      <a:r>
                        <a:rPr sz="1600" dirty="0">
                          <a:latin typeface="Arial MT"/>
                          <a:cs typeface="Arial MT"/>
                        </a:rPr>
                        <a:t>Level</a:t>
                      </a:r>
                      <a:r>
                        <a:rPr sz="1600" spc="-30" dirty="0">
                          <a:latin typeface="Arial MT"/>
                          <a:cs typeface="Arial MT"/>
                        </a:rPr>
                        <a:t> </a:t>
                      </a:r>
                      <a:r>
                        <a:rPr sz="1600" spc="-25" dirty="0">
                          <a:latin typeface="Arial MT"/>
                          <a:cs typeface="Arial MT"/>
                        </a:rPr>
                        <a:t>of </a:t>
                      </a:r>
                      <a:r>
                        <a:rPr sz="1600" dirty="0">
                          <a:latin typeface="Arial MT"/>
                          <a:cs typeface="Arial MT"/>
                        </a:rPr>
                        <a:t>Evidence</a:t>
                      </a:r>
                      <a:r>
                        <a:rPr sz="1600" spc="-50" dirty="0">
                          <a:latin typeface="Arial MT"/>
                          <a:cs typeface="Arial MT"/>
                        </a:rPr>
                        <a:t> </a:t>
                      </a:r>
                      <a:r>
                        <a:rPr sz="1600" dirty="0">
                          <a:latin typeface="Arial MT"/>
                          <a:cs typeface="Arial MT"/>
                        </a:rPr>
                        <a:t>(LOE) C</a:t>
                      </a:r>
                      <a:r>
                        <a:rPr sz="1600" spc="-30" dirty="0">
                          <a:latin typeface="Arial MT"/>
                          <a:cs typeface="Arial MT"/>
                        </a:rPr>
                        <a:t> </a:t>
                      </a:r>
                      <a:r>
                        <a:rPr sz="1600" dirty="0">
                          <a:latin typeface="Arial MT"/>
                          <a:cs typeface="Arial MT"/>
                        </a:rPr>
                        <a:t>does</a:t>
                      </a:r>
                      <a:r>
                        <a:rPr sz="1600" spc="-10" dirty="0">
                          <a:latin typeface="Arial MT"/>
                          <a:cs typeface="Arial MT"/>
                        </a:rPr>
                        <a:t> </a:t>
                      </a:r>
                      <a:r>
                        <a:rPr sz="1600" dirty="0">
                          <a:latin typeface="Arial MT"/>
                          <a:cs typeface="Arial MT"/>
                        </a:rPr>
                        <a:t>not</a:t>
                      </a:r>
                      <a:r>
                        <a:rPr sz="1600" spc="-35" dirty="0">
                          <a:latin typeface="Arial MT"/>
                          <a:cs typeface="Arial MT"/>
                        </a:rPr>
                        <a:t> </a:t>
                      </a:r>
                      <a:r>
                        <a:rPr sz="1600" spc="-20" dirty="0">
                          <a:latin typeface="Arial MT"/>
                          <a:cs typeface="Arial MT"/>
                        </a:rPr>
                        <a:t>imply </a:t>
                      </a:r>
                      <a:r>
                        <a:rPr sz="1600" dirty="0">
                          <a:latin typeface="Arial MT"/>
                          <a:cs typeface="Arial MT"/>
                        </a:rPr>
                        <a:t>that</a:t>
                      </a:r>
                      <a:r>
                        <a:rPr sz="1600" spc="-55" dirty="0">
                          <a:latin typeface="Arial MT"/>
                          <a:cs typeface="Arial MT"/>
                        </a:rPr>
                        <a:t> </a:t>
                      </a:r>
                      <a:r>
                        <a:rPr sz="1600" dirty="0">
                          <a:latin typeface="Arial MT"/>
                          <a:cs typeface="Arial MT"/>
                        </a:rPr>
                        <a:t>the</a:t>
                      </a:r>
                      <a:r>
                        <a:rPr sz="1600" spc="-55" dirty="0">
                          <a:latin typeface="Arial MT"/>
                          <a:cs typeface="Arial MT"/>
                        </a:rPr>
                        <a:t> </a:t>
                      </a:r>
                      <a:r>
                        <a:rPr sz="1600" dirty="0">
                          <a:latin typeface="Arial MT"/>
                          <a:cs typeface="Arial MT"/>
                        </a:rPr>
                        <a:t>recommendation</a:t>
                      </a:r>
                      <a:r>
                        <a:rPr sz="1600" spc="-45" dirty="0">
                          <a:latin typeface="Arial MT"/>
                          <a:cs typeface="Arial MT"/>
                        </a:rPr>
                        <a:t> </a:t>
                      </a:r>
                      <a:r>
                        <a:rPr sz="1600" spc="-25" dirty="0">
                          <a:latin typeface="Arial MT"/>
                          <a:cs typeface="Arial MT"/>
                        </a:rPr>
                        <a:t>is</a:t>
                      </a:r>
                      <a:r>
                        <a:rPr sz="1600" spc="500" dirty="0">
                          <a:latin typeface="Arial MT"/>
                          <a:cs typeface="Arial MT"/>
                        </a:rPr>
                        <a:t> </a:t>
                      </a:r>
                      <a:r>
                        <a:rPr sz="1600" spc="-10" dirty="0">
                          <a:latin typeface="Arial MT"/>
                          <a:cs typeface="Arial MT"/>
                        </a:rPr>
                        <a:t>weak.</a:t>
                      </a:r>
                      <a:endParaRPr sz="1600">
                        <a:latin typeface="Arial MT"/>
                        <a:cs typeface="Arial MT"/>
                      </a:endParaRPr>
                    </a:p>
                    <a:p>
                      <a:pPr>
                        <a:lnSpc>
                          <a:spcPct val="100000"/>
                        </a:lnSpc>
                        <a:spcBef>
                          <a:spcPts val="80"/>
                        </a:spcBef>
                        <a:buFont typeface="Arial MT"/>
                        <a:buChar char="•"/>
                      </a:pPr>
                      <a:endParaRPr sz="1600">
                        <a:latin typeface="Times New Roman"/>
                        <a:cs typeface="Times New Roman"/>
                      </a:endParaRPr>
                    </a:p>
                    <a:p>
                      <a:pPr marL="575310" marR="340360" indent="-287020">
                        <a:lnSpc>
                          <a:spcPct val="100000"/>
                        </a:lnSpc>
                        <a:spcBef>
                          <a:spcPts val="5"/>
                        </a:spcBef>
                        <a:buSzPct val="125000"/>
                        <a:buChar char="•"/>
                        <a:tabLst>
                          <a:tab pos="575310" algn="l"/>
                        </a:tabLst>
                      </a:pPr>
                      <a:r>
                        <a:rPr sz="1600" dirty="0">
                          <a:latin typeface="Arial MT"/>
                          <a:cs typeface="Arial MT"/>
                        </a:rPr>
                        <a:t>Although,</a:t>
                      </a:r>
                      <a:r>
                        <a:rPr sz="1600" spc="-35" dirty="0">
                          <a:latin typeface="Arial MT"/>
                          <a:cs typeface="Arial MT"/>
                        </a:rPr>
                        <a:t> </a:t>
                      </a:r>
                      <a:r>
                        <a:rPr sz="1600" dirty="0">
                          <a:latin typeface="Arial MT"/>
                          <a:cs typeface="Arial MT"/>
                        </a:rPr>
                        <a:t>RCTs</a:t>
                      </a:r>
                      <a:r>
                        <a:rPr sz="1600" spc="-30" dirty="0">
                          <a:latin typeface="Arial MT"/>
                          <a:cs typeface="Arial MT"/>
                        </a:rPr>
                        <a:t> </a:t>
                      </a:r>
                      <a:r>
                        <a:rPr sz="1600" dirty="0">
                          <a:latin typeface="Arial MT"/>
                          <a:cs typeface="Arial MT"/>
                        </a:rPr>
                        <a:t>are</a:t>
                      </a:r>
                      <a:r>
                        <a:rPr sz="1600" spc="-25" dirty="0">
                          <a:latin typeface="Arial MT"/>
                          <a:cs typeface="Arial MT"/>
                        </a:rPr>
                        <a:t> </a:t>
                      </a:r>
                      <a:r>
                        <a:rPr sz="1600" spc="-10" dirty="0">
                          <a:latin typeface="Arial MT"/>
                          <a:cs typeface="Arial MT"/>
                        </a:rPr>
                        <a:t>unavailable, </a:t>
                      </a:r>
                      <a:r>
                        <a:rPr sz="1600" dirty="0">
                          <a:latin typeface="Arial MT"/>
                          <a:cs typeface="Arial MT"/>
                        </a:rPr>
                        <a:t>there</a:t>
                      </a:r>
                      <a:r>
                        <a:rPr sz="1600" spc="-15" dirty="0">
                          <a:latin typeface="Arial MT"/>
                          <a:cs typeface="Arial MT"/>
                        </a:rPr>
                        <a:t> </a:t>
                      </a:r>
                      <a:r>
                        <a:rPr sz="1600" dirty="0">
                          <a:latin typeface="Arial MT"/>
                          <a:cs typeface="Arial MT"/>
                        </a:rPr>
                        <a:t>may</a:t>
                      </a:r>
                      <a:r>
                        <a:rPr sz="1600" spc="-20" dirty="0">
                          <a:latin typeface="Arial MT"/>
                          <a:cs typeface="Arial MT"/>
                        </a:rPr>
                        <a:t> </a:t>
                      </a:r>
                      <a:r>
                        <a:rPr sz="1600" dirty="0">
                          <a:latin typeface="Arial MT"/>
                          <a:cs typeface="Arial MT"/>
                        </a:rPr>
                        <a:t>be</a:t>
                      </a:r>
                      <a:r>
                        <a:rPr sz="1600" spc="-15" dirty="0">
                          <a:latin typeface="Arial MT"/>
                          <a:cs typeface="Arial MT"/>
                        </a:rPr>
                        <a:t> </a:t>
                      </a:r>
                      <a:r>
                        <a:rPr sz="1600" dirty="0">
                          <a:latin typeface="Arial MT"/>
                          <a:cs typeface="Arial MT"/>
                        </a:rPr>
                        <a:t>a</a:t>
                      </a:r>
                      <a:r>
                        <a:rPr sz="1600" spc="-25" dirty="0">
                          <a:latin typeface="Arial MT"/>
                          <a:cs typeface="Arial MT"/>
                        </a:rPr>
                        <a:t> </a:t>
                      </a:r>
                      <a:r>
                        <a:rPr sz="1600" dirty="0">
                          <a:latin typeface="Arial MT"/>
                          <a:cs typeface="Arial MT"/>
                        </a:rPr>
                        <a:t>very</a:t>
                      </a:r>
                      <a:r>
                        <a:rPr sz="1600" spc="-20" dirty="0">
                          <a:latin typeface="Arial MT"/>
                          <a:cs typeface="Arial MT"/>
                        </a:rPr>
                        <a:t> </a:t>
                      </a:r>
                      <a:r>
                        <a:rPr sz="1600" dirty="0">
                          <a:latin typeface="Arial MT"/>
                          <a:cs typeface="Arial MT"/>
                        </a:rPr>
                        <a:t>clear</a:t>
                      </a:r>
                      <a:r>
                        <a:rPr sz="1600" spc="-25" dirty="0">
                          <a:latin typeface="Arial MT"/>
                          <a:cs typeface="Arial MT"/>
                        </a:rPr>
                        <a:t> </a:t>
                      </a:r>
                      <a:r>
                        <a:rPr sz="1600" spc="-10" dirty="0">
                          <a:latin typeface="Arial MT"/>
                          <a:cs typeface="Arial MT"/>
                        </a:rPr>
                        <a:t>clinical </a:t>
                      </a:r>
                      <a:r>
                        <a:rPr sz="1600" dirty="0">
                          <a:latin typeface="Arial MT"/>
                          <a:cs typeface="Arial MT"/>
                        </a:rPr>
                        <a:t>consensus</a:t>
                      </a:r>
                      <a:r>
                        <a:rPr sz="1600" spc="-35" dirty="0">
                          <a:latin typeface="Arial MT"/>
                          <a:cs typeface="Arial MT"/>
                        </a:rPr>
                        <a:t> </a:t>
                      </a:r>
                      <a:r>
                        <a:rPr sz="1600" dirty="0">
                          <a:latin typeface="Arial MT"/>
                          <a:cs typeface="Arial MT"/>
                        </a:rPr>
                        <a:t>that</a:t>
                      </a:r>
                      <a:r>
                        <a:rPr sz="1600" spc="-15" dirty="0">
                          <a:latin typeface="Arial MT"/>
                          <a:cs typeface="Arial MT"/>
                        </a:rPr>
                        <a:t> </a:t>
                      </a:r>
                      <a:r>
                        <a:rPr sz="1600" dirty="0">
                          <a:latin typeface="Arial MT"/>
                          <a:cs typeface="Arial MT"/>
                        </a:rPr>
                        <a:t>a</a:t>
                      </a:r>
                      <a:r>
                        <a:rPr sz="1600" spc="-20" dirty="0">
                          <a:latin typeface="Arial MT"/>
                          <a:cs typeface="Arial MT"/>
                        </a:rPr>
                        <a:t> </a:t>
                      </a:r>
                      <a:r>
                        <a:rPr sz="1600" dirty="0">
                          <a:latin typeface="Arial MT"/>
                          <a:cs typeface="Arial MT"/>
                        </a:rPr>
                        <a:t>particular</a:t>
                      </a:r>
                      <a:r>
                        <a:rPr sz="1600" spc="-25" dirty="0">
                          <a:latin typeface="Arial MT"/>
                          <a:cs typeface="Arial MT"/>
                        </a:rPr>
                        <a:t> </a:t>
                      </a:r>
                      <a:r>
                        <a:rPr sz="1600" spc="-20" dirty="0">
                          <a:latin typeface="Arial MT"/>
                          <a:cs typeface="Arial MT"/>
                        </a:rPr>
                        <a:t>test </a:t>
                      </a:r>
                      <a:r>
                        <a:rPr sz="1600" dirty="0">
                          <a:latin typeface="Arial MT"/>
                          <a:cs typeface="Arial MT"/>
                        </a:rPr>
                        <a:t>or</a:t>
                      </a:r>
                      <a:r>
                        <a:rPr sz="1600" spc="-25" dirty="0">
                          <a:latin typeface="Arial MT"/>
                          <a:cs typeface="Arial MT"/>
                        </a:rPr>
                        <a:t> </a:t>
                      </a:r>
                      <a:r>
                        <a:rPr sz="1600" dirty="0">
                          <a:latin typeface="Arial MT"/>
                          <a:cs typeface="Arial MT"/>
                        </a:rPr>
                        <a:t>therapy</a:t>
                      </a:r>
                      <a:r>
                        <a:rPr sz="1600" spc="-5" dirty="0">
                          <a:latin typeface="Arial MT"/>
                          <a:cs typeface="Arial MT"/>
                        </a:rPr>
                        <a:t> </a:t>
                      </a:r>
                      <a:r>
                        <a:rPr sz="1600" dirty="0">
                          <a:latin typeface="Arial MT"/>
                          <a:cs typeface="Arial MT"/>
                        </a:rPr>
                        <a:t>is</a:t>
                      </a:r>
                      <a:r>
                        <a:rPr sz="1600" spc="-40" dirty="0">
                          <a:latin typeface="Arial MT"/>
                          <a:cs typeface="Arial MT"/>
                        </a:rPr>
                        <a:t> </a:t>
                      </a:r>
                      <a:r>
                        <a:rPr sz="1600" dirty="0">
                          <a:latin typeface="Arial MT"/>
                          <a:cs typeface="Arial MT"/>
                        </a:rPr>
                        <a:t>useful</a:t>
                      </a:r>
                      <a:r>
                        <a:rPr sz="1600" spc="-25" dirty="0">
                          <a:latin typeface="Arial MT"/>
                          <a:cs typeface="Arial MT"/>
                        </a:rPr>
                        <a:t> </a:t>
                      </a:r>
                      <a:r>
                        <a:rPr sz="1600" dirty="0">
                          <a:latin typeface="Arial MT"/>
                          <a:cs typeface="Arial MT"/>
                        </a:rPr>
                        <a:t>or</a:t>
                      </a:r>
                      <a:r>
                        <a:rPr sz="1600" spc="-20" dirty="0">
                          <a:latin typeface="Arial MT"/>
                          <a:cs typeface="Arial MT"/>
                        </a:rPr>
                        <a:t> </a:t>
                      </a:r>
                      <a:r>
                        <a:rPr sz="1600" spc="-10" dirty="0">
                          <a:latin typeface="Arial MT"/>
                          <a:cs typeface="Arial MT"/>
                        </a:rPr>
                        <a:t>effective.</a:t>
                      </a:r>
                      <a:endParaRPr sz="1600">
                        <a:latin typeface="Arial MT"/>
                        <a:cs typeface="Arial MT"/>
                      </a:endParaRPr>
                    </a:p>
                  </a:txBody>
                  <a:tcPr marL="0" marR="0" marT="102870"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FFFFFF"/>
                    </a:solidFill>
                  </a:tcPr>
                </a:tc>
                <a:extLst>
                  <a:ext uri="{0D108BD9-81ED-4DB2-BD59-A6C34878D82A}">
                    <a16:rowId xmlns:a16="http://schemas.microsoft.com/office/drawing/2014/main" val="10001"/>
                  </a:ext>
                </a:extLst>
              </a:tr>
              <a:tr h="855980">
                <a:tc>
                  <a:txBody>
                    <a:bodyPr/>
                    <a:lstStyle/>
                    <a:p>
                      <a:pPr>
                        <a:lnSpc>
                          <a:spcPct val="100000"/>
                        </a:lnSpc>
                        <a:spcBef>
                          <a:spcPts val="880"/>
                        </a:spcBef>
                      </a:pPr>
                      <a:endParaRPr sz="1400">
                        <a:latin typeface="Times New Roman"/>
                        <a:cs typeface="Times New Roman"/>
                      </a:endParaRPr>
                    </a:p>
                    <a:p>
                      <a:pPr algn="ctr">
                        <a:lnSpc>
                          <a:spcPct val="100000"/>
                        </a:lnSpc>
                      </a:pPr>
                      <a:r>
                        <a:rPr sz="1400" b="1" spc="-10" dirty="0">
                          <a:latin typeface="Arial"/>
                          <a:cs typeface="Arial"/>
                        </a:rPr>
                        <a:t>B-</a:t>
                      </a:r>
                      <a:r>
                        <a:rPr sz="1400" b="1" spc="-50" dirty="0">
                          <a:latin typeface="Arial"/>
                          <a:cs typeface="Arial"/>
                        </a:rPr>
                        <a:t>R</a:t>
                      </a:r>
                      <a:endParaRPr sz="1400">
                        <a:latin typeface="Arial"/>
                        <a:cs typeface="Arial"/>
                      </a:endParaRPr>
                    </a:p>
                  </a:txBody>
                  <a:tcPr marL="0" marR="0" marT="11176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39DD3"/>
                    </a:solidFill>
                  </a:tcPr>
                </a:tc>
                <a:tc>
                  <a:txBody>
                    <a:bodyPr/>
                    <a:lstStyle/>
                    <a:p>
                      <a:pPr marL="288290" marR="723900">
                        <a:lnSpc>
                          <a:spcPct val="100000"/>
                        </a:lnSpc>
                        <a:spcBef>
                          <a:spcPts val="810"/>
                        </a:spcBef>
                      </a:pPr>
                      <a:r>
                        <a:rPr sz="1400" dirty="0">
                          <a:latin typeface="Arial MT"/>
                          <a:cs typeface="Arial MT"/>
                        </a:rPr>
                        <a:t>Evidence</a:t>
                      </a:r>
                      <a:r>
                        <a:rPr sz="1400" spc="-20" dirty="0">
                          <a:latin typeface="Arial MT"/>
                          <a:cs typeface="Arial MT"/>
                        </a:rPr>
                        <a:t> </a:t>
                      </a:r>
                      <a:r>
                        <a:rPr sz="1400" dirty="0">
                          <a:latin typeface="Arial MT"/>
                          <a:cs typeface="Arial MT"/>
                        </a:rPr>
                        <a:t>from</a:t>
                      </a:r>
                      <a:r>
                        <a:rPr sz="1400" spc="-25" dirty="0">
                          <a:latin typeface="Arial MT"/>
                          <a:cs typeface="Arial MT"/>
                        </a:rPr>
                        <a:t> </a:t>
                      </a:r>
                      <a:r>
                        <a:rPr sz="1400" spc="-10" dirty="0">
                          <a:latin typeface="Arial MT"/>
                          <a:cs typeface="Arial MT"/>
                        </a:rPr>
                        <a:t>moderate-</a:t>
                      </a:r>
                      <a:r>
                        <a:rPr sz="1400" dirty="0">
                          <a:latin typeface="Arial MT"/>
                          <a:cs typeface="Arial MT"/>
                        </a:rPr>
                        <a:t>quality</a:t>
                      </a:r>
                      <a:r>
                        <a:rPr sz="1400" spc="-40" dirty="0">
                          <a:latin typeface="Arial MT"/>
                          <a:cs typeface="Arial MT"/>
                        </a:rPr>
                        <a:t> </a:t>
                      </a:r>
                      <a:r>
                        <a:rPr sz="1400" dirty="0">
                          <a:latin typeface="Arial MT"/>
                          <a:cs typeface="Arial MT"/>
                        </a:rPr>
                        <a:t>trials,</a:t>
                      </a:r>
                      <a:r>
                        <a:rPr sz="1400" spc="-35" dirty="0">
                          <a:latin typeface="Arial MT"/>
                          <a:cs typeface="Arial MT"/>
                        </a:rPr>
                        <a:t> </a:t>
                      </a:r>
                      <a:r>
                        <a:rPr sz="1400" dirty="0">
                          <a:latin typeface="Arial MT"/>
                          <a:cs typeface="Arial MT"/>
                        </a:rPr>
                        <a:t>or</a:t>
                      </a:r>
                      <a:r>
                        <a:rPr sz="1400" spc="-10" dirty="0">
                          <a:latin typeface="Arial MT"/>
                          <a:cs typeface="Arial MT"/>
                        </a:rPr>
                        <a:t> </a:t>
                      </a:r>
                      <a:r>
                        <a:rPr sz="1400" dirty="0">
                          <a:latin typeface="Arial MT"/>
                          <a:cs typeface="Arial MT"/>
                        </a:rPr>
                        <a:t>a</a:t>
                      </a:r>
                      <a:r>
                        <a:rPr sz="1400" spc="-10" dirty="0">
                          <a:latin typeface="Arial MT"/>
                          <a:cs typeface="Arial MT"/>
                        </a:rPr>
                        <a:t> meta-</a:t>
                      </a:r>
                      <a:r>
                        <a:rPr sz="1400" dirty="0">
                          <a:latin typeface="Arial MT"/>
                          <a:cs typeface="Arial MT"/>
                        </a:rPr>
                        <a:t>analysis</a:t>
                      </a:r>
                      <a:r>
                        <a:rPr sz="1400" spc="-25" dirty="0">
                          <a:latin typeface="Arial MT"/>
                          <a:cs typeface="Arial MT"/>
                        </a:rPr>
                        <a:t> of </a:t>
                      </a:r>
                      <a:r>
                        <a:rPr sz="1400" dirty="0">
                          <a:latin typeface="Arial MT"/>
                          <a:cs typeface="Arial MT"/>
                        </a:rPr>
                        <a:t>moderate</a:t>
                      </a:r>
                      <a:r>
                        <a:rPr sz="1400" spc="-65" dirty="0">
                          <a:latin typeface="Arial MT"/>
                          <a:cs typeface="Arial MT"/>
                        </a:rPr>
                        <a:t> </a:t>
                      </a:r>
                      <a:r>
                        <a:rPr sz="1400" dirty="0">
                          <a:latin typeface="Arial MT"/>
                          <a:cs typeface="Arial MT"/>
                        </a:rPr>
                        <a:t>quality</a:t>
                      </a:r>
                      <a:r>
                        <a:rPr sz="1400" spc="-40" dirty="0">
                          <a:latin typeface="Arial MT"/>
                          <a:cs typeface="Arial MT"/>
                        </a:rPr>
                        <a:t> </a:t>
                      </a:r>
                      <a:r>
                        <a:rPr sz="1400" dirty="0">
                          <a:latin typeface="Arial MT"/>
                          <a:cs typeface="Arial MT"/>
                        </a:rPr>
                        <a:t>(RCT)</a:t>
                      </a:r>
                      <a:r>
                        <a:rPr sz="1400" spc="-20" dirty="0">
                          <a:latin typeface="Arial MT"/>
                          <a:cs typeface="Arial MT"/>
                        </a:rPr>
                        <a:t> </a:t>
                      </a:r>
                      <a:r>
                        <a:rPr sz="1400" dirty="0">
                          <a:latin typeface="Arial MT"/>
                          <a:cs typeface="Arial MT"/>
                        </a:rPr>
                        <a:t>followed</a:t>
                      </a:r>
                      <a:r>
                        <a:rPr sz="1400" spc="-40" dirty="0">
                          <a:latin typeface="Arial MT"/>
                          <a:cs typeface="Arial MT"/>
                        </a:rPr>
                        <a:t> </a:t>
                      </a:r>
                      <a:r>
                        <a:rPr sz="1400" dirty="0">
                          <a:latin typeface="Arial MT"/>
                          <a:cs typeface="Arial MT"/>
                        </a:rPr>
                        <a:t>by</a:t>
                      </a:r>
                      <a:r>
                        <a:rPr sz="1400" spc="-35" dirty="0">
                          <a:latin typeface="Arial MT"/>
                          <a:cs typeface="Arial MT"/>
                        </a:rPr>
                        <a:t> </a:t>
                      </a:r>
                      <a:r>
                        <a:rPr sz="1400" dirty="0">
                          <a:latin typeface="Arial MT"/>
                          <a:cs typeface="Arial MT"/>
                        </a:rPr>
                        <a:t>an</a:t>
                      </a:r>
                      <a:r>
                        <a:rPr sz="1400" spc="-25" dirty="0">
                          <a:latin typeface="Arial MT"/>
                          <a:cs typeface="Arial MT"/>
                        </a:rPr>
                        <a:t> </a:t>
                      </a:r>
                      <a:r>
                        <a:rPr sz="1400" dirty="0">
                          <a:latin typeface="Arial MT"/>
                          <a:cs typeface="Arial MT"/>
                        </a:rPr>
                        <a:t>R</a:t>
                      </a:r>
                      <a:r>
                        <a:rPr sz="1400" spc="-30" dirty="0">
                          <a:latin typeface="Arial MT"/>
                          <a:cs typeface="Arial MT"/>
                        </a:rPr>
                        <a:t> </a:t>
                      </a:r>
                      <a:r>
                        <a:rPr sz="1400" dirty="0">
                          <a:latin typeface="Arial MT"/>
                          <a:cs typeface="Arial MT"/>
                        </a:rPr>
                        <a:t>to</a:t>
                      </a:r>
                      <a:r>
                        <a:rPr sz="1400" spc="-30" dirty="0">
                          <a:latin typeface="Arial MT"/>
                          <a:cs typeface="Arial MT"/>
                        </a:rPr>
                        <a:t> </a:t>
                      </a:r>
                      <a:r>
                        <a:rPr sz="1400" spc="-10" dirty="0">
                          <a:latin typeface="Arial MT"/>
                          <a:cs typeface="Arial MT"/>
                        </a:rPr>
                        <a:t>denote </a:t>
                      </a:r>
                      <a:r>
                        <a:rPr sz="1400" b="1" dirty="0">
                          <a:latin typeface="Arial"/>
                          <a:cs typeface="Arial"/>
                        </a:rPr>
                        <a:t>RANDOMIZED</a:t>
                      </a:r>
                      <a:r>
                        <a:rPr sz="1400" b="1" spc="-55" dirty="0">
                          <a:latin typeface="Arial"/>
                          <a:cs typeface="Arial"/>
                        </a:rPr>
                        <a:t> </a:t>
                      </a:r>
                      <a:r>
                        <a:rPr sz="1400" spc="-10" dirty="0">
                          <a:latin typeface="Arial MT"/>
                          <a:cs typeface="Arial MT"/>
                        </a:rPr>
                        <a:t>studies</a:t>
                      </a:r>
                      <a:endParaRPr sz="1400">
                        <a:latin typeface="Arial MT"/>
                        <a:cs typeface="Arial MT"/>
                      </a:endParaRPr>
                    </a:p>
                  </a:txBody>
                  <a:tcPr marL="0" marR="0" marT="1028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39DD3"/>
                    </a:solidFill>
                  </a:tcPr>
                </a:tc>
                <a:tc vMerge="1">
                  <a:txBody>
                    <a:bodyPr/>
                    <a:lstStyle/>
                    <a:p>
                      <a:endParaRPr/>
                    </a:p>
                  </a:txBody>
                  <a:tcPr marL="0" marR="0" marT="102870"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FFFFFF"/>
                    </a:solidFill>
                  </a:tcPr>
                </a:tc>
                <a:extLst>
                  <a:ext uri="{0D108BD9-81ED-4DB2-BD59-A6C34878D82A}">
                    <a16:rowId xmlns:a16="http://schemas.microsoft.com/office/drawing/2014/main" val="10002"/>
                  </a:ext>
                </a:extLst>
              </a:tr>
              <a:tr h="855980">
                <a:tc>
                  <a:txBody>
                    <a:bodyPr/>
                    <a:lstStyle/>
                    <a:p>
                      <a:pPr>
                        <a:lnSpc>
                          <a:spcPct val="100000"/>
                        </a:lnSpc>
                        <a:spcBef>
                          <a:spcPts val="880"/>
                        </a:spcBef>
                      </a:pPr>
                      <a:endParaRPr sz="1400">
                        <a:latin typeface="Times New Roman"/>
                        <a:cs typeface="Times New Roman"/>
                      </a:endParaRPr>
                    </a:p>
                    <a:p>
                      <a:pPr algn="ctr">
                        <a:lnSpc>
                          <a:spcPct val="100000"/>
                        </a:lnSpc>
                        <a:spcBef>
                          <a:spcPts val="5"/>
                        </a:spcBef>
                      </a:pPr>
                      <a:r>
                        <a:rPr sz="1400" b="1" spc="-10" dirty="0">
                          <a:latin typeface="Arial"/>
                          <a:cs typeface="Arial"/>
                        </a:rPr>
                        <a:t>B-</a:t>
                      </a:r>
                      <a:r>
                        <a:rPr sz="1400" b="1" spc="-25" dirty="0">
                          <a:latin typeface="Arial"/>
                          <a:cs typeface="Arial"/>
                        </a:rPr>
                        <a:t>NR</a:t>
                      </a:r>
                      <a:endParaRPr sz="1400">
                        <a:latin typeface="Arial"/>
                        <a:cs typeface="Arial"/>
                      </a:endParaRPr>
                    </a:p>
                  </a:txBody>
                  <a:tcPr marL="0" marR="0" marT="11176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39DD3"/>
                    </a:solidFill>
                  </a:tcPr>
                </a:tc>
                <a:tc>
                  <a:txBody>
                    <a:bodyPr/>
                    <a:lstStyle/>
                    <a:p>
                      <a:pPr marL="288290" marR="346710">
                        <a:lnSpc>
                          <a:spcPct val="100000"/>
                        </a:lnSpc>
                        <a:spcBef>
                          <a:spcPts val="810"/>
                        </a:spcBef>
                      </a:pPr>
                      <a:r>
                        <a:rPr sz="1400" dirty="0">
                          <a:latin typeface="Arial MT"/>
                          <a:cs typeface="Arial MT"/>
                        </a:rPr>
                        <a:t>Evidence</a:t>
                      </a:r>
                      <a:r>
                        <a:rPr sz="1400" spc="-30" dirty="0">
                          <a:latin typeface="Arial MT"/>
                          <a:cs typeface="Arial MT"/>
                        </a:rPr>
                        <a:t> </a:t>
                      </a:r>
                      <a:r>
                        <a:rPr sz="1400" dirty="0">
                          <a:latin typeface="Arial MT"/>
                          <a:cs typeface="Arial MT"/>
                        </a:rPr>
                        <a:t>from</a:t>
                      </a:r>
                      <a:r>
                        <a:rPr sz="1400" spc="-35" dirty="0">
                          <a:latin typeface="Arial MT"/>
                          <a:cs typeface="Arial MT"/>
                        </a:rPr>
                        <a:t> </a:t>
                      </a:r>
                      <a:r>
                        <a:rPr sz="1400" spc="-10" dirty="0">
                          <a:latin typeface="Arial MT"/>
                          <a:cs typeface="Arial MT"/>
                        </a:rPr>
                        <a:t>moderate-</a:t>
                      </a:r>
                      <a:r>
                        <a:rPr sz="1400" dirty="0">
                          <a:latin typeface="Arial MT"/>
                          <a:cs typeface="Arial MT"/>
                        </a:rPr>
                        <a:t>quality</a:t>
                      </a:r>
                      <a:r>
                        <a:rPr sz="1400" spc="-50" dirty="0">
                          <a:latin typeface="Arial MT"/>
                          <a:cs typeface="Arial MT"/>
                        </a:rPr>
                        <a:t> </a:t>
                      </a:r>
                      <a:r>
                        <a:rPr sz="1400" dirty="0">
                          <a:latin typeface="Arial MT"/>
                          <a:cs typeface="Arial MT"/>
                        </a:rPr>
                        <a:t>trials,</a:t>
                      </a:r>
                      <a:r>
                        <a:rPr sz="1400" spc="-45" dirty="0">
                          <a:latin typeface="Arial MT"/>
                          <a:cs typeface="Arial MT"/>
                        </a:rPr>
                        <a:t> </a:t>
                      </a:r>
                      <a:r>
                        <a:rPr sz="1400" dirty="0">
                          <a:latin typeface="Arial MT"/>
                          <a:cs typeface="Arial MT"/>
                        </a:rPr>
                        <a:t>or</a:t>
                      </a:r>
                      <a:r>
                        <a:rPr sz="1400" spc="-15" dirty="0">
                          <a:latin typeface="Arial MT"/>
                          <a:cs typeface="Arial MT"/>
                        </a:rPr>
                        <a:t> </a:t>
                      </a:r>
                      <a:r>
                        <a:rPr sz="1400" dirty="0">
                          <a:latin typeface="Arial MT"/>
                          <a:cs typeface="Arial MT"/>
                        </a:rPr>
                        <a:t>a</a:t>
                      </a:r>
                      <a:r>
                        <a:rPr sz="1400" spc="-20" dirty="0">
                          <a:latin typeface="Arial MT"/>
                          <a:cs typeface="Arial MT"/>
                        </a:rPr>
                        <a:t> </a:t>
                      </a:r>
                      <a:r>
                        <a:rPr sz="1400" spc="-10" dirty="0">
                          <a:latin typeface="Arial MT"/>
                          <a:cs typeface="Arial MT"/>
                        </a:rPr>
                        <a:t>meta-</a:t>
                      </a:r>
                      <a:r>
                        <a:rPr sz="1400" dirty="0">
                          <a:latin typeface="Arial MT"/>
                          <a:cs typeface="Arial MT"/>
                        </a:rPr>
                        <a:t>analysis</a:t>
                      </a:r>
                      <a:r>
                        <a:rPr sz="1400" spc="-30" dirty="0">
                          <a:latin typeface="Arial MT"/>
                          <a:cs typeface="Arial MT"/>
                        </a:rPr>
                        <a:t> </a:t>
                      </a:r>
                      <a:r>
                        <a:rPr sz="1400" spc="-25" dirty="0">
                          <a:latin typeface="Arial MT"/>
                          <a:cs typeface="Arial MT"/>
                        </a:rPr>
                        <a:t>of </a:t>
                      </a:r>
                      <a:r>
                        <a:rPr sz="1400" dirty="0">
                          <a:latin typeface="Arial MT"/>
                          <a:cs typeface="Arial MT"/>
                        </a:rPr>
                        <a:t>moderate</a:t>
                      </a:r>
                      <a:r>
                        <a:rPr sz="1400" spc="-55" dirty="0">
                          <a:latin typeface="Arial MT"/>
                          <a:cs typeface="Arial MT"/>
                        </a:rPr>
                        <a:t> </a:t>
                      </a:r>
                      <a:r>
                        <a:rPr sz="1400" dirty="0">
                          <a:latin typeface="Arial MT"/>
                          <a:cs typeface="Arial MT"/>
                        </a:rPr>
                        <a:t>quality</a:t>
                      </a:r>
                      <a:r>
                        <a:rPr sz="1400" spc="-40" dirty="0">
                          <a:latin typeface="Arial MT"/>
                          <a:cs typeface="Arial MT"/>
                        </a:rPr>
                        <a:t> </a:t>
                      </a:r>
                      <a:r>
                        <a:rPr sz="1400" dirty="0">
                          <a:latin typeface="Arial MT"/>
                          <a:cs typeface="Arial MT"/>
                        </a:rPr>
                        <a:t>followed</a:t>
                      </a:r>
                      <a:r>
                        <a:rPr sz="1400" spc="-30" dirty="0">
                          <a:latin typeface="Arial MT"/>
                          <a:cs typeface="Arial MT"/>
                        </a:rPr>
                        <a:t> </a:t>
                      </a:r>
                      <a:r>
                        <a:rPr sz="1400" dirty="0">
                          <a:latin typeface="Arial MT"/>
                          <a:cs typeface="Arial MT"/>
                        </a:rPr>
                        <a:t>by</a:t>
                      </a:r>
                      <a:r>
                        <a:rPr sz="1400" spc="-30" dirty="0">
                          <a:latin typeface="Arial MT"/>
                          <a:cs typeface="Arial MT"/>
                        </a:rPr>
                        <a:t> </a:t>
                      </a:r>
                      <a:r>
                        <a:rPr sz="1400" dirty="0">
                          <a:latin typeface="Arial MT"/>
                          <a:cs typeface="Arial MT"/>
                        </a:rPr>
                        <a:t>NR</a:t>
                      </a:r>
                      <a:r>
                        <a:rPr sz="1400" spc="-20" dirty="0">
                          <a:latin typeface="Arial MT"/>
                          <a:cs typeface="Arial MT"/>
                        </a:rPr>
                        <a:t> </a:t>
                      </a:r>
                      <a:r>
                        <a:rPr sz="1400" dirty="0">
                          <a:latin typeface="Arial MT"/>
                          <a:cs typeface="Arial MT"/>
                        </a:rPr>
                        <a:t>to</a:t>
                      </a:r>
                      <a:r>
                        <a:rPr sz="1400" spc="-35" dirty="0">
                          <a:latin typeface="Arial MT"/>
                          <a:cs typeface="Arial MT"/>
                        </a:rPr>
                        <a:t> </a:t>
                      </a:r>
                      <a:r>
                        <a:rPr sz="1400" dirty="0">
                          <a:latin typeface="Arial MT"/>
                          <a:cs typeface="Arial MT"/>
                        </a:rPr>
                        <a:t>denote</a:t>
                      </a:r>
                      <a:r>
                        <a:rPr sz="1400" spc="-35" dirty="0">
                          <a:latin typeface="Arial MT"/>
                          <a:cs typeface="Arial MT"/>
                        </a:rPr>
                        <a:t> </a:t>
                      </a:r>
                      <a:r>
                        <a:rPr sz="1400" b="1" spc="-10" dirty="0">
                          <a:latin typeface="Arial"/>
                          <a:cs typeface="Arial"/>
                        </a:rPr>
                        <a:t>NON-RANDOMIZED </a:t>
                      </a:r>
                      <a:r>
                        <a:rPr sz="1400" spc="-10" dirty="0">
                          <a:latin typeface="Arial MT"/>
                          <a:cs typeface="Arial MT"/>
                        </a:rPr>
                        <a:t>studies</a:t>
                      </a:r>
                      <a:endParaRPr sz="1400">
                        <a:latin typeface="Arial MT"/>
                        <a:cs typeface="Arial MT"/>
                      </a:endParaRPr>
                    </a:p>
                  </a:txBody>
                  <a:tcPr marL="0" marR="0" marT="1028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39DD3"/>
                    </a:solidFill>
                  </a:tcPr>
                </a:tc>
                <a:tc vMerge="1">
                  <a:txBody>
                    <a:bodyPr/>
                    <a:lstStyle/>
                    <a:p>
                      <a:endParaRPr/>
                    </a:p>
                  </a:txBody>
                  <a:tcPr marL="0" marR="0" marT="102870"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FFFFFF"/>
                    </a:solidFill>
                  </a:tcPr>
                </a:tc>
                <a:extLst>
                  <a:ext uri="{0D108BD9-81ED-4DB2-BD59-A6C34878D82A}">
                    <a16:rowId xmlns:a16="http://schemas.microsoft.com/office/drawing/2014/main" val="10003"/>
                  </a:ext>
                </a:extLst>
              </a:tr>
              <a:tr h="642620">
                <a:tc>
                  <a:txBody>
                    <a:bodyPr/>
                    <a:lstStyle/>
                    <a:p>
                      <a:pPr>
                        <a:lnSpc>
                          <a:spcPct val="100000"/>
                        </a:lnSpc>
                        <a:spcBef>
                          <a:spcPts val="45"/>
                        </a:spcBef>
                      </a:pPr>
                      <a:endParaRPr sz="1400">
                        <a:latin typeface="Times New Roman"/>
                        <a:cs typeface="Times New Roman"/>
                      </a:endParaRPr>
                    </a:p>
                    <a:p>
                      <a:pPr algn="ctr">
                        <a:lnSpc>
                          <a:spcPct val="100000"/>
                        </a:lnSpc>
                      </a:pPr>
                      <a:r>
                        <a:rPr sz="1400" b="1" spc="-10" dirty="0">
                          <a:latin typeface="Arial"/>
                          <a:cs typeface="Arial"/>
                        </a:rPr>
                        <a:t>C-</a:t>
                      </a:r>
                      <a:r>
                        <a:rPr sz="1400" b="1" spc="-25" dirty="0">
                          <a:latin typeface="Arial"/>
                          <a:cs typeface="Arial"/>
                        </a:rPr>
                        <a:t>LD</a:t>
                      </a:r>
                      <a:endParaRPr sz="1400">
                        <a:latin typeface="Arial"/>
                        <a:cs typeface="Arial"/>
                      </a:endParaRPr>
                    </a:p>
                  </a:txBody>
                  <a:tcPr marL="0" marR="0" marT="5715"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0C1E7"/>
                    </a:solidFill>
                  </a:tcPr>
                </a:tc>
                <a:tc>
                  <a:txBody>
                    <a:bodyPr/>
                    <a:lstStyle/>
                    <a:p>
                      <a:pPr marL="288290" marR="931544">
                        <a:lnSpc>
                          <a:spcPct val="100000"/>
                        </a:lnSpc>
                        <a:spcBef>
                          <a:spcPts val="815"/>
                        </a:spcBef>
                      </a:pPr>
                      <a:r>
                        <a:rPr sz="1400" dirty="0">
                          <a:latin typeface="Arial MT"/>
                          <a:cs typeface="Arial MT"/>
                        </a:rPr>
                        <a:t>There</a:t>
                      </a:r>
                      <a:r>
                        <a:rPr sz="1400" spc="-60" dirty="0">
                          <a:latin typeface="Arial MT"/>
                          <a:cs typeface="Arial MT"/>
                        </a:rPr>
                        <a:t> </a:t>
                      </a:r>
                      <a:r>
                        <a:rPr sz="1400" dirty="0">
                          <a:latin typeface="Arial MT"/>
                          <a:cs typeface="Arial MT"/>
                        </a:rPr>
                        <a:t>is</a:t>
                      </a:r>
                      <a:r>
                        <a:rPr sz="1400" spc="-20" dirty="0">
                          <a:latin typeface="Arial MT"/>
                          <a:cs typeface="Arial MT"/>
                        </a:rPr>
                        <a:t> </a:t>
                      </a:r>
                      <a:r>
                        <a:rPr sz="1400" dirty="0">
                          <a:latin typeface="Arial MT"/>
                          <a:cs typeface="Arial MT"/>
                        </a:rPr>
                        <a:t>no</a:t>
                      </a:r>
                      <a:r>
                        <a:rPr sz="1400" spc="-25" dirty="0">
                          <a:latin typeface="Arial MT"/>
                          <a:cs typeface="Arial MT"/>
                        </a:rPr>
                        <a:t> </a:t>
                      </a:r>
                      <a:r>
                        <a:rPr sz="1400" dirty="0">
                          <a:latin typeface="Arial MT"/>
                          <a:cs typeface="Arial MT"/>
                        </a:rPr>
                        <a:t>convincing</a:t>
                      </a:r>
                      <a:r>
                        <a:rPr sz="1400" spc="-40" dirty="0">
                          <a:latin typeface="Arial MT"/>
                          <a:cs typeface="Arial MT"/>
                        </a:rPr>
                        <a:t> </a:t>
                      </a:r>
                      <a:r>
                        <a:rPr sz="1400" dirty="0">
                          <a:latin typeface="Arial MT"/>
                          <a:cs typeface="Arial MT"/>
                        </a:rPr>
                        <a:t>evidence</a:t>
                      </a:r>
                      <a:r>
                        <a:rPr sz="1400" spc="-35" dirty="0">
                          <a:latin typeface="Arial MT"/>
                          <a:cs typeface="Arial MT"/>
                        </a:rPr>
                        <a:t> </a:t>
                      </a:r>
                      <a:r>
                        <a:rPr sz="1400" dirty="0">
                          <a:latin typeface="Arial MT"/>
                          <a:cs typeface="Arial MT"/>
                        </a:rPr>
                        <a:t>and</a:t>
                      </a:r>
                      <a:r>
                        <a:rPr sz="1400" spc="-35" dirty="0">
                          <a:latin typeface="Arial MT"/>
                          <a:cs typeface="Arial MT"/>
                        </a:rPr>
                        <a:t> </a:t>
                      </a:r>
                      <a:r>
                        <a:rPr sz="1400" dirty="0">
                          <a:latin typeface="Arial MT"/>
                          <a:cs typeface="Arial MT"/>
                        </a:rPr>
                        <a:t>is</a:t>
                      </a:r>
                      <a:r>
                        <a:rPr sz="1400" spc="-25" dirty="0">
                          <a:latin typeface="Arial MT"/>
                          <a:cs typeface="Arial MT"/>
                        </a:rPr>
                        <a:t> </a:t>
                      </a:r>
                      <a:r>
                        <a:rPr sz="1400" dirty="0">
                          <a:latin typeface="Arial MT"/>
                          <a:cs typeface="Arial MT"/>
                        </a:rPr>
                        <a:t>followed</a:t>
                      </a:r>
                      <a:r>
                        <a:rPr sz="1400" spc="-25" dirty="0">
                          <a:latin typeface="Arial MT"/>
                          <a:cs typeface="Arial MT"/>
                        </a:rPr>
                        <a:t> </a:t>
                      </a:r>
                      <a:r>
                        <a:rPr sz="1400" dirty="0">
                          <a:latin typeface="Arial MT"/>
                          <a:cs typeface="Arial MT"/>
                        </a:rPr>
                        <a:t>by</a:t>
                      </a:r>
                      <a:r>
                        <a:rPr sz="1400" spc="-30" dirty="0">
                          <a:latin typeface="Arial MT"/>
                          <a:cs typeface="Arial MT"/>
                        </a:rPr>
                        <a:t> </a:t>
                      </a:r>
                      <a:r>
                        <a:rPr sz="1400" dirty="0">
                          <a:latin typeface="Arial MT"/>
                          <a:cs typeface="Arial MT"/>
                        </a:rPr>
                        <a:t>LD</a:t>
                      </a:r>
                      <a:r>
                        <a:rPr sz="1400" spc="-20" dirty="0">
                          <a:latin typeface="Arial MT"/>
                          <a:cs typeface="Arial MT"/>
                        </a:rPr>
                        <a:t> </a:t>
                      </a:r>
                      <a:r>
                        <a:rPr sz="1400" spc="-25" dirty="0">
                          <a:latin typeface="Arial MT"/>
                          <a:cs typeface="Arial MT"/>
                        </a:rPr>
                        <a:t>to </a:t>
                      </a:r>
                      <a:r>
                        <a:rPr sz="1400" dirty="0">
                          <a:latin typeface="Arial MT"/>
                          <a:cs typeface="Arial MT"/>
                        </a:rPr>
                        <a:t>indicate</a:t>
                      </a:r>
                      <a:r>
                        <a:rPr sz="1400" spc="-55" dirty="0">
                          <a:latin typeface="Arial MT"/>
                          <a:cs typeface="Arial MT"/>
                        </a:rPr>
                        <a:t> </a:t>
                      </a:r>
                      <a:r>
                        <a:rPr sz="1400" b="1" dirty="0">
                          <a:latin typeface="Arial"/>
                          <a:cs typeface="Arial"/>
                        </a:rPr>
                        <a:t>LIMITED</a:t>
                      </a:r>
                      <a:r>
                        <a:rPr sz="1400" b="1" spc="-45" dirty="0">
                          <a:latin typeface="Arial"/>
                          <a:cs typeface="Arial"/>
                        </a:rPr>
                        <a:t> </a:t>
                      </a:r>
                      <a:r>
                        <a:rPr sz="1400" b="1" spc="-20" dirty="0">
                          <a:latin typeface="Arial"/>
                          <a:cs typeface="Arial"/>
                        </a:rPr>
                        <a:t>DATA</a:t>
                      </a:r>
                      <a:endParaRPr sz="1400">
                        <a:latin typeface="Arial"/>
                        <a:cs typeface="Arial"/>
                      </a:endParaRPr>
                    </a:p>
                  </a:txBody>
                  <a:tcPr marL="0" marR="0" marT="10350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0C1E7"/>
                    </a:solidFill>
                  </a:tcPr>
                </a:tc>
                <a:tc vMerge="1">
                  <a:txBody>
                    <a:bodyPr/>
                    <a:lstStyle/>
                    <a:p>
                      <a:endParaRPr/>
                    </a:p>
                  </a:txBody>
                  <a:tcPr marL="0" marR="0" marT="102870"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FFFFFF"/>
                    </a:solidFill>
                  </a:tcPr>
                </a:tc>
                <a:extLst>
                  <a:ext uri="{0D108BD9-81ED-4DB2-BD59-A6C34878D82A}">
                    <a16:rowId xmlns:a16="http://schemas.microsoft.com/office/drawing/2014/main" val="10004"/>
                  </a:ext>
                </a:extLst>
              </a:tr>
              <a:tr h="936625">
                <a:tc>
                  <a:txBody>
                    <a:bodyPr/>
                    <a:lstStyle/>
                    <a:p>
                      <a:pPr>
                        <a:lnSpc>
                          <a:spcPct val="100000"/>
                        </a:lnSpc>
                        <a:spcBef>
                          <a:spcPts val="1205"/>
                        </a:spcBef>
                      </a:pPr>
                      <a:endParaRPr sz="1400">
                        <a:latin typeface="Times New Roman"/>
                        <a:cs typeface="Times New Roman"/>
                      </a:endParaRPr>
                    </a:p>
                    <a:p>
                      <a:pPr algn="ctr">
                        <a:lnSpc>
                          <a:spcPct val="100000"/>
                        </a:lnSpc>
                      </a:pPr>
                      <a:r>
                        <a:rPr sz="1400" b="1" spc="-10" dirty="0">
                          <a:latin typeface="Arial"/>
                          <a:cs typeface="Arial"/>
                        </a:rPr>
                        <a:t>C-</a:t>
                      </a:r>
                      <a:r>
                        <a:rPr sz="1400" b="1" spc="-25" dirty="0">
                          <a:latin typeface="Arial"/>
                          <a:cs typeface="Arial"/>
                        </a:rPr>
                        <a:t>EO</a:t>
                      </a:r>
                      <a:endParaRPr sz="1400">
                        <a:latin typeface="Arial"/>
                        <a:cs typeface="Arial"/>
                      </a:endParaRPr>
                    </a:p>
                  </a:txBody>
                  <a:tcPr marL="0" marR="0" marT="153035" marB="0">
                    <a:lnL w="28575">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A0C1E7"/>
                    </a:solidFill>
                  </a:tcPr>
                </a:tc>
                <a:tc>
                  <a:txBody>
                    <a:bodyPr/>
                    <a:lstStyle/>
                    <a:p>
                      <a:pPr marL="288290" marR="662940">
                        <a:lnSpc>
                          <a:spcPct val="100000"/>
                        </a:lnSpc>
                        <a:spcBef>
                          <a:spcPts val="1135"/>
                        </a:spcBef>
                      </a:pPr>
                      <a:r>
                        <a:rPr sz="1400" dirty="0">
                          <a:latin typeface="Arial MT"/>
                          <a:cs typeface="Arial MT"/>
                        </a:rPr>
                        <a:t>There</a:t>
                      </a:r>
                      <a:r>
                        <a:rPr sz="1400" spc="-50" dirty="0">
                          <a:latin typeface="Arial MT"/>
                          <a:cs typeface="Arial MT"/>
                        </a:rPr>
                        <a:t> </a:t>
                      </a:r>
                      <a:r>
                        <a:rPr sz="1400" dirty="0">
                          <a:latin typeface="Arial MT"/>
                          <a:cs typeface="Arial MT"/>
                        </a:rPr>
                        <a:t>is</a:t>
                      </a:r>
                      <a:r>
                        <a:rPr sz="1400" spc="-15" dirty="0">
                          <a:latin typeface="Arial MT"/>
                          <a:cs typeface="Arial MT"/>
                        </a:rPr>
                        <a:t> </a:t>
                      </a:r>
                      <a:r>
                        <a:rPr sz="1400" dirty="0">
                          <a:latin typeface="Arial MT"/>
                          <a:cs typeface="Arial MT"/>
                        </a:rPr>
                        <a:t>no</a:t>
                      </a:r>
                      <a:r>
                        <a:rPr sz="1400" spc="-25" dirty="0">
                          <a:latin typeface="Arial MT"/>
                          <a:cs typeface="Arial MT"/>
                        </a:rPr>
                        <a:t> </a:t>
                      </a:r>
                      <a:r>
                        <a:rPr sz="1400" dirty="0">
                          <a:latin typeface="Arial MT"/>
                          <a:cs typeface="Arial MT"/>
                        </a:rPr>
                        <a:t>convincing</a:t>
                      </a:r>
                      <a:r>
                        <a:rPr sz="1400" spc="-40" dirty="0">
                          <a:latin typeface="Arial MT"/>
                          <a:cs typeface="Arial MT"/>
                        </a:rPr>
                        <a:t> </a:t>
                      </a:r>
                      <a:r>
                        <a:rPr sz="1400" dirty="0">
                          <a:latin typeface="Arial MT"/>
                          <a:cs typeface="Arial MT"/>
                        </a:rPr>
                        <a:t>evidence</a:t>
                      </a:r>
                      <a:r>
                        <a:rPr sz="1400" spc="-35" dirty="0">
                          <a:latin typeface="Arial MT"/>
                          <a:cs typeface="Arial MT"/>
                        </a:rPr>
                        <a:t> </a:t>
                      </a:r>
                      <a:r>
                        <a:rPr sz="1400" dirty="0">
                          <a:latin typeface="Arial MT"/>
                          <a:cs typeface="Arial MT"/>
                        </a:rPr>
                        <a:t>and</a:t>
                      </a:r>
                      <a:r>
                        <a:rPr sz="1400" spc="-30" dirty="0">
                          <a:latin typeface="Arial MT"/>
                          <a:cs typeface="Arial MT"/>
                        </a:rPr>
                        <a:t> </a:t>
                      </a:r>
                      <a:r>
                        <a:rPr sz="1400" dirty="0">
                          <a:latin typeface="Arial MT"/>
                          <a:cs typeface="Arial MT"/>
                        </a:rPr>
                        <a:t>is</a:t>
                      </a:r>
                      <a:r>
                        <a:rPr sz="1400" spc="-25" dirty="0">
                          <a:latin typeface="Arial MT"/>
                          <a:cs typeface="Arial MT"/>
                        </a:rPr>
                        <a:t> </a:t>
                      </a:r>
                      <a:r>
                        <a:rPr sz="1400" dirty="0">
                          <a:latin typeface="Arial MT"/>
                          <a:cs typeface="Arial MT"/>
                        </a:rPr>
                        <a:t>followed</a:t>
                      </a:r>
                      <a:r>
                        <a:rPr sz="1400" spc="-25" dirty="0">
                          <a:latin typeface="Arial MT"/>
                          <a:cs typeface="Arial MT"/>
                        </a:rPr>
                        <a:t> </a:t>
                      </a:r>
                      <a:r>
                        <a:rPr sz="1400" dirty="0">
                          <a:latin typeface="Arial MT"/>
                          <a:cs typeface="Arial MT"/>
                        </a:rPr>
                        <a:t>by</a:t>
                      </a:r>
                      <a:r>
                        <a:rPr sz="1400" spc="-25" dirty="0">
                          <a:latin typeface="Arial MT"/>
                          <a:cs typeface="Arial MT"/>
                        </a:rPr>
                        <a:t> </a:t>
                      </a:r>
                      <a:r>
                        <a:rPr sz="1400" dirty="0">
                          <a:latin typeface="Arial MT"/>
                          <a:cs typeface="Arial MT"/>
                        </a:rPr>
                        <a:t>EO</a:t>
                      </a:r>
                      <a:r>
                        <a:rPr sz="1400" spc="-25" dirty="0">
                          <a:latin typeface="Arial MT"/>
                          <a:cs typeface="Arial MT"/>
                        </a:rPr>
                        <a:t> </a:t>
                      </a:r>
                      <a:r>
                        <a:rPr sz="1400" dirty="0">
                          <a:latin typeface="Arial MT"/>
                          <a:cs typeface="Arial MT"/>
                        </a:rPr>
                        <a:t>if</a:t>
                      </a:r>
                      <a:r>
                        <a:rPr sz="1400" spc="-10" dirty="0">
                          <a:latin typeface="Arial MT"/>
                          <a:cs typeface="Arial MT"/>
                        </a:rPr>
                        <a:t> </a:t>
                      </a:r>
                      <a:r>
                        <a:rPr sz="1400" spc="-25" dirty="0">
                          <a:latin typeface="Arial MT"/>
                          <a:cs typeface="Arial MT"/>
                        </a:rPr>
                        <a:t>the </a:t>
                      </a:r>
                      <a:r>
                        <a:rPr sz="1400" dirty="0">
                          <a:latin typeface="Arial MT"/>
                          <a:cs typeface="Arial MT"/>
                        </a:rPr>
                        <a:t>consensus</a:t>
                      </a:r>
                      <a:r>
                        <a:rPr sz="1400" spc="-55" dirty="0">
                          <a:latin typeface="Arial MT"/>
                          <a:cs typeface="Arial MT"/>
                        </a:rPr>
                        <a:t> </a:t>
                      </a:r>
                      <a:r>
                        <a:rPr sz="1400" dirty="0">
                          <a:latin typeface="Arial MT"/>
                          <a:cs typeface="Arial MT"/>
                        </a:rPr>
                        <a:t>is</a:t>
                      </a:r>
                      <a:r>
                        <a:rPr sz="1400" spc="-25" dirty="0">
                          <a:latin typeface="Arial MT"/>
                          <a:cs typeface="Arial MT"/>
                        </a:rPr>
                        <a:t> </a:t>
                      </a:r>
                      <a:r>
                        <a:rPr sz="1400" dirty="0">
                          <a:latin typeface="Arial MT"/>
                          <a:cs typeface="Arial MT"/>
                        </a:rPr>
                        <a:t>based</a:t>
                      </a:r>
                      <a:r>
                        <a:rPr sz="1400" spc="-40" dirty="0">
                          <a:latin typeface="Arial MT"/>
                          <a:cs typeface="Arial MT"/>
                        </a:rPr>
                        <a:t> </a:t>
                      </a:r>
                      <a:r>
                        <a:rPr sz="1400" dirty="0">
                          <a:latin typeface="Arial MT"/>
                          <a:cs typeface="Arial MT"/>
                        </a:rPr>
                        <a:t>on</a:t>
                      </a:r>
                      <a:r>
                        <a:rPr sz="1400" spc="-15" dirty="0">
                          <a:latin typeface="Arial MT"/>
                          <a:cs typeface="Arial MT"/>
                        </a:rPr>
                        <a:t> </a:t>
                      </a:r>
                      <a:r>
                        <a:rPr sz="1400" b="1" dirty="0">
                          <a:latin typeface="Arial"/>
                          <a:cs typeface="Arial"/>
                        </a:rPr>
                        <a:t>EXPERT</a:t>
                      </a:r>
                      <a:r>
                        <a:rPr sz="1400" b="1" spc="-15" dirty="0">
                          <a:latin typeface="Arial"/>
                          <a:cs typeface="Arial"/>
                        </a:rPr>
                        <a:t> </a:t>
                      </a:r>
                      <a:r>
                        <a:rPr sz="1400" b="1" dirty="0">
                          <a:latin typeface="Arial"/>
                          <a:cs typeface="Arial"/>
                        </a:rPr>
                        <a:t>OPINION</a:t>
                      </a:r>
                      <a:r>
                        <a:rPr sz="1400" dirty="0">
                          <a:latin typeface="Arial MT"/>
                          <a:cs typeface="Arial MT"/>
                        </a:rPr>
                        <a:t>,</a:t>
                      </a:r>
                      <a:r>
                        <a:rPr sz="1400" spc="-45" dirty="0">
                          <a:latin typeface="Arial MT"/>
                          <a:cs typeface="Arial MT"/>
                        </a:rPr>
                        <a:t> </a:t>
                      </a:r>
                      <a:r>
                        <a:rPr sz="1400" dirty="0">
                          <a:latin typeface="Arial MT"/>
                          <a:cs typeface="Arial MT"/>
                        </a:rPr>
                        <a:t>case</a:t>
                      </a:r>
                      <a:r>
                        <a:rPr sz="1400" spc="-40" dirty="0">
                          <a:latin typeface="Arial MT"/>
                          <a:cs typeface="Arial MT"/>
                        </a:rPr>
                        <a:t> </a:t>
                      </a:r>
                      <a:r>
                        <a:rPr sz="1400" dirty="0">
                          <a:latin typeface="Arial MT"/>
                          <a:cs typeface="Arial MT"/>
                        </a:rPr>
                        <a:t>studies</a:t>
                      </a:r>
                      <a:r>
                        <a:rPr sz="1400" spc="-50" dirty="0">
                          <a:latin typeface="Arial MT"/>
                          <a:cs typeface="Arial MT"/>
                        </a:rPr>
                        <a:t> </a:t>
                      </a:r>
                      <a:r>
                        <a:rPr sz="1400" spc="-25" dirty="0">
                          <a:latin typeface="Arial MT"/>
                          <a:cs typeface="Arial MT"/>
                        </a:rPr>
                        <a:t>or </a:t>
                      </a:r>
                      <a:r>
                        <a:rPr sz="1400" dirty="0">
                          <a:latin typeface="Arial MT"/>
                          <a:cs typeface="Arial MT"/>
                        </a:rPr>
                        <a:t>standards</a:t>
                      </a:r>
                      <a:r>
                        <a:rPr sz="1400" spc="-50" dirty="0">
                          <a:latin typeface="Arial MT"/>
                          <a:cs typeface="Arial MT"/>
                        </a:rPr>
                        <a:t> </a:t>
                      </a:r>
                      <a:r>
                        <a:rPr sz="1400" dirty="0">
                          <a:latin typeface="Arial MT"/>
                          <a:cs typeface="Arial MT"/>
                        </a:rPr>
                        <a:t>of</a:t>
                      </a:r>
                      <a:r>
                        <a:rPr sz="1400" spc="-20" dirty="0">
                          <a:latin typeface="Arial MT"/>
                          <a:cs typeface="Arial MT"/>
                        </a:rPr>
                        <a:t> care.</a:t>
                      </a:r>
                      <a:endParaRPr sz="1400">
                        <a:latin typeface="Arial MT"/>
                        <a:cs typeface="Arial MT"/>
                      </a:endParaRPr>
                    </a:p>
                  </a:txBody>
                  <a:tcPr marL="0" marR="0" marT="144145"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A0C1E7"/>
                    </a:solidFill>
                  </a:tcPr>
                </a:tc>
                <a:tc vMerge="1">
                  <a:txBody>
                    <a:bodyPr/>
                    <a:lstStyle/>
                    <a:p>
                      <a:endParaRPr/>
                    </a:p>
                  </a:txBody>
                  <a:tcPr marL="0" marR="0" marT="102870"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FFFFFF"/>
                    </a:solidFill>
                  </a:tcPr>
                </a:tc>
                <a:extLst>
                  <a:ext uri="{0D108BD9-81ED-4DB2-BD59-A6C34878D82A}">
                    <a16:rowId xmlns:a16="http://schemas.microsoft.com/office/drawing/2014/main" val="10005"/>
                  </a:ext>
                </a:extLst>
              </a:tr>
            </a:tbl>
          </a:graphicData>
        </a:graphic>
      </p:graphicFrame>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43455" algn="l"/>
              </a:tabLst>
            </a:pPr>
            <a:r>
              <a:rPr dirty="0"/>
              <a:t>#TCCC-</a:t>
            </a:r>
            <a:r>
              <a:rPr spc="-10" dirty="0"/>
              <a:t>CPP-PPT-</a:t>
            </a:r>
            <a:r>
              <a:rPr dirty="0"/>
              <a:t>12</a:t>
            </a:r>
            <a:r>
              <a:rPr spc="265" dirty="0"/>
              <a:t> </a:t>
            </a:r>
            <a:r>
              <a:rPr dirty="0"/>
              <a:t>08</a:t>
            </a:r>
            <a:r>
              <a:rPr spc="15" dirty="0"/>
              <a:t> </a:t>
            </a:r>
            <a:r>
              <a:rPr dirty="0"/>
              <a:t>AUG</a:t>
            </a:r>
            <a:r>
              <a:rPr spc="-30" dirty="0"/>
              <a:t> </a:t>
            </a:r>
            <a:r>
              <a:rPr spc="-25" dirty="0"/>
              <a:t>23</a:t>
            </a:r>
            <a:r>
              <a:rPr dirty="0"/>
              <a:t>	</a:t>
            </a:r>
            <a:fld id="{81D60167-4931-47E6-BA6A-407CBD079E47}" type="slidenum">
              <a:rPr sz="1200" spc="-25" dirty="0">
                <a:solidFill>
                  <a:srgbClr val="000000"/>
                </a:solidFill>
              </a:rPr>
              <a:t>16</a:t>
            </a:fld>
            <a:endParaRPr sz="1200"/>
          </a:p>
        </p:txBody>
      </p:sp>
      <p:sp>
        <p:nvSpPr>
          <p:cNvPr id="6" name="object 6"/>
          <p:cNvSpPr txBox="1"/>
          <p:nvPr/>
        </p:nvSpPr>
        <p:spPr>
          <a:xfrm>
            <a:off x="1048613" y="837387"/>
            <a:ext cx="10212705" cy="574675"/>
          </a:xfrm>
          <a:prstGeom prst="rect">
            <a:avLst/>
          </a:prstGeom>
        </p:spPr>
        <p:txBody>
          <a:bodyPr vert="horz" wrap="square" lIns="0" tIns="12700" rIns="0" bIns="0" rtlCol="0">
            <a:spAutoFit/>
          </a:bodyPr>
          <a:lstStyle/>
          <a:p>
            <a:pPr marL="12700">
              <a:lnSpc>
                <a:spcPct val="100000"/>
              </a:lnSpc>
              <a:spcBef>
                <a:spcPts val="100"/>
              </a:spcBef>
            </a:pPr>
            <a:r>
              <a:rPr sz="3600" b="1" dirty="0">
                <a:latin typeface="Arial"/>
                <a:cs typeface="Arial"/>
              </a:rPr>
              <a:t>ASSESSING</a:t>
            </a:r>
            <a:r>
              <a:rPr sz="3600" b="1" spc="-25" dirty="0">
                <a:latin typeface="Arial"/>
                <a:cs typeface="Arial"/>
              </a:rPr>
              <a:t> </a:t>
            </a:r>
            <a:r>
              <a:rPr sz="3600" b="1" dirty="0">
                <a:latin typeface="Arial"/>
                <a:cs typeface="Arial"/>
              </a:rPr>
              <a:t>THE</a:t>
            </a:r>
            <a:r>
              <a:rPr sz="3600" b="1" spc="-5" dirty="0">
                <a:latin typeface="Arial"/>
                <a:cs typeface="Arial"/>
              </a:rPr>
              <a:t> </a:t>
            </a:r>
            <a:r>
              <a:rPr sz="3600" b="1" dirty="0">
                <a:latin typeface="Arial"/>
                <a:cs typeface="Arial"/>
              </a:rPr>
              <a:t>EVIDENCE</a:t>
            </a:r>
            <a:r>
              <a:rPr sz="3600" b="1" spc="-35" dirty="0">
                <a:latin typeface="Arial"/>
                <a:cs typeface="Arial"/>
              </a:rPr>
              <a:t> </a:t>
            </a:r>
            <a:r>
              <a:rPr sz="3600" b="1" dirty="0">
                <a:latin typeface="Arial"/>
                <a:cs typeface="Arial"/>
              </a:rPr>
              <a:t>FOR</a:t>
            </a:r>
            <a:r>
              <a:rPr sz="3600" b="1" spc="-5" dirty="0">
                <a:latin typeface="Arial"/>
                <a:cs typeface="Arial"/>
              </a:rPr>
              <a:t> </a:t>
            </a:r>
            <a:r>
              <a:rPr sz="3600" b="1" spc="-10" dirty="0">
                <a:latin typeface="Arial"/>
                <a:cs typeface="Arial"/>
              </a:rPr>
              <a:t>GUIDELINES</a:t>
            </a:r>
            <a:endParaRPr sz="3600">
              <a:latin typeface="Aria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1999" y="0"/>
                </a:moveTo>
                <a:lnTo>
                  <a:pt x="0" y="0"/>
                </a:lnTo>
                <a:lnTo>
                  <a:pt x="0" y="6857996"/>
                </a:lnTo>
                <a:lnTo>
                  <a:pt x="12191999" y="6857996"/>
                </a:lnTo>
                <a:lnTo>
                  <a:pt x="12191999" y="0"/>
                </a:lnTo>
                <a:close/>
              </a:path>
            </a:pathLst>
          </a:custGeom>
          <a:solidFill>
            <a:srgbClr val="2D3334"/>
          </a:solidFill>
        </p:spPr>
        <p:txBody>
          <a:bodyPr wrap="square" lIns="0" tIns="0" rIns="0" bIns="0" rtlCol="0"/>
          <a:lstStyle/>
          <a:p>
            <a:endParaRPr/>
          </a:p>
        </p:txBody>
      </p:sp>
      <p:sp>
        <p:nvSpPr>
          <p:cNvPr id="3" name="object 3"/>
          <p:cNvSpPr txBox="1"/>
          <p:nvPr/>
        </p:nvSpPr>
        <p:spPr>
          <a:xfrm>
            <a:off x="3005708" y="289051"/>
            <a:ext cx="6178550"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A0A6AA"/>
                </a:solidFill>
                <a:latin typeface="Arial"/>
                <a:cs typeface="Arial"/>
              </a:rPr>
              <a:t>Module</a:t>
            </a:r>
            <a:r>
              <a:rPr sz="2000" b="1" spc="-50" dirty="0">
                <a:solidFill>
                  <a:srgbClr val="A0A6AA"/>
                </a:solidFill>
                <a:latin typeface="Arial"/>
                <a:cs typeface="Arial"/>
              </a:rPr>
              <a:t> </a:t>
            </a:r>
            <a:r>
              <a:rPr sz="2000" b="1" dirty="0">
                <a:solidFill>
                  <a:srgbClr val="A0A6AA"/>
                </a:solidFill>
                <a:latin typeface="Arial"/>
                <a:cs typeface="Arial"/>
              </a:rPr>
              <a:t>12:</a:t>
            </a:r>
            <a:r>
              <a:rPr sz="2000" b="1" spc="-45" dirty="0">
                <a:solidFill>
                  <a:srgbClr val="A0A6AA"/>
                </a:solidFill>
                <a:latin typeface="Arial"/>
                <a:cs typeface="Arial"/>
              </a:rPr>
              <a:t> </a:t>
            </a:r>
            <a:r>
              <a:rPr sz="2000" b="1" dirty="0">
                <a:solidFill>
                  <a:srgbClr val="A0A6AA"/>
                </a:solidFill>
                <a:latin typeface="Arial"/>
                <a:cs typeface="Arial"/>
              </a:rPr>
              <a:t>Hypothermia</a:t>
            </a:r>
            <a:r>
              <a:rPr sz="2000" b="1" spc="-35" dirty="0">
                <a:solidFill>
                  <a:srgbClr val="A0A6AA"/>
                </a:solidFill>
                <a:latin typeface="Arial"/>
                <a:cs typeface="Arial"/>
              </a:rPr>
              <a:t> </a:t>
            </a:r>
            <a:r>
              <a:rPr sz="2000" b="1" dirty="0">
                <a:solidFill>
                  <a:srgbClr val="A0A6AA"/>
                </a:solidFill>
                <a:latin typeface="Arial"/>
                <a:cs typeface="Arial"/>
              </a:rPr>
              <a:t>Prevention</a:t>
            </a:r>
            <a:r>
              <a:rPr sz="2000" b="1" spc="-25" dirty="0">
                <a:solidFill>
                  <a:srgbClr val="A0A6AA"/>
                </a:solidFill>
                <a:latin typeface="Arial"/>
                <a:cs typeface="Arial"/>
              </a:rPr>
              <a:t> </a:t>
            </a:r>
            <a:r>
              <a:rPr sz="2000" b="1" dirty="0">
                <a:solidFill>
                  <a:srgbClr val="A0A6AA"/>
                </a:solidFill>
                <a:latin typeface="Arial"/>
                <a:cs typeface="Arial"/>
              </a:rPr>
              <a:t>and</a:t>
            </a:r>
            <a:r>
              <a:rPr sz="2000" b="1" spc="-50" dirty="0">
                <a:solidFill>
                  <a:srgbClr val="A0A6AA"/>
                </a:solidFill>
                <a:latin typeface="Arial"/>
                <a:cs typeface="Arial"/>
              </a:rPr>
              <a:t> </a:t>
            </a:r>
            <a:r>
              <a:rPr sz="2000" b="1" spc="-10" dirty="0">
                <a:solidFill>
                  <a:srgbClr val="A0A6AA"/>
                </a:solidFill>
                <a:latin typeface="Arial"/>
                <a:cs typeface="Arial"/>
              </a:rPr>
              <a:t>Treatment</a:t>
            </a:r>
            <a:endParaRPr sz="2000">
              <a:latin typeface="Arial"/>
              <a:cs typeface="Arial"/>
            </a:endParaRPr>
          </a:p>
        </p:txBody>
      </p:sp>
      <p:pic>
        <p:nvPicPr>
          <p:cNvPr id="4" name="object 4"/>
          <p:cNvPicPr/>
          <p:nvPr/>
        </p:nvPicPr>
        <p:blipFill>
          <a:blip r:embed="rId3" cstate="print"/>
          <a:stretch>
            <a:fillRect/>
          </a:stretch>
        </p:blipFill>
        <p:spPr>
          <a:xfrm>
            <a:off x="309372" y="254508"/>
            <a:ext cx="1171956" cy="656844"/>
          </a:xfrm>
          <a:prstGeom prst="rect">
            <a:avLst/>
          </a:prstGeom>
        </p:spPr>
      </p:pic>
      <p:sp>
        <p:nvSpPr>
          <p:cNvPr id="5" name="object 5"/>
          <p:cNvSpPr txBox="1">
            <a:spLocks noGrp="1"/>
          </p:cNvSpPr>
          <p:nvPr>
            <p:ph type="title"/>
          </p:nvPr>
        </p:nvSpPr>
        <p:spPr>
          <a:xfrm>
            <a:off x="4333494" y="799541"/>
            <a:ext cx="3482340" cy="574675"/>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FFFFFF"/>
                </a:solidFill>
              </a:rPr>
              <a:t>SKILL </a:t>
            </a:r>
            <a:r>
              <a:rPr sz="3600" spc="-10" dirty="0">
                <a:solidFill>
                  <a:srgbClr val="FFFFFF"/>
                </a:solidFill>
              </a:rPr>
              <a:t>STATION</a:t>
            </a:r>
            <a:endParaRPr sz="3600"/>
          </a:p>
        </p:txBody>
      </p:sp>
      <p:pic>
        <p:nvPicPr>
          <p:cNvPr id="6" name="object 6"/>
          <p:cNvPicPr/>
          <p:nvPr/>
        </p:nvPicPr>
        <p:blipFill>
          <a:blip r:embed="rId4" cstate="print"/>
          <a:stretch>
            <a:fillRect/>
          </a:stretch>
        </p:blipFill>
        <p:spPr>
          <a:xfrm>
            <a:off x="3390900" y="2648711"/>
            <a:ext cx="662939" cy="673608"/>
          </a:xfrm>
          <a:prstGeom prst="rect">
            <a:avLst/>
          </a:prstGeom>
        </p:spPr>
      </p:pic>
      <p:sp>
        <p:nvSpPr>
          <p:cNvPr id="7" name="object 7"/>
          <p:cNvSpPr txBox="1"/>
          <p:nvPr/>
        </p:nvSpPr>
        <p:spPr>
          <a:xfrm>
            <a:off x="4017390" y="1626235"/>
            <a:ext cx="5512435" cy="1545590"/>
          </a:xfrm>
          <a:prstGeom prst="rect">
            <a:avLst/>
          </a:prstGeom>
        </p:spPr>
        <p:txBody>
          <a:bodyPr vert="horz" wrap="square" lIns="0" tIns="12065" rIns="0" bIns="0" rtlCol="0">
            <a:spAutoFit/>
          </a:bodyPr>
          <a:lstStyle/>
          <a:p>
            <a:pPr marL="12700">
              <a:lnSpc>
                <a:spcPct val="100000"/>
              </a:lnSpc>
              <a:spcBef>
                <a:spcPts val="95"/>
              </a:spcBef>
            </a:pPr>
            <a:r>
              <a:rPr sz="2800" b="1" dirty="0">
                <a:solidFill>
                  <a:srgbClr val="FFFFFF"/>
                </a:solidFill>
                <a:latin typeface="Arial"/>
                <a:cs typeface="Arial"/>
              </a:rPr>
              <a:t>HYPOTHERMIA</a:t>
            </a:r>
            <a:r>
              <a:rPr sz="2800" b="1" spc="-195" dirty="0">
                <a:solidFill>
                  <a:srgbClr val="FFFFFF"/>
                </a:solidFill>
                <a:latin typeface="Arial"/>
                <a:cs typeface="Arial"/>
              </a:rPr>
              <a:t> </a:t>
            </a:r>
            <a:r>
              <a:rPr sz="2800" b="1" spc="-10" dirty="0">
                <a:solidFill>
                  <a:srgbClr val="FFFFFF"/>
                </a:solidFill>
                <a:latin typeface="Arial"/>
                <a:cs typeface="Arial"/>
              </a:rPr>
              <a:t>(SKILL)</a:t>
            </a:r>
            <a:endParaRPr sz="2800">
              <a:latin typeface="Arial"/>
              <a:cs typeface="Arial"/>
            </a:endParaRPr>
          </a:p>
          <a:p>
            <a:pPr>
              <a:lnSpc>
                <a:spcPct val="100000"/>
              </a:lnSpc>
              <a:spcBef>
                <a:spcPts val="2510"/>
              </a:spcBef>
            </a:pPr>
            <a:endParaRPr sz="2800">
              <a:latin typeface="Arial"/>
              <a:cs typeface="Arial"/>
            </a:endParaRPr>
          </a:p>
          <a:p>
            <a:pPr marL="294005">
              <a:lnSpc>
                <a:spcPct val="100000"/>
              </a:lnSpc>
              <a:spcBef>
                <a:spcPts val="5"/>
              </a:spcBef>
            </a:pPr>
            <a:r>
              <a:rPr sz="2400" dirty="0">
                <a:solidFill>
                  <a:srgbClr val="FFFFFF"/>
                </a:solidFill>
                <a:latin typeface="Arial MT"/>
                <a:cs typeface="Arial MT"/>
              </a:rPr>
              <a:t>Hypothermia</a:t>
            </a:r>
            <a:r>
              <a:rPr sz="2400" spc="-110" dirty="0">
                <a:solidFill>
                  <a:srgbClr val="FFFFFF"/>
                </a:solidFill>
                <a:latin typeface="Arial MT"/>
                <a:cs typeface="Arial MT"/>
              </a:rPr>
              <a:t> </a:t>
            </a:r>
            <a:r>
              <a:rPr sz="2400" dirty="0">
                <a:solidFill>
                  <a:srgbClr val="FFFFFF"/>
                </a:solidFill>
                <a:latin typeface="Arial MT"/>
                <a:cs typeface="Arial MT"/>
              </a:rPr>
              <a:t>prevention</a:t>
            </a:r>
            <a:r>
              <a:rPr sz="2400" spc="-125" dirty="0">
                <a:solidFill>
                  <a:srgbClr val="FFFFFF"/>
                </a:solidFill>
                <a:latin typeface="Arial MT"/>
                <a:cs typeface="Arial MT"/>
              </a:rPr>
              <a:t> </a:t>
            </a:r>
            <a:r>
              <a:rPr sz="2400" dirty="0">
                <a:solidFill>
                  <a:srgbClr val="FFFFFF"/>
                </a:solidFill>
                <a:latin typeface="Arial MT"/>
                <a:cs typeface="Arial MT"/>
              </a:rPr>
              <a:t>and</a:t>
            </a:r>
            <a:r>
              <a:rPr sz="2400" spc="-114" dirty="0">
                <a:solidFill>
                  <a:srgbClr val="FFFFFF"/>
                </a:solidFill>
                <a:latin typeface="Arial MT"/>
                <a:cs typeface="Arial MT"/>
              </a:rPr>
              <a:t> </a:t>
            </a:r>
            <a:r>
              <a:rPr sz="2400" spc="-10" dirty="0">
                <a:solidFill>
                  <a:srgbClr val="FFFFFF"/>
                </a:solidFill>
                <a:latin typeface="Arial MT"/>
                <a:cs typeface="Arial MT"/>
              </a:rPr>
              <a:t>treatment</a:t>
            </a:r>
            <a:endParaRPr sz="2400">
              <a:latin typeface="Arial MT"/>
              <a:cs typeface="Arial MT"/>
            </a:endParaRPr>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43455" algn="l"/>
              </a:tabLst>
            </a:pPr>
            <a:r>
              <a:rPr dirty="0"/>
              <a:t>#TCCC-</a:t>
            </a:r>
            <a:r>
              <a:rPr spc="-10" dirty="0"/>
              <a:t>CPP-PPT-</a:t>
            </a:r>
            <a:r>
              <a:rPr dirty="0"/>
              <a:t>12</a:t>
            </a:r>
            <a:r>
              <a:rPr spc="265" dirty="0"/>
              <a:t> </a:t>
            </a:r>
            <a:r>
              <a:rPr dirty="0"/>
              <a:t>08</a:t>
            </a:r>
            <a:r>
              <a:rPr spc="15" dirty="0"/>
              <a:t> </a:t>
            </a:r>
            <a:r>
              <a:rPr dirty="0"/>
              <a:t>AUG</a:t>
            </a:r>
            <a:r>
              <a:rPr spc="-30" dirty="0"/>
              <a:t> </a:t>
            </a:r>
            <a:r>
              <a:rPr spc="-25" dirty="0"/>
              <a:t>23</a:t>
            </a:r>
            <a:r>
              <a:rPr dirty="0"/>
              <a:t>	</a:t>
            </a:r>
            <a:fld id="{81D60167-4931-47E6-BA6A-407CBD079E47}" type="slidenum">
              <a:rPr sz="1200" spc="-25" dirty="0">
                <a:solidFill>
                  <a:srgbClr val="000000"/>
                </a:solidFill>
              </a:rPr>
              <a:t>17</a:t>
            </a:fld>
            <a:endParaRPr sz="12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005708" y="289051"/>
            <a:ext cx="6178550"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756F6F"/>
                </a:solidFill>
                <a:latin typeface="Arial"/>
                <a:cs typeface="Arial"/>
              </a:rPr>
              <a:t>Module</a:t>
            </a:r>
            <a:r>
              <a:rPr sz="2000" b="1" spc="-50" dirty="0">
                <a:solidFill>
                  <a:srgbClr val="756F6F"/>
                </a:solidFill>
                <a:latin typeface="Arial"/>
                <a:cs typeface="Arial"/>
              </a:rPr>
              <a:t> </a:t>
            </a:r>
            <a:r>
              <a:rPr sz="2000" b="1" dirty="0">
                <a:solidFill>
                  <a:srgbClr val="756F6F"/>
                </a:solidFill>
                <a:latin typeface="Arial"/>
                <a:cs typeface="Arial"/>
              </a:rPr>
              <a:t>12:</a:t>
            </a:r>
            <a:r>
              <a:rPr sz="2000" b="1" spc="-45" dirty="0">
                <a:solidFill>
                  <a:srgbClr val="756F6F"/>
                </a:solidFill>
                <a:latin typeface="Arial"/>
                <a:cs typeface="Arial"/>
              </a:rPr>
              <a:t> </a:t>
            </a:r>
            <a:r>
              <a:rPr sz="2000" b="1" dirty="0">
                <a:solidFill>
                  <a:srgbClr val="756F6F"/>
                </a:solidFill>
                <a:latin typeface="Arial"/>
                <a:cs typeface="Arial"/>
              </a:rPr>
              <a:t>Hypothermia</a:t>
            </a:r>
            <a:r>
              <a:rPr sz="2000" b="1" spc="-35" dirty="0">
                <a:solidFill>
                  <a:srgbClr val="756F6F"/>
                </a:solidFill>
                <a:latin typeface="Arial"/>
                <a:cs typeface="Arial"/>
              </a:rPr>
              <a:t> </a:t>
            </a:r>
            <a:r>
              <a:rPr sz="2000" b="1" dirty="0">
                <a:solidFill>
                  <a:srgbClr val="756F6F"/>
                </a:solidFill>
                <a:latin typeface="Arial"/>
                <a:cs typeface="Arial"/>
              </a:rPr>
              <a:t>Prevention</a:t>
            </a:r>
            <a:r>
              <a:rPr sz="2000" b="1" spc="-25" dirty="0">
                <a:solidFill>
                  <a:srgbClr val="756F6F"/>
                </a:solidFill>
                <a:latin typeface="Arial"/>
                <a:cs typeface="Arial"/>
              </a:rPr>
              <a:t> </a:t>
            </a:r>
            <a:r>
              <a:rPr sz="2000" b="1" dirty="0">
                <a:solidFill>
                  <a:srgbClr val="756F6F"/>
                </a:solidFill>
                <a:latin typeface="Arial"/>
                <a:cs typeface="Arial"/>
              </a:rPr>
              <a:t>and</a:t>
            </a:r>
            <a:r>
              <a:rPr sz="2000" b="1" spc="-50" dirty="0">
                <a:solidFill>
                  <a:srgbClr val="756F6F"/>
                </a:solidFill>
                <a:latin typeface="Arial"/>
                <a:cs typeface="Arial"/>
              </a:rPr>
              <a:t> </a:t>
            </a:r>
            <a:r>
              <a:rPr sz="2000" b="1" spc="-10" dirty="0">
                <a:solidFill>
                  <a:srgbClr val="756F6F"/>
                </a:solidFill>
                <a:latin typeface="Arial"/>
                <a:cs typeface="Arial"/>
              </a:rPr>
              <a:t>Treatment</a:t>
            </a:r>
            <a:endParaRPr sz="2000">
              <a:latin typeface="Arial"/>
              <a:cs typeface="Arial"/>
            </a:endParaRPr>
          </a:p>
        </p:txBody>
      </p:sp>
      <p:pic>
        <p:nvPicPr>
          <p:cNvPr id="3" name="object 3"/>
          <p:cNvPicPr/>
          <p:nvPr/>
        </p:nvPicPr>
        <p:blipFill>
          <a:blip r:embed="rId3" cstate="print"/>
          <a:stretch>
            <a:fillRect/>
          </a:stretch>
        </p:blipFill>
        <p:spPr>
          <a:xfrm>
            <a:off x="309372" y="254508"/>
            <a:ext cx="1171956" cy="656844"/>
          </a:xfrm>
          <a:prstGeom prst="rect">
            <a:avLst/>
          </a:prstGeom>
        </p:spPr>
      </p:pic>
      <p:sp>
        <p:nvSpPr>
          <p:cNvPr id="4" name="object 4"/>
          <p:cNvSpPr txBox="1"/>
          <p:nvPr/>
        </p:nvSpPr>
        <p:spPr>
          <a:xfrm>
            <a:off x="840130" y="1345426"/>
            <a:ext cx="6236335" cy="4462145"/>
          </a:xfrm>
          <a:prstGeom prst="rect">
            <a:avLst/>
          </a:prstGeom>
        </p:spPr>
        <p:txBody>
          <a:bodyPr vert="horz" wrap="square" lIns="0" tIns="158115" rIns="0" bIns="0" rtlCol="0">
            <a:spAutoFit/>
          </a:bodyPr>
          <a:lstStyle/>
          <a:p>
            <a:pPr marL="12700">
              <a:lnSpc>
                <a:spcPct val="100000"/>
              </a:lnSpc>
              <a:spcBef>
                <a:spcPts val="1245"/>
              </a:spcBef>
            </a:pPr>
            <a:r>
              <a:rPr sz="2800" b="1" dirty="0">
                <a:latin typeface="Arial"/>
                <a:cs typeface="Arial"/>
              </a:rPr>
              <a:t>Knowledge</a:t>
            </a:r>
            <a:r>
              <a:rPr sz="2800" b="1" spc="-170" dirty="0">
                <a:latin typeface="Arial"/>
                <a:cs typeface="Arial"/>
              </a:rPr>
              <a:t> </a:t>
            </a:r>
            <a:r>
              <a:rPr sz="2800" b="1" spc="-10" dirty="0">
                <a:latin typeface="Arial"/>
                <a:cs typeface="Arial"/>
              </a:rPr>
              <a:t>Topics</a:t>
            </a:r>
            <a:endParaRPr sz="2800">
              <a:latin typeface="Arial"/>
              <a:cs typeface="Arial"/>
            </a:endParaRPr>
          </a:p>
          <a:p>
            <a:pPr marL="286385" marR="229870">
              <a:lnSpc>
                <a:spcPct val="100000"/>
              </a:lnSpc>
              <a:spcBef>
                <a:spcPts val="830"/>
              </a:spcBef>
            </a:pPr>
            <a:r>
              <a:rPr sz="2000" dirty="0">
                <a:latin typeface="Arial MT"/>
                <a:cs typeface="Arial MT"/>
              </a:rPr>
              <a:t>Hypothermia</a:t>
            </a:r>
            <a:r>
              <a:rPr sz="2000" spc="-40" dirty="0">
                <a:latin typeface="Arial MT"/>
                <a:cs typeface="Arial MT"/>
              </a:rPr>
              <a:t> </a:t>
            </a:r>
            <a:r>
              <a:rPr sz="2000" dirty="0">
                <a:latin typeface="Arial MT"/>
                <a:cs typeface="Arial MT"/>
              </a:rPr>
              <a:t>is</a:t>
            </a:r>
            <a:r>
              <a:rPr sz="2000" spc="-30" dirty="0">
                <a:latin typeface="Arial MT"/>
                <a:cs typeface="Arial MT"/>
              </a:rPr>
              <a:t> </a:t>
            </a:r>
            <a:r>
              <a:rPr sz="2000" dirty="0">
                <a:latin typeface="Arial MT"/>
                <a:cs typeface="Arial MT"/>
              </a:rPr>
              <a:t>decreased</a:t>
            </a:r>
            <a:r>
              <a:rPr sz="2000" spc="-65" dirty="0">
                <a:latin typeface="Arial MT"/>
                <a:cs typeface="Arial MT"/>
              </a:rPr>
              <a:t> </a:t>
            </a:r>
            <a:r>
              <a:rPr sz="2000" dirty="0">
                <a:latin typeface="Arial MT"/>
                <a:cs typeface="Arial MT"/>
              </a:rPr>
              <a:t>core</a:t>
            </a:r>
            <a:r>
              <a:rPr sz="2000" spc="-40" dirty="0">
                <a:latin typeface="Arial MT"/>
                <a:cs typeface="Arial MT"/>
              </a:rPr>
              <a:t> </a:t>
            </a:r>
            <a:r>
              <a:rPr sz="2000" dirty="0">
                <a:latin typeface="Arial MT"/>
                <a:cs typeface="Arial MT"/>
              </a:rPr>
              <a:t>body</a:t>
            </a:r>
            <a:r>
              <a:rPr sz="2000" spc="-30" dirty="0">
                <a:latin typeface="Arial MT"/>
                <a:cs typeface="Arial MT"/>
              </a:rPr>
              <a:t> </a:t>
            </a:r>
            <a:r>
              <a:rPr sz="2000" spc="-10" dirty="0">
                <a:latin typeface="Arial MT"/>
                <a:cs typeface="Arial MT"/>
              </a:rPr>
              <a:t>temperature </a:t>
            </a:r>
            <a:r>
              <a:rPr sz="2000" dirty="0">
                <a:latin typeface="Arial MT"/>
                <a:cs typeface="Arial MT"/>
              </a:rPr>
              <a:t>secondary</a:t>
            </a:r>
            <a:r>
              <a:rPr sz="2000" spc="-60" dirty="0">
                <a:latin typeface="Arial MT"/>
                <a:cs typeface="Arial MT"/>
              </a:rPr>
              <a:t> </a:t>
            </a:r>
            <a:r>
              <a:rPr sz="2000" dirty="0">
                <a:latin typeface="Arial MT"/>
                <a:cs typeface="Arial MT"/>
              </a:rPr>
              <a:t>to</a:t>
            </a:r>
            <a:r>
              <a:rPr sz="2000" spc="-45" dirty="0">
                <a:latin typeface="Arial MT"/>
                <a:cs typeface="Arial MT"/>
              </a:rPr>
              <a:t> </a:t>
            </a:r>
            <a:r>
              <a:rPr sz="2000" dirty="0">
                <a:latin typeface="Arial MT"/>
                <a:cs typeface="Arial MT"/>
              </a:rPr>
              <a:t>external</a:t>
            </a:r>
            <a:r>
              <a:rPr sz="2000" spc="-35" dirty="0">
                <a:latin typeface="Arial MT"/>
                <a:cs typeface="Arial MT"/>
              </a:rPr>
              <a:t> </a:t>
            </a:r>
            <a:r>
              <a:rPr sz="2000" dirty="0">
                <a:latin typeface="Arial MT"/>
                <a:cs typeface="Arial MT"/>
              </a:rPr>
              <a:t>environmental</a:t>
            </a:r>
            <a:r>
              <a:rPr sz="2000" spc="-65" dirty="0">
                <a:latin typeface="Arial MT"/>
                <a:cs typeface="Arial MT"/>
              </a:rPr>
              <a:t> </a:t>
            </a:r>
            <a:r>
              <a:rPr sz="2000" dirty="0">
                <a:latin typeface="Arial MT"/>
                <a:cs typeface="Arial MT"/>
              </a:rPr>
              <a:t>factors</a:t>
            </a:r>
            <a:r>
              <a:rPr sz="2000" spc="-55" dirty="0">
                <a:latin typeface="Arial MT"/>
                <a:cs typeface="Arial MT"/>
              </a:rPr>
              <a:t> </a:t>
            </a:r>
            <a:r>
              <a:rPr sz="2000" spc="-10" dirty="0">
                <a:latin typeface="Arial MT"/>
                <a:cs typeface="Arial MT"/>
              </a:rPr>
              <a:t>and/or </a:t>
            </a:r>
            <a:r>
              <a:rPr sz="2000" dirty="0">
                <a:latin typeface="Arial MT"/>
                <a:cs typeface="Arial MT"/>
              </a:rPr>
              <a:t>hemorrhage</a:t>
            </a:r>
            <a:r>
              <a:rPr sz="2000" spc="-55" dirty="0">
                <a:latin typeface="Arial MT"/>
                <a:cs typeface="Arial MT"/>
              </a:rPr>
              <a:t> </a:t>
            </a:r>
            <a:r>
              <a:rPr sz="2000" dirty="0">
                <a:latin typeface="Arial MT"/>
                <a:cs typeface="Arial MT"/>
              </a:rPr>
              <a:t>and</a:t>
            </a:r>
            <a:r>
              <a:rPr sz="2000" spc="-30" dirty="0">
                <a:latin typeface="Arial MT"/>
                <a:cs typeface="Arial MT"/>
              </a:rPr>
              <a:t> </a:t>
            </a:r>
            <a:r>
              <a:rPr sz="2000" spc="-20" dirty="0">
                <a:latin typeface="Arial MT"/>
                <a:cs typeface="Arial MT"/>
              </a:rPr>
              <a:t>shock</a:t>
            </a:r>
            <a:endParaRPr sz="2000">
              <a:latin typeface="Arial MT"/>
              <a:cs typeface="Arial MT"/>
            </a:endParaRPr>
          </a:p>
          <a:p>
            <a:pPr marL="286385">
              <a:lnSpc>
                <a:spcPct val="100000"/>
              </a:lnSpc>
              <a:spcBef>
                <a:spcPts val="790"/>
              </a:spcBef>
            </a:pPr>
            <a:r>
              <a:rPr sz="2000" dirty="0">
                <a:latin typeface="Arial MT"/>
                <a:cs typeface="Arial MT"/>
              </a:rPr>
              <a:t>Hypothermia</a:t>
            </a:r>
            <a:r>
              <a:rPr sz="2000" spc="-45" dirty="0">
                <a:latin typeface="Arial MT"/>
                <a:cs typeface="Arial MT"/>
              </a:rPr>
              <a:t> </a:t>
            </a:r>
            <a:r>
              <a:rPr sz="2000" dirty="0">
                <a:latin typeface="Arial MT"/>
                <a:cs typeface="Arial MT"/>
              </a:rPr>
              <a:t>in</a:t>
            </a:r>
            <a:r>
              <a:rPr sz="2000" spc="-20" dirty="0">
                <a:latin typeface="Arial MT"/>
                <a:cs typeface="Arial MT"/>
              </a:rPr>
              <a:t> </a:t>
            </a:r>
            <a:r>
              <a:rPr sz="2000" dirty="0">
                <a:latin typeface="Arial MT"/>
                <a:cs typeface="Arial MT"/>
              </a:rPr>
              <a:t>trauma</a:t>
            </a:r>
            <a:r>
              <a:rPr sz="2000" spc="-55" dirty="0">
                <a:latin typeface="Arial MT"/>
                <a:cs typeface="Arial MT"/>
              </a:rPr>
              <a:t> </a:t>
            </a:r>
            <a:r>
              <a:rPr sz="2000" dirty="0">
                <a:latin typeface="Arial MT"/>
                <a:cs typeface="Arial MT"/>
              </a:rPr>
              <a:t>casualties</a:t>
            </a:r>
            <a:r>
              <a:rPr sz="2000" spc="-45" dirty="0">
                <a:latin typeface="Arial MT"/>
                <a:cs typeface="Arial MT"/>
              </a:rPr>
              <a:t> </a:t>
            </a:r>
            <a:r>
              <a:rPr sz="2000" dirty="0">
                <a:latin typeface="Arial MT"/>
                <a:cs typeface="Arial MT"/>
              </a:rPr>
              <a:t>is</a:t>
            </a:r>
            <a:r>
              <a:rPr sz="2000" spc="-35" dirty="0">
                <a:latin typeface="Arial MT"/>
                <a:cs typeface="Arial MT"/>
              </a:rPr>
              <a:t> </a:t>
            </a:r>
            <a:r>
              <a:rPr sz="2000" dirty="0">
                <a:latin typeface="Arial MT"/>
                <a:cs typeface="Arial MT"/>
              </a:rPr>
              <a:t>an</a:t>
            </a:r>
            <a:r>
              <a:rPr sz="2000" spc="-15" dirty="0">
                <a:latin typeface="Arial MT"/>
                <a:cs typeface="Arial MT"/>
              </a:rPr>
              <a:t> </a:t>
            </a:r>
            <a:r>
              <a:rPr sz="2000" spc="-10" dirty="0">
                <a:latin typeface="Arial MT"/>
                <a:cs typeface="Arial MT"/>
              </a:rPr>
              <a:t>independent</a:t>
            </a:r>
            <a:endParaRPr sz="2000">
              <a:latin typeface="Arial MT"/>
              <a:cs typeface="Arial MT"/>
            </a:endParaRPr>
          </a:p>
          <a:p>
            <a:pPr marL="286385">
              <a:lnSpc>
                <a:spcPct val="100000"/>
              </a:lnSpc>
            </a:pPr>
            <a:r>
              <a:rPr sz="2000" dirty="0">
                <a:latin typeface="Arial MT"/>
                <a:cs typeface="Arial MT"/>
              </a:rPr>
              <a:t>predictor</a:t>
            </a:r>
            <a:r>
              <a:rPr sz="2000" spc="-45" dirty="0">
                <a:latin typeface="Arial MT"/>
                <a:cs typeface="Arial MT"/>
              </a:rPr>
              <a:t> </a:t>
            </a:r>
            <a:r>
              <a:rPr sz="2000" dirty="0">
                <a:latin typeface="Arial MT"/>
                <a:cs typeface="Arial MT"/>
              </a:rPr>
              <a:t>of</a:t>
            </a:r>
            <a:r>
              <a:rPr sz="2000" spc="-20" dirty="0">
                <a:latin typeface="Arial MT"/>
                <a:cs typeface="Arial MT"/>
              </a:rPr>
              <a:t> </a:t>
            </a:r>
            <a:r>
              <a:rPr sz="2000" spc="-10" dirty="0">
                <a:latin typeface="Arial MT"/>
                <a:cs typeface="Arial MT"/>
              </a:rPr>
              <a:t>mortality</a:t>
            </a:r>
            <a:endParaRPr sz="2000">
              <a:latin typeface="Arial MT"/>
              <a:cs typeface="Arial MT"/>
            </a:endParaRPr>
          </a:p>
          <a:p>
            <a:pPr marL="286385" marR="721995">
              <a:lnSpc>
                <a:spcPct val="100000"/>
              </a:lnSpc>
              <a:spcBef>
                <a:spcPts val="805"/>
              </a:spcBef>
            </a:pPr>
            <a:r>
              <a:rPr sz="2000" dirty="0">
                <a:latin typeface="Arial MT"/>
                <a:cs typeface="Arial MT"/>
              </a:rPr>
              <a:t>Active</a:t>
            </a:r>
            <a:r>
              <a:rPr sz="2000" spc="25" dirty="0">
                <a:latin typeface="Arial MT"/>
                <a:cs typeface="Arial MT"/>
              </a:rPr>
              <a:t> </a:t>
            </a:r>
            <a:r>
              <a:rPr sz="2000" dirty="0">
                <a:latin typeface="Arial MT"/>
                <a:cs typeface="Arial MT"/>
              </a:rPr>
              <a:t>hypothermia</a:t>
            </a:r>
            <a:r>
              <a:rPr sz="2000" spc="-5" dirty="0">
                <a:latin typeface="Arial MT"/>
                <a:cs typeface="Arial MT"/>
              </a:rPr>
              <a:t> </a:t>
            </a:r>
            <a:r>
              <a:rPr sz="2000" spc="-10" dirty="0">
                <a:latin typeface="Arial MT"/>
                <a:cs typeface="Arial MT"/>
              </a:rPr>
              <a:t>management/prevention</a:t>
            </a:r>
            <a:r>
              <a:rPr sz="2000" spc="-15" dirty="0">
                <a:latin typeface="Arial MT"/>
                <a:cs typeface="Arial MT"/>
              </a:rPr>
              <a:t> </a:t>
            </a:r>
            <a:r>
              <a:rPr sz="2000" spc="-25" dirty="0">
                <a:latin typeface="Arial MT"/>
                <a:cs typeface="Arial MT"/>
              </a:rPr>
              <a:t>is </a:t>
            </a:r>
            <a:r>
              <a:rPr sz="2000" dirty="0">
                <a:latin typeface="Arial MT"/>
                <a:cs typeface="Arial MT"/>
              </a:rPr>
              <a:t>preferred,</a:t>
            </a:r>
            <a:r>
              <a:rPr sz="2000" spc="-70" dirty="0">
                <a:latin typeface="Arial MT"/>
                <a:cs typeface="Arial MT"/>
              </a:rPr>
              <a:t> </a:t>
            </a:r>
            <a:r>
              <a:rPr sz="2000" dirty="0">
                <a:latin typeface="Arial MT"/>
                <a:cs typeface="Arial MT"/>
              </a:rPr>
              <a:t>when</a:t>
            </a:r>
            <a:r>
              <a:rPr sz="2000" spc="-50" dirty="0">
                <a:latin typeface="Arial MT"/>
                <a:cs typeface="Arial MT"/>
              </a:rPr>
              <a:t> </a:t>
            </a:r>
            <a:r>
              <a:rPr sz="2000" spc="-10" dirty="0">
                <a:latin typeface="Arial MT"/>
                <a:cs typeface="Arial MT"/>
              </a:rPr>
              <a:t>available,</a:t>
            </a:r>
            <a:endParaRPr sz="2000">
              <a:latin typeface="Arial MT"/>
              <a:cs typeface="Arial MT"/>
            </a:endParaRPr>
          </a:p>
          <a:p>
            <a:pPr marL="286385">
              <a:lnSpc>
                <a:spcPct val="100000"/>
              </a:lnSpc>
            </a:pPr>
            <a:r>
              <a:rPr sz="2000" dirty="0">
                <a:latin typeface="Arial MT"/>
                <a:cs typeface="Arial MT"/>
              </a:rPr>
              <a:t>and</a:t>
            </a:r>
            <a:r>
              <a:rPr sz="2000" spc="-40" dirty="0">
                <a:latin typeface="Arial MT"/>
                <a:cs typeface="Arial MT"/>
              </a:rPr>
              <a:t> </a:t>
            </a:r>
            <a:r>
              <a:rPr sz="2000" dirty="0">
                <a:latin typeface="Arial MT"/>
                <a:cs typeface="Arial MT"/>
              </a:rPr>
              <a:t>involves</a:t>
            </a:r>
            <a:r>
              <a:rPr sz="2000" spc="-20" dirty="0">
                <a:latin typeface="Arial MT"/>
                <a:cs typeface="Arial MT"/>
              </a:rPr>
              <a:t> </a:t>
            </a:r>
            <a:r>
              <a:rPr sz="2000" dirty="0">
                <a:latin typeface="Arial MT"/>
                <a:cs typeface="Arial MT"/>
              </a:rPr>
              <a:t>external</a:t>
            </a:r>
            <a:r>
              <a:rPr sz="2000" spc="-50" dirty="0">
                <a:latin typeface="Arial MT"/>
                <a:cs typeface="Arial MT"/>
              </a:rPr>
              <a:t> </a:t>
            </a:r>
            <a:r>
              <a:rPr sz="2000" dirty="0">
                <a:latin typeface="Arial MT"/>
                <a:cs typeface="Arial MT"/>
              </a:rPr>
              <a:t>heating</a:t>
            </a:r>
            <a:r>
              <a:rPr sz="2000" spc="-40" dirty="0">
                <a:latin typeface="Arial MT"/>
                <a:cs typeface="Arial MT"/>
              </a:rPr>
              <a:t> </a:t>
            </a:r>
            <a:r>
              <a:rPr sz="2000" dirty="0">
                <a:latin typeface="Arial MT"/>
                <a:cs typeface="Arial MT"/>
              </a:rPr>
              <a:t>of</a:t>
            </a:r>
            <a:r>
              <a:rPr sz="2000" spc="-35" dirty="0">
                <a:latin typeface="Arial MT"/>
                <a:cs typeface="Arial MT"/>
              </a:rPr>
              <a:t> </a:t>
            </a:r>
            <a:r>
              <a:rPr sz="2000" dirty="0">
                <a:latin typeface="Arial MT"/>
                <a:cs typeface="Arial MT"/>
              </a:rPr>
              <a:t>the</a:t>
            </a:r>
            <a:r>
              <a:rPr sz="2000" spc="-45" dirty="0">
                <a:latin typeface="Arial MT"/>
                <a:cs typeface="Arial MT"/>
              </a:rPr>
              <a:t> </a:t>
            </a:r>
            <a:r>
              <a:rPr sz="2000" spc="-10" dirty="0">
                <a:latin typeface="Arial MT"/>
                <a:cs typeface="Arial MT"/>
              </a:rPr>
              <a:t>casualty</a:t>
            </a:r>
            <a:endParaRPr sz="2000">
              <a:latin typeface="Arial MT"/>
              <a:cs typeface="Arial MT"/>
            </a:endParaRPr>
          </a:p>
          <a:p>
            <a:pPr marL="286385">
              <a:lnSpc>
                <a:spcPct val="100000"/>
              </a:lnSpc>
              <a:spcBef>
                <a:spcPts val="805"/>
              </a:spcBef>
            </a:pPr>
            <a:r>
              <a:rPr sz="2000" dirty="0">
                <a:latin typeface="Arial MT"/>
                <a:cs typeface="Arial MT"/>
              </a:rPr>
              <a:t>Hypothermia</a:t>
            </a:r>
            <a:r>
              <a:rPr sz="2000" spc="-50" dirty="0">
                <a:latin typeface="Arial MT"/>
                <a:cs typeface="Arial MT"/>
              </a:rPr>
              <a:t> </a:t>
            </a:r>
            <a:r>
              <a:rPr sz="2000" dirty="0">
                <a:latin typeface="Arial MT"/>
                <a:cs typeface="Arial MT"/>
              </a:rPr>
              <a:t>is</a:t>
            </a:r>
            <a:r>
              <a:rPr sz="2000" spc="-35" dirty="0">
                <a:latin typeface="Arial MT"/>
                <a:cs typeface="Arial MT"/>
              </a:rPr>
              <a:t> </a:t>
            </a:r>
            <a:r>
              <a:rPr sz="2000" dirty="0">
                <a:latin typeface="Arial MT"/>
                <a:cs typeface="Arial MT"/>
              </a:rPr>
              <a:t>easier</a:t>
            </a:r>
            <a:r>
              <a:rPr sz="2000" spc="-50" dirty="0">
                <a:latin typeface="Arial MT"/>
                <a:cs typeface="Arial MT"/>
              </a:rPr>
              <a:t> </a:t>
            </a:r>
            <a:r>
              <a:rPr sz="2000" dirty="0">
                <a:latin typeface="Arial MT"/>
                <a:cs typeface="Arial MT"/>
              </a:rPr>
              <a:t>to</a:t>
            </a:r>
            <a:r>
              <a:rPr sz="2000" spc="-25" dirty="0">
                <a:latin typeface="Arial MT"/>
                <a:cs typeface="Arial MT"/>
              </a:rPr>
              <a:t> </a:t>
            </a:r>
            <a:r>
              <a:rPr sz="2000" b="1" dirty="0">
                <a:latin typeface="Arial"/>
                <a:cs typeface="Arial"/>
              </a:rPr>
              <a:t>PREVENT</a:t>
            </a:r>
            <a:r>
              <a:rPr sz="2000" b="1" spc="-20" dirty="0">
                <a:latin typeface="Arial"/>
                <a:cs typeface="Arial"/>
              </a:rPr>
              <a:t> </a:t>
            </a:r>
            <a:r>
              <a:rPr sz="2000" dirty="0">
                <a:latin typeface="Arial MT"/>
                <a:cs typeface="Arial MT"/>
              </a:rPr>
              <a:t>than</a:t>
            </a:r>
            <a:r>
              <a:rPr sz="2000" spc="-40" dirty="0">
                <a:latin typeface="Arial MT"/>
                <a:cs typeface="Arial MT"/>
              </a:rPr>
              <a:t> </a:t>
            </a:r>
            <a:r>
              <a:rPr sz="2000" dirty="0">
                <a:latin typeface="Arial MT"/>
                <a:cs typeface="Arial MT"/>
              </a:rPr>
              <a:t>it</a:t>
            </a:r>
            <a:r>
              <a:rPr sz="2000" spc="-35" dirty="0">
                <a:latin typeface="Arial MT"/>
                <a:cs typeface="Arial MT"/>
              </a:rPr>
              <a:t> </a:t>
            </a:r>
            <a:r>
              <a:rPr sz="2000" dirty="0">
                <a:latin typeface="Arial MT"/>
                <a:cs typeface="Arial MT"/>
              </a:rPr>
              <a:t>is</a:t>
            </a:r>
            <a:r>
              <a:rPr sz="2000" spc="-25" dirty="0">
                <a:latin typeface="Arial MT"/>
                <a:cs typeface="Arial MT"/>
              </a:rPr>
              <a:t> </a:t>
            </a:r>
            <a:r>
              <a:rPr sz="2000" dirty="0">
                <a:latin typeface="Arial MT"/>
                <a:cs typeface="Arial MT"/>
              </a:rPr>
              <a:t>to</a:t>
            </a:r>
            <a:r>
              <a:rPr sz="2000" spc="-40" dirty="0">
                <a:latin typeface="Arial MT"/>
                <a:cs typeface="Arial MT"/>
              </a:rPr>
              <a:t> </a:t>
            </a:r>
            <a:r>
              <a:rPr sz="2000" spc="-10" dirty="0">
                <a:latin typeface="Arial MT"/>
                <a:cs typeface="Arial MT"/>
              </a:rPr>
              <a:t>treat</a:t>
            </a:r>
            <a:endParaRPr sz="2000">
              <a:latin typeface="Arial MT"/>
              <a:cs typeface="Arial MT"/>
            </a:endParaRPr>
          </a:p>
          <a:p>
            <a:pPr marL="286385" marR="5080">
              <a:lnSpc>
                <a:spcPct val="100000"/>
              </a:lnSpc>
              <a:spcBef>
                <a:spcPts val="795"/>
              </a:spcBef>
            </a:pPr>
            <a:r>
              <a:rPr sz="2000" dirty="0">
                <a:latin typeface="Arial MT"/>
                <a:cs typeface="Arial MT"/>
              </a:rPr>
              <a:t>Hypothermia</a:t>
            </a:r>
            <a:r>
              <a:rPr sz="2000" spc="-50" dirty="0">
                <a:latin typeface="Arial MT"/>
                <a:cs typeface="Arial MT"/>
              </a:rPr>
              <a:t> </a:t>
            </a:r>
            <a:r>
              <a:rPr sz="2000" dirty="0">
                <a:latin typeface="Arial MT"/>
                <a:cs typeface="Arial MT"/>
              </a:rPr>
              <a:t>prevention</a:t>
            </a:r>
            <a:r>
              <a:rPr sz="2000" spc="-45" dirty="0">
                <a:latin typeface="Arial MT"/>
                <a:cs typeface="Arial MT"/>
              </a:rPr>
              <a:t> </a:t>
            </a:r>
            <a:r>
              <a:rPr sz="2000" dirty="0">
                <a:latin typeface="Arial MT"/>
                <a:cs typeface="Arial MT"/>
              </a:rPr>
              <a:t>and</a:t>
            </a:r>
            <a:r>
              <a:rPr sz="2000" spc="-40" dirty="0">
                <a:latin typeface="Arial MT"/>
                <a:cs typeface="Arial MT"/>
              </a:rPr>
              <a:t> </a:t>
            </a:r>
            <a:r>
              <a:rPr sz="2000" dirty="0">
                <a:latin typeface="Arial MT"/>
                <a:cs typeface="Arial MT"/>
              </a:rPr>
              <a:t>treatment</a:t>
            </a:r>
            <a:r>
              <a:rPr sz="2000" spc="-80" dirty="0">
                <a:latin typeface="Arial MT"/>
                <a:cs typeface="Arial MT"/>
              </a:rPr>
              <a:t> </a:t>
            </a:r>
            <a:r>
              <a:rPr sz="2000" dirty="0">
                <a:latin typeface="Arial MT"/>
                <a:cs typeface="Arial MT"/>
              </a:rPr>
              <a:t>strategies</a:t>
            </a:r>
            <a:r>
              <a:rPr sz="2000" spc="-55" dirty="0">
                <a:latin typeface="Arial MT"/>
                <a:cs typeface="Arial MT"/>
              </a:rPr>
              <a:t> </a:t>
            </a:r>
            <a:r>
              <a:rPr sz="2000" spc="-25" dirty="0">
                <a:latin typeface="Arial MT"/>
                <a:cs typeface="Arial MT"/>
              </a:rPr>
              <a:t>are </a:t>
            </a:r>
            <a:r>
              <a:rPr sz="2000" dirty="0">
                <a:latin typeface="Arial MT"/>
                <a:cs typeface="Arial MT"/>
              </a:rPr>
              <a:t>evidence-</a:t>
            </a:r>
            <a:r>
              <a:rPr sz="2000" spc="-10" dirty="0">
                <a:latin typeface="Arial MT"/>
                <a:cs typeface="Arial MT"/>
              </a:rPr>
              <a:t>based</a:t>
            </a:r>
            <a:endParaRPr sz="2000">
              <a:latin typeface="Arial MT"/>
              <a:cs typeface="Arial MT"/>
            </a:endParaRPr>
          </a:p>
        </p:txBody>
      </p:sp>
      <p:sp>
        <p:nvSpPr>
          <p:cNvPr id="5" name="object 5"/>
          <p:cNvSpPr txBox="1">
            <a:spLocks noGrp="1"/>
          </p:cNvSpPr>
          <p:nvPr>
            <p:ph type="title"/>
          </p:nvPr>
        </p:nvSpPr>
        <p:spPr>
          <a:xfrm>
            <a:off x="4608321" y="676147"/>
            <a:ext cx="2388235" cy="574040"/>
          </a:xfrm>
          <a:prstGeom prst="rect">
            <a:avLst/>
          </a:prstGeom>
        </p:spPr>
        <p:txBody>
          <a:bodyPr vert="horz" wrap="square" lIns="0" tIns="12700" rIns="0" bIns="0" rtlCol="0">
            <a:spAutoFit/>
          </a:bodyPr>
          <a:lstStyle/>
          <a:p>
            <a:pPr marL="12700">
              <a:lnSpc>
                <a:spcPct val="100000"/>
              </a:lnSpc>
              <a:spcBef>
                <a:spcPts val="100"/>
              </a:spcBef>
            </a:pPr>
            <a:r>
              <a:rPr sz="3600" spc="-10" dirty="0">
                <a:solidFill>
                  <a:srgbClr val="000000"/>
                </a:solidFill>
              </a:rPr>
              <a:t>SUMMARY</a:t>
            </a:r>
            <a:endParaRPr sz="3600"/>
          </a:p>
        </p:txBody>
      </p:sp>
      <p:sp>
        <p:nvSpPr>
          <p:cNvPr id="6" name="object 6"/>
          <p:cNvSpPr/>
          <p:nvPr/>
        </p:nvSpPr>
        <p:spPr>
          <a:xfrm>
            <a:off x="7490459" y="2177033"/>
            <a:ext cx="114300" cy="299085"/>
          </a:xfrm>
          <a:custGeom>
            <a:avLst/>
            <a:gdLst/>
            <a:ahLst/>
            <a:cxnLst/>
            <a:rect l="l" t="t" r="r" b="b"/>
            <a:pathLst>
              <a:path w="114300" h="299085">
                <a:moveTo>
                  <a:pt x="0" y="298703"/>
                </a:moveTo>
                <a:lnTo>
                  <a:pt x="114300" y="298703"/>
                </a:lnTo>
                <a:lnTo>
                  <a:pt x="114300" y="0"/>
                </a:lnTo>
                <a:lnTo>
                  <a:pt x="0" y="0"/>
                </a:lnTo>
                <a:lnTo>
                  <a:pt x="0" y="298703"/>
                </a:lnTo>
                <a:close/>
              </a:path>
            </a:pathLst>
          </a:custGeom>
          <a:solidFill>
            <a:srgbClr val="BB8542"/>
          </a:solidFill>
        </p:spPr>
        <p:txBody>
          <a:bodyPr wrap="square" lIns="0" tIns="0" rIns="0" bIns="0" rtlCol="0"/>
          <a:lstStyle/>
          <a:p>
            <a:endParaRPr/>
          </a:p>
        </p:txBody>
      </p:sp>
      <p:sp>
        <p:nvSpPr>
          <p:cNvPr id="7" name="object 7"/>
          <p:cNvSpPr/>
          <p:nvPr/>
        </p:nvSpPr>
        <p:spPr>
          <a:xfrm>
            <a:off x="902208" y="5243321"/>
            <a:ext cx="114300" cy="502920"/>
          </a:xfrm>
          <a:custGeom>
            <a:avLst/>
            <a:gdLst/>
            <a:ahLst/>
            <a:cxnLst/>
            <a:rect l="l" t="t" r="r" b="b"/>
            <a:pathLst>
              <a:path w="114300" h="502920">
                <a:moveTo>
                  <a:pt x="0" y="502919"/>
                </a:moveTo>
                <a:lnTo>
                  <a:pt x="114300" y="502919"/>
                </a:lnTo>
                <a:lnTo>
                  <a:pt x="114300" y="0"/>
                </a:lnTo>
                <a:lnTo>
                  <a:pt x="0" y="0"/>
                </a:lnTo>
                <a:lnTo>
                  <a:pt x="0" y="502919"/>
                </a:lnTo>
                <a:close/>
              </a:path>
            </a:pathLst>
          </a:custGeom>
          <a:solidFill>
            <a:srgbClr val="BB8542"/>
          </a:solidFill>
        </p:spPr>
        <p:txBody>
          <a:bodyPr wrap="square" lIns="0" tIns="0" rIns="0" bIns="0" rtlCol="0"/>
          <a:lstStyle/>
          <a:p>
            <a:endParaRPr/>
          </a:p>
        </p:txBody>
      </p:sp>
      <p:sp>
        <p:nvSpPr>
          <p:cNvPr id="8" name="object 8"/>
          <p:cNvSpPr txBox="1"/>
          <p:nvPr/>
        </p:nvSpPr>
        <p:spPr>
          <a:xfrm>
            <a:off x="7434453" y="1439013"/>
            <a:ext cx="4137025" cy="1717039"/>
          </a:xfrm>
          <a:prstGeom prst="rect">
            <a:avLst/>
          </a:prstGeom>
        </p:spPr>
        <p:txBody>
          <a:bodyPr vert="horz" wrap="square" lIns="0" tIns="157480" rIns="0" bIns="0" rtlCol="0">
            <a:spAutoFit/>
          </a:bodyPr>
          <a:lstStyle/>
          <a:p>
            <a:pPr marL="12700">
              <a:lnSpc>
                <a:spcPct val="100000"/>
              </a:lnSpc>
              <a:spcBef>
                <a:spcPts val="1240"/>
              </a:spcBef>
            </a:pPr>
            <a:r>
              <a:rPr sz="2800" b="1" dirty="0">
                <a:latin typeface="Arial"/>
                <a:cs typeface="Arial"/>
              </a:rPr>
              <a:t>Skills</a:t>
            </a:r>
            <a:r>
              <a:rPr sz="2800" b="1" spc="-40" dirty="0">
                <a:latin typeface="Arial"/>
                <a:cs typeface="Arial"/>
              </a:rPr>
              <a:t> </a:t>
            </a:r>
            <a:r>
              <a:rPr sz="2800" b="1" dirty="0">
                <a:latin typeface="Arial"/>
                <a:cs typeface="Arial"/>
              </a:rPr>
              <a:t>and</a:t>
            </a:r>
            <a:r>
              <a:rPr sz="2800" b="1" spc="-120" dirty="0">
                <a:latin typeface="Arial"/>
                <a:cs typeface="Arial"/>
              </a:rPr>
              <a:t> </a:t>
            </a:r>
            <a:r>
              <a:rPr sz="2800" b="1" spc="-10" dirty="0">
                <a:latin typeface="Arial"/>
                <a:cs typeface="Arial"/>
              </a:rPr>
              <a:t>Abilities</a:t>
            </a:r>
            <a:endParaRPr sz="2800">
              <a:latin typeface="Arial"/>
              <a:cs typeface="Arial"/>
            </a:endParaRPr>
          </a:p>
          <a:p>
            <a:pPr marL="287020" marR="5080">
              <a:lnSpc>
                <a:spcPct val="133000"/>
              </a:lnSpc>
              <a:spcBef>
                <a:spcPts val="30"/>
              </a:spcBef>
            </a:pPr>
            <a:r>
              <a:rPr sz="2000" dirty="0">
                <a:latin typeface="Arial MT"/>
                <a:cs typeface="Arial MT"/>
              </a:rPr>
              <a:t>Passive</a:t>
            </a:r>
            <a:r>
              <a:rPr sz="2000" spc="-55" dirty="0">
                <a:latin typeface="Arial MT"/>
                <a:cs typeface="Arial MT"/>
              </a:rPr>
              <a:t> </a:t>
            </a:r>
            <a:r>
              <a:rPr sz="2000" dirty="0">
                <a:latin typeface="Arial MT"/>
                <a:cs typeface="Arial MT"/>
              </a:rPr>
              <a:t>Hypothermia</a:t>
            </a:r>
            <a:r>
              <a:rPr sz="2000" spc="-55" dirty="0">
                <a:latin typeface="Arial MT"/>
                <a:cs typeface="Arial MT"/>
              </a:rPr>
              <a:t> </a:t>
            </a:r>
            <a:r>
              <a:rPr sz="2000" spc="-10" dirty="0">
                <a:latin typeface="Arial MT"/>
                <a:cs typeface="Arial MT"/>
              </a:rPr>
              <a:t>prevention </a:t>
            </a:r>
            <a:r>
              <a:rPr sz="2000" dirty="0">
                <a:latin typeface="Arial MT"/>
                <a:cs typeface="Arial MT"/>
              </a:rPr>
              <a:t>Active</a:t>
            </a:r>
            <a:r>
              <a:rPr sz="2000" spc="-25" dirty="0">
                <a:latin typeface="Arial MT"/>
                <a:cs typeface="Arial MT"/>
              </a:rPr>
              <a:t> </a:t>
            </a:r>
            <a:r>
              <a:rPr sz="2000" dirty="0">
                <a:latin typeface="Arial MT"/>
                <a:cs typeface="Arial MT"/>
              </a:rPr>
              <a:t>Hypothermia</a:t>
            </a:r>
            <a:r>
              <a:rPr sz="2000" spc="-50" dirty="0">
                <a:latin typeface="Arial MT"/>
                <a:cs typeface="Arial MT"/>
              </a:rPr>
              <a:t> </a:t>
            </a:r>
            <a:r>
              <a:rPr sz="2000" dirty="0">
                <a:latin typeface="Arial MT"/>
                <a:cs typeface="Arial MT"/>
              </a:rPr>
              <a:t>treatment</a:t>
            </a:r>
            <a:r>
              <a:rPr sz="2000" spc="-60" dirty="0">
                <a:latin typeface="Arial MT"/>
                <a:cs typeface="Arial MT"/>
              </a:rPr>
              <a:t> </a:t>
            </a:r>
            <a:r>
              <a:rPr sz="2000" spc="-25" dirty="0">
                <a:latin typeface="Arial MT"/>
                <a:cs typeface="Arial MT"/>
              </a:rPr>
              <a:t>and</a:t>
            </a:r>
            <a:endParaRPr sz="2000">
              <a:latin typeface="Arial MT"/>
              <a:cs typeface="Arial MT"/>
            </a:endParaRPr>
          </a:p>
          <a:p>
            <a:pPr marL="287020">
              <a:lnSpc>
                <a:spcPct val="100000"/>
              </a:lnSpc>
            </a:pPr>
            <a:r>
              <a:rPr sz="2000" spc="-10" dirty="0">
                <a:latin typeface="Arial MT"/>
                <a:cs typeface="Arial MT"/>
              </a:rPr>
              <a:t>management</a:t>
            </a:r>
            <a:endParaRPr sz="2000">
              <a:latin typeface="Arial MT"/>
              <a:cs typeface="Arial MT"/>
            </a:endParaRPr>
          </a:p>
        </p:txBody>
      </p:sp>
      <p:sp>
        <p:nvSpPr>
          <p:cNvPr id="9" name="object 9"/>
          <p:cNvSpPr/>
          <p:nvPr/>
        </p:nvSpPr>
        <p:spPr>
          <a:xfrm>
            <a:off x="902208" y="3801617"/>
            <a:ext cx="114300" cy="822960"/>
          </a:xfrm>
          <a:custGeom>
            <a:avLst/>
            <a:gdLst/>
            <a:ahLst/>
            <a:cxnLst/>
            <a:rect l="l" t="t" r="r" b="b"/>
            <a:pathLst>
              <a:path w="114300" h="822960">
                <a:moveTo>
                  <a:pt x="0" y="822959"/>
                </a:moveTo>
                <a:lnTo>
                  <a:pt x="114300" y="822959"/>
                </a:lnTo>
                <a:lnTo>
                  <a:pt x="114300" y="0"/>
                </a:lnTo>
                <a:lnTo>
                  <a:pt x="0" y="0"/>
                </a:lnTo>
                <a:lnTo>
                  <a:pt x="0" y="822959"/>
                </a:lnTo>
                <a:close/>
              </a:path>
            </a:pathLst>
          </a:custGeom>
          <a:solidFill>
            <a:srgbClr val="BB8542"/>
          </a:solidFill>
        </p:spPr>
        <p:txBody>
          <a:bodyPr wrap="square" lIns="0" tIns="0" rIns="0" bIns="0" rtlCol="0"/>
          <a:lstStyle/>
          <a:p>
            <a:endParaRPr/>
          </a:p>
        </p:txBody>
      </p:sp>
      <p:sp>
        <p:nvSpPr>
          <p:cNvPr id="10" name="object 10"/>
          <p:cNvSpPr/>
          <p:nvPr/>
        </p:nvSpPr>
        <p:spPr>
          <a:xfrm>
            <a:off x="902208" y="4775453"/>
            <a:ext cx="114300" cy="274320"/>
          </a:xfrm>
          <a:custGeom>
            <a:avLst/>
            <a:gdLst/>
            <a:ahLst/>
            <a:cxnLst/>
            <a:rect l="l" t="t" r="r" b="b"/>
            <a:pathLst>
              <a:path w="114300" h="274320">
                <a:moveTo>
                  <a:pt x="0" y="274320"/>
                </a:moveTo>
                <a:lnTo>
                  <a:pt x="114300" y="274320"/>
                </a:lnTo>
                <a:lnTo>
                  <a:pt x="114300" y="0"/>
                </a:lnTo>
                <a:lnTo>
                  <a:pt x="0" y="0"/>
                </a:lnTo>
                <a:lnTo>
                  <a:pt x="0" y="274320"/>
                </a:lnTo>
                <a:close/>
              </a:path>
            </a:pathLst>
          </a:custGeom>
          <a:solidFill>
            <a:srgbClr val="BB8542"/>
          </a:solidFill>
        </p:spPr>
        <p:txBody>
          <a:bodyPr wrap="square" lIns="0" tIns="0" rIns="0" bIns="0" rtlCol="0"/>
          <a:lstStyle/>
          <a:p>
            <a:endParaRPr/>
          </a:p>
        </p:txBody>
      </p:sp>
      <p:sp>
        <p:nvSpPr>
          <p:cNvPr id="11" name="object 11"/>
          <p:cNvSpPr/>
          <p:nvPr/>
        </p:nvSpPr>
        <p:spPr>
          <a:xfrm>
            <a:off x="902208" y="3080766"/>
            <a:ext cx="114300" cy="548640"/>
          </a:xfrm>
          <a:custGeom>
            <a:avLst/>
            <a:gdLst/>
            <a:ahLst/>
            <a:cxnLst/>
            <a:rect l="l" t="t" r="r" b="b"/>
            <a:pathLst>
              <a:path w="114300" h="548639">
                <a:moveTo>
                  <a:pt x="0" y="548640"/>
                </a:moveTo>
                <a:lnTo>
                  <a:pt x="114300" y="548640"/>
                </a:lnTo>
                <a:lnTo>
                  <a:pt x="114300" y="0"/>
                </a:lnTo>
                <a:lnTo>
                  <a:pt x="0" y="0"/>
                </a:lnTo>
                <a:lnTo>
                  <a:pt x="0" y="548640"/>
                </a:lnTo>
                <a:close/>
              </a:path>
            </a:pathLst>
          </a:custGeom>
          <a:solidFill>
            <a:srgbClr val="BB8542"/>
          </a:solidFill>
        </p:spPr>
        <p:txBody>
          <a:bodyPr wrap="square" lIns="0" tIns="0" rIns="0" bIns="0" rtlCol="0"/>
          <a:lstStyle/>
          <a:p>
            <a:endParaRPr/>
          </a:p>
        </p:txBody>
      </p:sp>
      <p:sp>
        <p:nvSpPr>
          <p:cNvPr id="12" name="object 12"/>
          <p:cNvSpPr/>
          <p:nvPr/>
        </p:nvSpPr>
        <p:spPr>
          <a:xfrm>
            <a:off x="902208" y="2064257"/>
            <a:ext cx="114300" cy="822960"/>
          </a:xfrm>
          <a:custGeom>
            <a:avLst/>
            <a:gdLst/>
            <a:ahLst/>
            <a:cxnLst/>
            <a:rect l="l" t="t" r="r" b="b"/>
            <a:pathLst>
              <a:path w="114300" h="822960">
                <a:moveTo>
                  <a:pt x="0" y="822959"/>
                </a:moveTo>
                <a:lnTo>
                  <a:pt x="114300" y="822959"/>
                </a:lnTo>
                <a:lnTo>
                  <a:pt x="114300" y="0"/>
                </a:lnTo>
                <a:lnTo>
                  <a:pt x="0" y="0"/>
                </a:lnTo>
                <a:lnTo>
                  <a:pt x="0" y="822959"/>
                </a:lnTo>
                <a:close/>
              </a:path>
            </a:pathLst>
          </a:custGeom>
          <a:solidFill>
            <a:srgbClr val="BB8542"/>
          </a:solidFill>
        </p:spPr>
        <p:txBody>
          <a:bodyPr wrap="square" lIns="0" tIns="0" rIns="0" bIns="0" rtlCol="0"/>
          <a:lstStyle/>
          <a:p>
            <a:endParaRPr/>
          </a:p>
        </p:txBody>
      </p:sp>
      <p:sp>
        <p:nvSpPr>
          <p:cNvPr id="13" name="object 13"/>
          <p:cNvSpPr/>
          <p:nvPr/>
        </p:nvSpPr>
        <p:spPr>
          <a:xfrm>
            <a:off x="7490459" y="2588514"/>
            <a:ext cx="114300" cy="502920"/>
          </a:xfrm>
          <a:custGeom>
            <a:avLst/>
            <a:gdLst/>
            <a:ahLst/>
            <a:cxnLst/>
            <a:rect l="l" t="t" r="r" b="b"/>
            <a:pathLst>
              <a:path w="114300" h="502919">
                <a:moveTo>
                  <a:pt x="0" y="502920"/>
                </a:moveTo>
                <a:lnTo>
                  <a:pt x="114300" y="502920"/>
                </a:lnTo>
                <a:lnTo>
                  <a:pt x="114300" y="0"/>
                </a:lnTo>
                <a:lnTo>
                  <a:pt x="0" y="0"/>
                </a:lnTo>
                <a:lnTo>
                  <a:pt x="0" y="502920"/>
                </a:lnTo>
                <a:close/>
              </a:path>
            </a:pathLst>
          </a:custGeom>
          <a:solidFill>
            <a:srgbClr val="BB8542"/>
          </a:solidFill>
        </p:spPr>
        <p:txBody>
          <a:bodyPr wrap="square" lIns="0" tIns="0" rIns="0" bIns="0" rtlCol="0"/>
          <a:lstStyle/>
          <a:p>
            <a:endParaRPr/>
          </a:p>
        </p:txBody>
      </p:sp>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43455" algn="l"/>
              </a:tabLst>
            </a:pPr>
            <a:r>
              <a:rPr dirty="0"/>
              <a:t>#TCCC-</a:t>
            </a:r>
            <a:r>
              <a:rPr spc="-10" dirty="0"/>
              <a:t>CPP-PPT-</a:t>
            </a:r>
            <a:r>
              <a:rPr dirty="0"/>
              <a:t>12</a:t>
            </a:r>
            <a:r>
              <a:rPr spc="265" dirty="0"/>
              <a:t> </a:t>
            </a:r>
            <a:r>
              <a:rPr dirty="0"/>
              <a:t>08</a:t>
            </a:r>
            <a:r>
              <a:rPr spc="15" dirty="0"/>
              <a:t> </a:t>
            </a:r>
            <a:r>
              <a:rPr dirty="0"/>
              <a:t>AUG</a:t>
            </a:r>
            <a:r>
              <a:rPr spc="-30" dirty="0"/>
              <a:t> </a:t>
            </a:r>
            <a:r>
              <a:rPr spc="-25" dirty="0"/>
              <a:t>23</a:t>
            </a:r>
            <a:r>
              <a:rPr dirty="0"/>
              <a:t>	</a:t>
            </a:r>
            <a:fld id="{81D60167-4931-47E6-BA6A-407CBD079E47}" type="slidenum">
              <a:rPr sz="1200" spc="-25" dirty="0">
                <a:solidFill>
                  <a:srgbClr val="000000"/>
                </a:solidFill>
              </a:rPr>
              <a:t>18</a:t>
            </a:fld>
            <a:endParaRPr sz="12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1999" y="0"/>
                </a:moveTo>
                <a:lnTo>
                  <a:pt x="0" y="0"/>
                </a:lnTo>
                <a:lnTo>
                  <a:pt x="0" y="6857996"/>
                </a:lnTo>
                <a:lnTo>
                  <a:pt x="12191999" y="6857996"/>
                </a:lnTo>
                <a:lnTo>
                  <a:pt x="12191999" y="0"/>
                </a:lnTo>
                <a:close/>
              </a:path>
            </a:pathLst>
          </a:custGeom>
          <a:solidFill>
            <a:srgbClr val="2D3334"/>
          </a:solidFill>
        </p:spPr>
        <p:txBody>
          <a:bodyPr wrap="square" lIns="0" tIns="0" rIns="0" bIns="0" rtlCol="0"/>
          <a:lstStyle/>
          <a:p>
            <a:endParaRPr/>
          </a:p>
        </p:txBody>
      </p:sp>
      <p:pic>
        <p:nvPicPr>
          <p:cNvPr id="3" name="object 3"/>
          <p:cNvPicPr/>
          <p:nvPr/>
        </p:nvPicPr>
        <p:blipFill>
          <a:blip r:embed="rId2" cstate="print"/>
          <a:stretch>
            <a:fillRect/>
          </a:stretch>
        </p:blipFill>
        <p:spPr>
          <a:xfrm>
            <a:off x="309372" y="254508"/>
            <a:ext cx="1171956" cy="656844"/>
          </a:xfrm>
          <a:prstGeom prst="rect">
            <a:avLst/>
          </a:prstGeom>
        </p:spPr>
      </p:pic>
      <p:sp>
        <p:nvSpPr>
          <p:cNvPr id="4" name="object 4"/>
          <p:cNvSpPr txBox="1"/>
          <p:nvPr/>
        </p:nvSpPr>
        <p:spPr>
          <a:xfrm>
            <a:off x="3005708" y="289051"/>
            <a:ext cx="6178550"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A0A6AA"/>
                </a:solidFill>
                <a:latin typeface="Arial"/>
                <a:cs typeface="Arial"/>
              </a:rPr>
              <a:t>Module</a:t>
            </a:r>
            <a:r>
              <a:rPr sz="2000" b="1" spc="-50" dirty="0">
                <a:solidFill>
                  <a:srgbClr val="A0A6AA"/>
                </a:solidFill>
                <a:latin typeface="Arial"/>
                <a:cs typeface="Arial"/>
              </a:rPr>
              <a:t> </a:t>
            </a:r>
            <a:r>
              <a:rPr sz="2000" b="1" dirty="0">
                <a:solidFill>
                  <a:srgbClr val="A0A6AA"/>
                </a:solidFill>
                <a:latin typeface="Arial"/>
                <a:cs typeface="Arial"/>
              </a:rPr>
              <a:t>12:</a:t>
            </a:r>
            <a:r>
              <a:rPr sz="2000" b="1" spc="-45" dirty="0">
                <a:solidFill>
                  <a:srgbClr val="A0A6AA"/>
                </a:solidFill>
                <a:latin typeface="Arial"/>
                <a:cs typeface="Arial"/>
              </a:rPr>
              <a:t> </a:t>
            </a:r>
            <a:r>
              <a:rPr sz="2000" b="1" dirty="0">
                <a:solidFill>
                  <a:srgbClr val="A0A6AA"/>
                </a:solidFill>
                <a:latin typeface="Arial"/>
                <a:cs typeface="Arial"/>
              </a:rPr>
              <a:t>Hypothermia</a:t>
            </a:r>
            <a:r>
              <a:rPr sz="2000" b="1" spc="-35" dirty="0">
                <a:solidFill>
                  <a:srgbClr val="A0A6AA"/>
                </a:solidFill>
                <a:latin typeface="Arial"/>
                <a:cs typeface="Arial"/>
              </a:rPr>
              <a:t> </a:t>
            </a:r>
            <a:r>
              <a:rPr sz="2000" b="1" dirty="0">
                <a:solidFill>
                  <a:srgbClr val="A0A6AA"/>
                </a:solidFill>
                <a:latin typeface="Arial"/>
                <a:cs typeface="Arial"/>
              </a:rPr>
              <a:t>Prevention</a:t>
            </a:r>
            <a:r>
              <a:rPr sz="2000" b="1" spc="-25" dirty="0">
                <a:solidFill>
                  <a:srgbClr val="A0A6AA"/>
                </a:solidFill>
                <a:latin typeface="Arial"/>
                <a:cs typeface="Arial"/>
              </a:rPr>
              <a:t> </a:t>
            </a:r>
            <a:r>
              <a:rPr sz="2000" b="1" dirty="0">
                <a:solidFill>
                  <a:srgbClr val="A0A6AA"/>
                </a:solidFill>
                <a:latin typeface="Arial"/>
                <a:cs typeface="Arial"/>
              </a:rPr>
              <a:t>and</a:t>
            </a:r>
            <a:r>
              <a:rPr sz="2000" b="1" spc="-50" dirty="0">
                <a:solidFill>
                  <a:srgbClr val="A0A6AA"/>
                </a:solidFill>
                <a:latin typeface="Arial"/>
                <a:cs typeface="Arial"/>
              </a:rPr>
              <a:t> </a:t>
            </a:r>
            <a:r>
              <a:rPr sz="2000" b="1" spc="-10" dirty="0">
                <a:solidFill>
                  <a:srgbClr val="A0A6AA"/>
                </a:solidFill>
                <a:latin typeface="Arial"/>
                <a:cs typeface="Arial"/>
              </a:rPr>
              <a:t>Treatment</a:t>
            </a:r>
            <a:endParaRPr sz="2000">
              <a:latin typeface="Arial"/>
              <a:cs typeface="Arial"/>
            </a:endParaRPr>
          </a:p>
        </p:txBody>
      </p:sp>
      <p:sp>
        <p:nvSpPr>
          <p:cNvPr id="5" name="object 5"/>
          <p:cNvSpPr txBox="1">
            <a:spLocks noGrp="1"/>
          </p:cNvSpPr>
          <p:nvPr>
            <p:ph type="title"/>
          </p:nvPr>
        </p:nvSpPr>
        <p:spPr>
          <a:xfrm>
            <a:off x="3609847" y="803909"/>
            <a:ext cx="4978400"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FFFFFF"/>
                </a:solidFill>
              </a:rPr>
              <a:t>CHECK</a:t>
            </a:r>
            <a:r>
              <a:rPr sz="3600" spc="-75" dirty="0">
                <a:solidFill>
                  <a:srgbClr val="FFFFFF"/>
                </a:solidFill>
              </a:rPr>
              <a:t> </a:t>
            </a:r>
            <a:r>
              <a:rPr sz="3600" dirty="0">
                <a:solidFill>
                  <a:srgbClr val="FFFFFF"/>
                </a:solidFill>
              </a:rPr>
              <a:t>ON</a:t>
            </a:r>
            <a:r>
              <a:rPr sz="3600" spc="-60" dirty="0">
                <a:solidFill>
                  <a:srgbClr val="FFFFFF"/>
                </a:solidFill>
              </a:rPr>
              <a:t> </a:t>
            </a:r>
            <a:r>
              <a:rPr sz="3600" spc="-10" dirty="0">
                <a:solidFill>
                  <a:srgbClr val="FFFFFF"/>
                </a:solidFill>
              </a:rPr>
              <a:t>LEARNING</a:t>
            </a:r>
            <a:endParaRPr sz="3600"/>
          </a:p>
        </p:txBody>
      </p:sp>
      <p:pic>
        <p:nvPicPr>
          <p:cNvPr id="6" name="object 6"/>
          <p:cNvPicPr/>
          <p:nvPr/>
        </p:nvPicPr>
        <p:blipFill>
          <a:blip r:embed="rId3" cstate="print"/>
          <a:stretch>
            <a:fillRect/>
          </a:stretch>
        </p:blipFill>
        <p:spPr>
          <a:xfrm>
            <a:off x="2439923" y="2008632"/>
            <a:ext cx="554736" cy="586739"/>
          </a:xfrm>
          <a:prstGeom prst="rect">
            <a:avLst/>
          </a:prstGeom>
        </p:spPr>
      </p:pic>
      <p:pic>
        <p:nvPicPr>
          <p:cNvPr id="7" name="object 7"/>
          <p:cNvPicPr/>
          <p:nvPr/>
        </p:nvPicPr>
        <p:blipFill>
          <a:blip r:embed="rId3" cstate="print"/>
          <a:stretch>
            <a:fillRect/>
          </a:stretch>
        </p:blipFill>
        <p:spPr>
          <a:xfrm>
            <a:off x="2426207" y="3000755"/>
            <a:ext cx="553212" cy="586739"/>
          </a:xfrm>
          <a:prstGeom prst="rect">
            <a:avLst/>
          </a:prstGeom>
        </p:spPr>
      </p:pic>
      <p:pic>
        <p:nvPicPr>
          <p:cNvPr id="8" name="object 8"/>
          <p:cNvPicPr/>
          <p:nvPr/>
        </p:nvPicPr>
        <p:blipFill>
          <a:blip r:embed="rId3" cstate="print"/>
          <a:stretch>
            <a:fillRect/>
          </a:stretch>
        </p:blipFill>
        <p:spPr>
          <a:xfrm>
            <a:off x="2432304" y="3992879"/>
            <a:ext cx="554736" cy="586740"/>
          </a:xfrm>
          <a:prstGeom prst="rect">
            <a:avLst/>
          </a:prstGeom>
        </p:spPr>
      </p:pic>
      <p:pic>
        <p:nvPicPr>
          <p:cNvPr id="9" name="object 9"/>
          <p:cNvPicPr/>
          <p:nvPr/>
        </p:nvPicPr>
        <p:blipFill>
          <a:blip r:embed="rId3" cstate="print"/>
          <a:stretch>
            <a:fillRect/>
          </a:stretch>
        </p:blipFill>
        <p:spPr>
          <a:xfrm>
            <a:off x="2439923" y="5152644"/>
            <a:ext cx="554736" cy="586740"/>
          </a:xfrm>
          <a:prstGeom prst="rect">
            <a:avLst/>
          </a:prstGeom>
        </p:spPr>
      </p:pic>
      <p:sp>
        <p:nvSpPr>
          <p:cNvPr id="10" name="object 10"/>
          <p:cNvSpPr txBox="1"/>
          <p:nvPr/>
        </p:nvSpPr>
        <p:spPr>
          <a:xfrm>
            <a:off x="3334258" y="1946528"/>
            <a:ext cx="6051550" cy="3822700"/>
          </a:xfrm>
          <a:prstGeom prst="rect">
            <a:avLst/>
          </a:prstGeom>
        </p:spPr>
        <p:txBody>
          <a:bodyPr vert="horz" wrap="square" lIns="0" tIns="12700" rIns="0" bIns="0" rtlCol="0">
            <a:spAutoFit/>
          </a:bodyPr>
          <a:lstStyle/>
          <a:p>
            <a:pPr marL="12700" marR="5080">
              <a:lnSpc>
                <a:spcPct val="100000"/>
              </a:lnSpc>
              <a:spcBef>
                <a:spcPts val="100"/>
              </a:spcBef>
            </a:pPr>
            <a:r>
              <a:rPr sz="2100" dirty="0">
                <a:solidFill>
                  <a:srgbClr val="FFFFFF"/>
                </a:solidFill>
                <a:latin typeface="Arial MT"/>
                <a:cs typeface="Arial MT"/>
              </a:rPr>
              <a:t>Why</a:t>
            </a:r>
            <a:r>
              <a:rPr sz="2100" spc="-15" dirty="0">
                <a:solidFill>
                  <a:srgbClr val="FFFFFF"/>
                </a:solidFill>
                <a:latin typeface="Arial MT"/>
                <a:cs typeface="Arial MT"/>
              </a:rPr>
              <a:t> </a:t>
            </a:r>
            <a:r>
              <a:rPr sz="2100" dirty="0">
                <a:solidFill>
                  <a:srgbClr val="FFFFFF"/>
                </a:solidFill>
                <a:latin typeface="Arial MT"/>
                <a:cs typeface="Arial MT"/>
              </a:rPr>
              <a:t>is</a:t>
            </a:r>
            <a:r>
              <a:rPr sz="2100" spc="-20" dirty="0">
                <a:solidFill>
                  <a:srgbClr val="FFFFFF"/>
                </a:solidFill>
                <a:latin typeface="Arial MT"/>
                <a:cs typeface="Arial MT"/>
              </a:rPr>
              <a:t> </a:t>
            </a:r>
            <a:r>
              <a:rPr sz="2100" dirty="0">
                <a:solidFill>
                  <a:srgbClr val="FFFFFF"/>
                </a:solidFill>
                <a:latin typeface="Arial MT"/>
                <a:cs typeface="Arial MT"/>
              </a:rPr>
              <a:t>it</a:t>
            </a:r>
            <a:r>
              <a:rPr sz="2100" spc="-15" dirty="0">
                <a:solidFill>
                  <a:srgbClr val="FFFFFF"/>
                </a:solidFill>
                <a:latin typeface="Arial MT"/>
                <a:cs typeface="Arial MT"/>
              </a:rPr>
              <a:t> </a:t>
            </a:r>
            <a:r>
              <a:rPr sz="2100" dirty="0">
                <a:solidFill>
                  <a:srgbClr val="FFFFFF"/>
                </a:solidFill>
                <a:latin typeface="Arial MT"/>
                <a:cs typeface="Arial MT"/>
              </a:rPr>
              <a:t>important</a:t>
            </a:r>
            <a:r>
              <a:rPr sz="2100" spc="-15" dirty="0">
                <a:solidFill>
                  <a:srgbClr val="FFFFFF"/>
                </a:solidFill>
                <a:latin typeface="Arial MT"/>
                <a:cs typeface="Arial MT"/>
              </a:rPr>
              <a:t> </a:t>
            </a:r>
            <a:r>
              <a:rPr sz="2100" dirty="0">
                <a:solidFill>
                  <a:srgbClr val="FFFFFF"/>
                </a:solidFill>
                <a:latin typeface="Arial MT"/>
                <a:cs typeface="Arial MT"/>
              </a:rPr>
              <a:t>to</a:t>
            </a:r>
            <a:r>
              <a:rPr sz="2100" spc="-30" dirty="0">
                <a:solidFill>
                  <a:srgbClr val="FFFFFF"/>
                </a:solidFill>
                <a:latin typeface="Arial MT"/>
                <a:cs typeface="Arial MT"/>
              </a:rPr>
              <a:t> </a:t>
            </a:r>
            <a:r>
              <a:rPr sz="2100" dirty="0">
                <a:solidFill>
                  <a:srgbClr val="FFFFFF"/>
                </a:solidFill>
                <a:latin typeface="Arial MT"/>
                <a:cs typeface="Arial MT"/>
              </a:rPr>
              <a:t>prevent/manage</a:t>
            </a:r>
            <a:r>
              <a:rPr sz="2100" spc="-25" dirty="0">
                <a:solidFill>
                  <a:srgbClr val="FFFFFF"/>
                </a:solidFill>
                <a:latin typeface="Arial MT"/>
                <a:cs typeface="Arial MT"/>
              </a:rPr>
              <a:t> </a:t>
            </a:r>
            <a:r>
              <a:rPr sz="2100" spc="-10" dirty="0">
                <a:solidFill>
                  <a:srgbClr val="FFFFFF"/>
                </a:solidFill>
                <a:latin typeface="Arial MT"/>
                <a:cs typeface="Arial MT"/>
              </a:rPr>
              <a:t>hypothermia </a:t>
            </a:r>
            <a:r>
              <a:rPr sz="2100" dirty="0">
                <a:solidFill>
                  <a:srgbClr val="FFFFFF"/>
                </a:solidFill>
                <a:latin typeface="Arial MT"/>
                <a:cs typeface="Arial MT"/>
              </a:rPr>
              <a:t>in</a:t>
            </a:r>
            <a:r>
              <a:rPr sz="2100" spc="-25" dirty="0">
                <a:solidFill>
                  <a:srgbClr val="FFFFFF"/>
                </a:solidFill>
                <a:latin typeface="Arial MT"/>
                <a:cs typeface="Arial MT"/>
              </a:rPr>
              <a:t> </a:t>
            </a:r>
            <a:r>
              <a:rPr sz="2100" dirty="0">
                <a:solidFill>
                  <a:srgbClr val="FFFFFF"/>
                </a:solidFill>
                <a:latin typeface="Arial MT"/>
                <a:cs typeface="Arial MT"/>
              </a:rPr>
              <a:t>a</a:t>
            </a:r>
            <a:r>
              <a:rPr sz="2100" spc="-10" dirty="0">
                <a:solidFill>
                  <a:srgbClr val="FFFFFF"/>
                </a:solidFill>
                <a:latin typeface="Arial MT"/>
                <a:cs typeface="Arial MT"/>
              </a:rPr>
              <a:t> </a:t>
            </a:r>
            <a:r>
              <a:rPr sz="2100" dirty="0">
                <a:solidFill>
                  <a:srgbClr val="FFFFFF"/>
                </a:solidFill>
                <a:latin typeface="Arial MT"/>
                <a:cs typeface="Arial MT"/>
              </a:rPr>
              <a:t>trauma</a:t>
            </a:r>
            <a:r>
              <a:rPr sz="2100" spc="-20" dirty="0">
                <a:solidFill>
                  <a:srgbClr val="FFFFFF"/>
                </a:solidFill>
                <a:latin typeface="Arial MT"/>
                <a:cs typeface="Arial MT"/>
              </a:rPr>
              <a:t> </a:t>
            </a:r>
            <a:r>
              <a:rPr sz="2100" spc="-10" dirty="0">
                <a:solidFill>
                  <a:srgbClr val="FFFFFF"/>
                </a:solidFill>
                <a:latin typeface="Arial MT"/>
                <a:cs typeface="Arial MT"/>
              </a:rPr>
              <a:t>casualty?</a:t>
            </a:r>
            <a:endParaRPr sz="2100">
              <a:latin typeface="Arial MT"/>
              <a:cs typeface="Arial MT"/>
            </a:endParaRPr>
          </a:p>
          <a:p>
            <a:pPr>
              <a:lnSpc>
                <a:spcPct val="100000"/>
              </a:lnSpc>
              <a:spcBef>
                <a:spcPts val="585"/>
              </a:spcBef>
            </a:pPr>
            <a:endParaRPr sz="2100">
              <a:latin typeface="Arial MT"/>
              <a:cs typeface="Arial MT"/>
            </a:endParaRPr>
          </a:p>
          <a:p>
            <a:pPr marL="12700" marR="106680">
              <a:lnSpc>
                <a:spcPct val="100000"/>
              </a:lnSpc>
            </a:pPr>
            <a:r>
              <a:rPr sz="2100" b="1" dirty="0">
                <a:solidFill>
                  <a:srgbClr val="FFFFFF"/>
                </a:solidFill>
                <a:latin typeface="Arial"/>
                <a:cs typeface="Arial"/>
              </a:rPr>
              <a:t>True</a:t>
            </a:r>
            <a:r>
              <a:rPr sz="2100" b="1" spc="-20" dirty="0">
                <a:solidFill>
                  <a:srgbClr val="FFFFFF"/>
                </a:solidFill>
                <a:latin typeface="Arial"/>
                <a:cs typeface="Arial"/>
              </a:rPr>
              <a:t> </a:t>
            </a:r>
            <a:r>
              <a:rPr sz="2100" b="1" dirty="0">
                <a:solidFill>
                  <a:srgbClr val="FFFFFF"/>
                </a:solidFill>
                <a:latin typeface="Arial"/>
                <a:cs typeface="Arial"/>
              </a:rPr>
              <a:t>or</a:t>
            </a:r>
            <a:r>
              <a:rPr sz="2100" b="1" spc="-20" dirty="0">
                <a:solidFill>
                  <a:srgbClr val="FFFFFF"/>
                </a:solidFill>
                <a:latin typeface="Arial"/>
                <a:cs typeface="Arial"/>
              </a:rPr>
              <a:t> </a:t>
            </a:r>
            <a:r>
              <a:rPr sz="2100" b="1" dirty="0">
                <a:solidFill>
                  <a:srgbClr val="FFFFFF"/>
                </a:solidFill>
                <a:latin typeface="Arial"/>
                <a:cs typeface="Arial"/>
              </a:rPr>
              <a:t>False?</a:t>
            </a:r>
            <a:r>
              <a:rPr sz="2100" b="1" spc="-5" dirty="0">
                <a:solidFill>
                  <a:srgbClr val="FFFFFF"/>
                </a:solidFill>
                <a:latin typeface="Arial"/>
                <a:cs typeface="Arial"/>
              </a:rPr>
              <a:t> </a:t>
            </a:r>
            <a:r>
              <a:rPr sz="2100" dirty="0">
                <a:solidFill>
                  <a:srgbClr val="FFFFFF"/>
                </a:solidFill>
                <a:latin typeface="Arial MT"/>
                <a:cs typeface="Arial MT"/>
              </a:rPr>
              <a:t>Hypothermia</a:t>
            </a:r>
            <a:r>
              <a:rPr sz="2100" spc="-20" dirty="0">
                <a:solidFill>
                  <a:srgbClr val="FFFFFF"/>
                </a:solidFill>
                <a:latin typeface="Arial MT"/>
                <a:cs typeface="Arial MT"/>
              </a:rPr>
              <a:t> </a:t>
            </a:r>
            <a:r>
              <a:rPr sz="2100" dirty="0">
                <a:solidFill>
                  <a:srgbClr val="FFFFFF"/>
                </a:solidFill>
                <a:latin typeface="Arial MT"/>
                <a:cs typeface="Arial MT"/>
              </a:rPr>
              <a:t>is</a:t>
            </a:r>
            <a:r>
              <a:rPr sz="2100" spc="-20" dirty="0">
                <a:solidFill>
                  <a:srgbClr val="FFFFFF"/>
                </a:solidFill>
                <a:latin typeface="Arial MT"/>
                <a:cs typeface="Arial MT"/>
              </a:rPr>
              <a:t> </a:t>
            </a:r>
            <a:r>
              <a:rPr sz="2100" dirty="0">
                <a:solidFill>
                  <a:srgbClr val="FFFFFF"/>
                </a:solidFill>
                <a:latin typeface="Arial MT"/>
                <a:cs typeface="Arial MT"/>
              </a:rPr>
              <a:t>not</a:t>
            </a:r>
            <a:r>
              <a:rPr sz="2100" spc="-15" dirty="0">
                <a:solidFill>
                  <a:srgbClr val="FFFFFF"/>
                </a:solidFill>
                <a:latin typeface="Arial MT"/>
                <a:cs typeface="Arial MT"/>
              </a:rPr>
              <a:t> </a:t>
            </a:r>
            <a:r>
              <a:rPr sz="2100" dirty="0">
                <a:solidFill>
                  <a:srgbClr val="FFFFFF"/>
                </a:solidFill>
                <a:latin typeface="Arial MT"/>
                <a:cs typeface="Arial MT"/>
              </a:rPr>
              <a:t>an</a:t>
            </a:r>
            <a:r>
              <a:rPr sz="2100" spc="-20" dirty="0">
                <a:solidFill>
                  <a:srgbClr val="FFFFFF"/>
                </a:solidFill>
                <a:latin typeface="Arial MT"/>
                <a:cs typeface="Arial MT"/>
              </a:rPr>
              <a:t> </a:t>
            </a:r>
            <a:r>
              <a:rPr sz="2100" dirty="0">
                <a:solidFill>
                  <a:srgbClr val="FFFFFF"/>
                </a:solidFill>
                <a:latin typeface="Arial MT"/>
                <a:cs typeface="Arial MT"/>
              </a:rPr>
              <a:t>issue</a:t>
            </a:r>
            <a:r>
              <a:rPr sz="2100" spc="-40" dirty="0">
                <a:solidFill>
                  <a:srgbClr val="FFFFFF"/>
                </a:solidFill>
                <a:latin typeface="Arial MT"/>
                <a:cs typeface="Arial MT"/>
              </a:rPr>
              <a:t> </a:t>
            </a:r>
            <a:r>
              <a:rPr sz="2100" dirty="0">
                <a:solidFill>
                  <a:srgbClr val="FFFFFF"/>
                </a:solidFill>
                <a:latin typeface="Arial MT"/>
                <a:cs typeface="Arial MT"/>
              </a:rPr>
              <a:t>in</a:t>
            </a:r>
            <a:r>
              <a:rPr sz="2100" spc="-20" dirty="0">
                <a:solidFill>
                  <a:srgbClr val="FFFFFF"/>
                </a:solidFill>
                <a:latin typeface="Arial MT"/>
                <a:cs typeface="Arial MT"/>
              </a:rPr>
              <a:t> </a:t>
            </a:r>
            <a:r>
              <a:rPr sz="2100" spc="-25" dirty="0">
                <a:solidFill>
                  <a:srgbClr val="FFFFFF"/>
                </a:solidFill>
                <a:latin typeface="Arial MT"/>
                <a:cs typeface="Arial MT"/>
              </a:rPr>
              <a:t>hot </a:t>
            </a:r>
            <a:r>
              <a:rPr sz="2100" dirty="0">
                <a:solidFill>
                  <a:srgbClr val="FFFFFF"/>
                </a:solidFill>
                <a:latin typeface="Arial MT"/>
                <a:cs typeface="Arial MT"/>
              </a:rPr>
              <a:t>operational</a:t>
            </a:r>
            <a:r>
              <a:rPr sz="2100" spc="-80" dirty="0">
                <a:solidFill>
                  <a:srgbClr val="FFFFFF"/>
                </a:solidFill>
                <a:latin typeface="Arial MT"/>
                <a:cs typeface="Arial MT"/>
              </a:rPr>
              <a:t> </a:t>
            </a:r>
            <a:r>
              <a:rPr sz="2100" spc="-10" dirty="0">
                <a:solidFill>
                  <a:srgbClr val="FFFFFF"/>
                </a:solidFill>
                <a:latin typeface="Arial MT"/>
                <a:cs typeface="Arial MT"/>
              </a:rPr>
              <a:t>environments?</a:t>
            </a:r>
            <a:endParaRPr sz="2100">
              <a:latin typeface="Arial MT"/>
              <a:cs typeface="Arial MT"/>
            </a:endParaRPr>
          </a:p>
          <a:p>
            <a:pPr>
              <a:lnSpc>
                <a:spcPct val="100000"/>
              </a:lnSpc>
              <a:spcBef>
                <a:spcPts val="585"/>
              </a:spcBef>
            </a:pPr>
            <a:endParaRPr sz="2100">
              <a:latin typeface="Arial MT"/>
              <a:cs typeface="Arial MT"/>
            </a:endParaRPr>
          </a:p>
          <a:p>
            <a:pPr marL="12700">
              <a:lnSpc>
                <a:spcPct val="100000"/>
              </a:lnSpc>
            </a:pPr>
            <a:r>
              <a:rPr sz="2100" dirty="0">
                <a:solidFill>
                  <a:srgbClr val="FFFFFF"/>
                </a:solidFill>
                <a:latin typeface="Arial MT"/>
                <a:cs typeface="Arial MT"/>
              </a:rPr>
              <a:t>What</a:t>
            </a:r>
            <a:r>
              <a:rPr sz="2100" spc="-15" dirty="0">
                <a:solidFill>
                  <a:srgbClr val="FFFFFF"/>
                </a:solidFill>
                <a:latin typeface="Arial MT"/>
                <a:cs typeface="Arial MT"/>
              </a:rPr>
              <a:t> </a:t>
            </a:r>
            <a:r>
              <a:rPr sz="2100" dirty="0">
                <a:solidFill>
                  <a:srgbClr val="FFFFFF"/>
                </a:solidFill>
                <a:latin typeface="Arial MT"/>
                <a:cs typeface="Arial MT"/>
              </a:rPr>
              <a:t>is</a:t>
            </a:r>
            <a:r>
              <a:rPr sz="2100" spc="-25" dirty="0">
                <a:solidFill>
                  <a:srgbClr val="FFFFFF"/>
                </a:solidFill>
                <a:latin typeface="Arial MT"/>
                <a:cs typeface="Arial MT"/>
              </a:rPr>
              <a:t> </a:t>
            </a:r>
            <a:r>
              <a:rPr sz="2100" dirty="0">
                <a:solidFill>
                  <a:srgbClr val="FFFFFF"/>
                </a:solidFill>
                <a:latin typeface="Arial MT"/>
                <a:cs typeface="Arial MT"/>
              </a:rPr>
              <a:t>the</a:t>
            </a:r>
            <a:r>
              <a:rPr sz="2100" spc="-20" dirty="0">
                <a:solidFill>
                  <a:srgbClr val="FFFFFF"/>
                </a:solidFill>
                <a:latin typeface="Arial MT"/>
                <a:cs typeface="Arial MT"/>
              </a:rPr>
              <a:t> </a:t>
            </a:r>
            <a:r>
              <a:rPr sz="2100" dirty="0">
                <a:solidFill>
                  <a:srgbClr val="FFFFFF"/>
                </a:solidFill>
                <a:latin typeface="Arial MT"/>
                <a:cs typeface="Arial MT"/>
              </a:rPr>
              <a:t>difference</a:t>
            </a:r>
            <a:r>
              <a:rPr sz="2100" spc="-20" dirty="0">
                <a:solidFill>
                  <a:srgbClr val="FFFFFF"/>
                </a:solidFill>
                <a:latin typeface="Arial MT"/>
                <a:cs typeface="Arial MT"/>
              </a:rPr>
              <a:t> </a:t>
            </a:r>
            <a:r>
              <a:rPr sz="2100" dirty="0">
                <a:solidFill>
                  <a:srgbClr val="FFFFFF"/>
                </a:solidFill>
                <a:latin typeface="Arial MT"/>
                <a:cs typeface="Arial MT"/>
              </a:rPr>
              <a:t>between</a:t>
            </a:r>
            <a:r>
              <a:rPr sz="2100" spc="-30" dirty="0">
                <a:solidFill>
                  <a:srgbClr val="FFFFFF"/>
                </a:solidFill>
                <a:latin typeface="Arial MT"/>
                <a:cs typeface="Arial MT"/>
              </a:rPr>
              <a:t> </a:t>
            </a:r>
            <a:r>
              <a:rPr sz="2100" dirty="0">
                <a:solidFill>
                  <a:srgbClr val="FFFFFF"/>
                </a:solidFill>
                <a:latin typeface="Arial MT"/>
                <a:cs typeface="Arial MT"/>
              </a:rPr>
              <a:t>active</a:t>
            </a:r>
            <a:r>
              <a:rPr sz="2100" spc="-40" dirty="0">
                <a:solidFill>
                  <a:srgbClr val="FFFFFF"/>
                </a:solidFill>
                <a:latin typeface="Arial MT"/>
                <a:cs typeface="Arial MT"/>
              </a:rPr>
              <a:t> </a:t>
            </a:r>
            <a:r>
              <a:rPr sz="2100" dirty="0">
                <a:solidFill>
                  <a:srgbClr val="FFFFFF"/>
                </a:solidFill>
                <a:latin typeface="Arial MT"/>
                <a:cs typeface="Arial MT"/>
              </a:rPr>
              <a:t>and</a:t>
            </a:r>
            <a:r>
              <a:rPr sz="2100" spc="-20" dirty="0">
                <a:solidFill>
                  <a:srgbClr val="FFFFFF"/>
                </a:solidFill>
                <a:latin typeface="Arial MT"/>
                <a:cs typeface="Arial MT"/>
              </a:rPr>
              <a:t> </a:t>
            </a:r>
            <a:r>
              <a:rPr sz="2100" spc="-10" dirty="0">
                <a:solidFill>
                  <a:srgbClr val="FFFFFF"/>
                </a:solidFill>
                <a:latin typeface="Arial MT"/>
                <a:cs typeface="Arial MT"/>
              </a:rPr>
              <a:t>passive</a:t>
            </a:r>
            <a:endParaRPr sz="2100">
              <a:latin typeface="Arial MT"/>
              <a:cs typeface="Arial MT"/>
            </a:endParaRPr>
          </a:p>
          <a:p>
            <a:pPr marL="12700">
              <a:lnSpc>
                <a:spcPct val="100000"/>
              </a:lnSpc>
            </a:pPr>
            <a:r>
              <a:rPr sz="2100" dirty="0">
                <a:solidFill>
                  <a:srgbClr val="FFFFFF"/>
                </a:solidFill>
                <a:latin typeface="Arial MT"/>
                <a:cs typeface="Arial MT"/>
              </a:rPr>
              <a:t>hypothermia</a:t>
            </a:r>
            <a:r>
              <a:rPr sz="2100" spc="-85" dirty="0">
                <a:solidFill>
                  <a:srgbClr val="FFFFFF"/>
                </a:solidFill>
                <a:latin typeface="Arial MT"/>
                <a:cs typeface="Arial MT"/>
              </a:rPr>
              <a:t> </a:t>
            </a:r>
            <a:r>
              <a:rPr sz="2100" spc="-10" dirty="0">
                <a:solidFill>
                  <a:srgbClr val="FFFFFF"/>
                </a:solidFill>
                <a:latin typeface="Arial MT"/>
                <a:cs typeface="Arial MT"/>
              </a:rPr>
              <a:t>management?</a:t>
            </a:r>
            <a:endParaRPr sz="2100">
              <a:latin typeface="Arial MT"/>
              <a:cs typeface="Arial MT"/>
            </a:endParaRPr>
          </a:p>
          <a:p>
            <a:pPr>
              <a:lnSpc>
                <a:spcPct val="100000"/>
              </a:lnSpc>
              <a:spcBef>
                <a:spcPts val="1320"/>
              </a:spcBef>
            </a:pPr>
            <a:endParaRPr sz="2100">
              <a:latin typeface="Arial MT"/>
              <a:cs typeface="Arial MT"/>
            </a:endParaRPr>
          </a:p>
          <a:p>
            <a:pPr marL="12700">
              <a:lnSpc>
                <a:spcPct val="100000"/>
              </a:lnSpc>
              <a:spcBef>
                <a:spcPts val="5"/>
              </a:spcBef>
            </a:pPr>
            <a:r>
              <a:rPr sz="2100" dirty="0">
                <a:solidFill>
                  <a:srgbClr val="FFFFFF"/>
                </a:solidFill>
                <a:latin typeface="Arial MT"/>
                <a:cs typeface="Arial MT"/>
              </a:rPr>
              <a:t>What</a:t>
            </a:r>
            <a:r>
              <a:rPr sz="2100" spc="-10" dirty="0">
                <a:solidFill>
                  <a:srgbClr val="FFFFFF"/>
                </a:solidFill>
                <a:latin typeface="Arial MT"/>
                <a:cs typeface="Arial MT"/>
              </a:rPr>
              <a:t> </a:t>
            </a:r>
            <a:r>
              <a:rPr sz="2100" dirty="0">
                <a:solidFill>
                  <a:srgbClr val="FFFFFF"/>
                </a:solidFill>
                <a:latin typeface="Arial MT"/>
                <a:cs typeface="Arial MT"/>
              </a:rPr>
              <a:t>are</a:t>
            </a:r>
            <a:r>
              <a:rPr sz="2100" spc="-15" dirty="0">
                <a:solidFill>
                  <a:srgbClr val="FFFFFF"/>
                </a:solidFill>
                <a:latin typeface="Arial MT"/>
                <a:cs typeface="Arial MT"/>
              </a:rPr>
              <a:t> </a:t>
            </a:r>
            <a:r>
              <a:rPr sz="2100" dirty="0">
                <a:solidFill>
                  <a:srgbClr val="FFFFFF"/>
                </a:solidFill>
                <a:latin typeface="Arial MT"/>
                <a:cs typeface="Arial MT"/>
              </a:rPr>
              <a:t>the</a:t>
            </a:r>
            <a:r>
              <a:rPr sz="2100" spc="-15" dirty="0">
                <a:solidFill>
                  <a:srgbClr val="FFFFFF"/>
                </a:solidFill>
                <a:latin typeface="Arial MT"/>
                <a:cs typeface="Arial MT"/>
              </a:rPr>
              <a:t> </a:t>
            </a:r>
            <a:r>
              <a:rPr sz="2100" dirty="0">
                <a:solidFill>
                  <a:srgbClr val="FFFFFF"/>
                </a:solidFill>
                <a:latin typeface="Arial MT"/>
                <a:cs typeface="Arial MT"/>
              </a:rPr>
              <a:t>two</a:t>
            </a:r>
            <a:r>
              <a:rPr sz="2100" spc="-15" dirty="0">
                <a:solidFill>
                  <a:srgbClr val="FFFFFF"/>
                </a:solidFill>
                <a:latin typeface="Arial MT"/>
                <a:cs typeface="Arial MT"/>
              </a:rPr>
              <a:t> </a:t>
            </a:r>
            <a:r>
              <a:rPr sz="2100" dirty="0">
                <a:solidFill>
                  <a:srgbClr val="FFFFFF"/>
                </a:solidFill>
                <a:latin typeface="Arial MT"/>
                <a:cs typeface="Arial MT"/>
              </a:rPr>
              <a:t>relevant</a:t>
            </a:r>
            <a:r>
              <a:rPr sz="2100" spc="-5" dirty="0">
                <a:solidFill>
                  <a:srgbClr val="FFFFFF"/>
                </a:solidFill>
                <a:latin typeface="Arial MT"/>
                <a:cs typeface="Arial MT"/>
              </a:rPr>
              <a:t> </a:t>
            </a:r>
            <a:r>
              <a:rPr sz="2100" dirty="0">
                <a:solidFill>
                  <a:srgbClr val="FFFFFF"/>
                </a:solidFill>
                <a:latin typeface="Arial MT"/>
                <a:cs typeface="Arial MT"/>
              </a:rPr>
              <a:t>safety</a:t>
            </a:r>
            <a:r>
              <a:rPr sz="2100" spc="-30" dirty="0">
                <a:solidFill>
                  <a:srgbClr val="FFFFFF"/>
                </a:solidFill>
                <a:latin typeface="Arial MT"/>
                <a:cs typeface="Arial MT"/>
              </a:rPr>
              <a:t> </a:t>
            </a:r>
            <a:r>
              <a:rPr sz="2100" dirty="0">
                <a:solidFill>
                  <a:srgbClr val="FFFFFF"/>
                </a:solidFill>
                <a:latin typeface="Arial MT"/>
                <a:cs typeface="Arial MT"/>
              </a:rPr>
              <a:t>concerns</a:t>
            </a:r>
            <a:r>
              <a:rPr sz="2100" spc="-25" dirty="0">
                <a:solidFill>
                  <a:srgbClr val="FFFFFF"/>
                </a:solidFill>
                <a:latin typeface="Arial MT"/>
                <a:cs typeface="Arial MT"/>
              </a:rPr>
              <a:t> </a:t>
            </a:r>
            <a:r>
              <a:rPr sz="2100" spc="-20" dirty="0">
                <a:solidFill>
                  <a:srgbClr val="FFFFFF"/>
                </a:solidFill>
                <a:latin typeface="Arial MT"/>
                <a:cs typeface="Arial MT"/>
              </a:rPr>
              <a:t>with</a:t>
            </a:r>
            <a:endParaRPr sz="2100">
              <a:latin typeface="Arial MT"/>
              <a:cs typeface="Arial MT"/>
            </a:endParaRPr>
          </a:p>
          <a:p>
            <a:pPr marL="12700">
              <a:lnSpc>
                <a:spcPct val="100000"/>
              </a:lnSpc>
            </a:pPr>
            <a:r>
              <a:rPr sz="2100" dirty="0">
                <a:solidFill>
                  <a:srgbClr val="FFFFFF"/>
                </a:solidFill>
                <a:latin typeface="Arial MT"/>
                <a:cs typeface="Arial MT"/>
              </a:rPr>
              <a:t>portable,</a:t>
            </a:r>
            <a:r>
              <a:rPr sz="2100" spc="-45" dirty="0">
                <a:solidFill>
                  <a:srgbClr val="FFFFFF"/>
                </a:solidFill>
                <a:latin typeface="Arial MT"/>
                <a:cs typeface="Arial MT"/>
              </a:rPr>
              <a:t> </a:t>
            </a:r>
            <a:r>
              <a:rPr sz="2100" spc="-10" dirty="0">
                <a:solidFill>
                  <a:srgbClr val="FFFFFF"/>
                </a:solidFill>
                <a:latin typeface="Arial MT"/>
                <a:cs typeface="Arial MT"/>
              </a:rPr>
              <a:t>battery-</a:t>
            </a:r>
            <a:r>
              <a:rPr sz="2100" dirty="0">
                <a:solidFill>
                  <a:srgbClr val="FFFFFF"/>
                </a:solidFill>
                <a:latin typeface="Arial MT"/>
                <a:cs typeface="Arial MT"/>
              </a:rPr>
              <a:t>operated,</a:t>
            </a:r>
            <a:r>
              <a:rPr sz="2100" spc="-35" dirty="0">
                <a:solidFill>
                  <a:srgbClr val="FFFFFF"/>
                </a:solidFill>
                <a:latin typeface="Arial MT"/>
                <a:cs typeface="Arial MT"/>
              </a:rPr>
              <a:t> </a:t>
            </a:r>
            <a:r>
              <a:rPr sz="2100" dirty="0">
                <a:solidFill>
                  <a:srgbClr val="FFFFFF"/>
                </a:solidFill>
                <a:latin typeface="Arial MT"/>
                <a:cs typeface="Arial MT"/>
              </a:rPr>
              <a:t>IV</a:t>
            </a:r>
            <a:r>
              <a:rPr sz="2100" spc="-25" dirty="0">
                <a:solidFill>
                  <a:srgbClr val="FFFFFF"/>
                </a:solidFill>
                <a:latin typeface="Arial MT"/>
                <a:cs typeface="Arial MT"/>
              </a:rPr>
              <a:t> </a:t>
            </a:r>
            <a:r>
              <a:rPr sz="2100" dirty="0">
                <a:solidFill>
                  <a:srgbClr val="FFFFFF"/>
                </a:solidFill>
                <a:latin typeface="Arial MT"/>
                <a:cs typeface="Arial MT"/>
              </a:rPr>
              <a:t>warming</a:t>
            </a:r>
            <a:r>
              <a:rPr sz="2100" spc="-50" dirty="0">
                <a:solidFill>
                  <a:srgbClr val="FFFFFF"/>
                </a:solidFill>
                <a:latin typeface="Arial MT"/>
                <a:cs typeface="Arial MT"/>
              </a:rPr>
              <a:t> </a:t>
            </a:r>
            <a:r>
              <a:rPr sz="2100" spc="-10" dirty="0">
                <a:solidFill>
                  <a:srgbClr val="FFFFFF"/>
                </a:solidFill>
                <a:latin typeface="Arial MT"/>
                <a:cs typeface="Arial MT"/>
              </a:rPr>
              <a:t>devices?</a:t>
            </a:r>
            <a:endParaRPr sz="2100">
              <a:latin typeface="Arial MT"/>
              <a:cs typeface="Arial MT"/>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43455" algn="l"/>
              </a:tabLst>
            </a:pPr>
            <a:r>
              <a:rPr dirty="0"/>
              <a:t>#TCCC-</a:t>
            </a:r>
            <a:r>
              <a:rPr spc="-10" dirty="0"/>
              <a:t>CPP-PPT-</a:t>
            </a:r>
            <a:r>
              <a:rPr dirty="0"/>
              <a:t>12</a:t>
            </a:r>
            <a:r>
              <a:rPr spc="265" dirty="0"/>
              <a:t> </a:t>
            </a:r>
            <a:r>
              <a:rPr dirty="0"/>
              <a:t>08</a:t>
            </a:r>
            <a:r>
              <a:rPr spc="15" dirty="0"/>
              <a:t> </a:t>
            </a:r>
            <a:r>
              <a:rPr dirty="0"/>
              <a:t>AUG</a:t>
            </a:r>
            <a:r>
              <a:rPr spc="-30" dirty="0"/>
              <a:t> </a:t>
            </a:r>
            <a:r>
              <a:rPr spc="-25" dirty="0"/>
              <a:t>23</a:t>
            </a:r>
            <a:r>
              <a:rPr dirty="0"/>
              <a:t>	</a:t>
            </a:r>
            <a:fld id="{81D60167-4931-47E6-BA6A-407CBD079E47}" type="slidenum">
              <a:rPr sz="1200" spc="-25" dirty="0">
                <a:solidFill>
                  <a:srgbClr val="000000"/>
                </a:solidFill>
              </a:rPr>
              <a:t>19</a:t>
            </a:fld>
            <a:endParaRPr sz="12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Module</a:t>
            </a:r>
            <a:r>
              <a:rPr spc="-50" dirty="0"/>
              <a:t> </a:t>
            </a:r>
            <a:r>
              <a:rPr dirty="0"/>
              <a:t>12:</a:t>
            </a:r>
            <a:r>
              <a:rPr spc="-45" dirty="0"/>
              <a:t> </a:t>
            </a:r>
            <a:r>
              <a:rPr dirty="0"/>
              <a:t>Hypothermia</a:t>
            </a:r>
            <a:r>
              <a:rPr spc="-35" dirty="0"/>
              <a:t> </a:t>
            </a:r>
            <a:r>
              <a:rPr dirty="0"/>
              <a:t>Prevention</a:t>
            </a:r>
            <a:r>
              <a:rPr spc="-25" dirty="0"/>
              <a:t> </a:t>
            </a:r>
            <a:r>
              <a:rPr dirty="0"/>
              <a:t>and</a:t>
            </a:r>
            <a:r>
              <a:rPr spc="-50" dirty="0"/>
              <a:t> </a:t>
            </a:r>
            <a:r>
              <a:rPr spc="-10" dirty="0"/>
              <a:t>Treatment</a:t>
            </a:r>
          </a:p>
        </p:txBody>
      </p:sp>
      <p:sp>
        <p:nvSpPr>
          <p:cNvPr id="3" name="object 3"/>
          <p:cNvSpPr txBox="1"/>
          <p:nvPr/>
        </p:nvSpPr>
        <p:spPr>
          <a:xfrm>
            <a:off x="9408921" y="6569150"/>
            <a:ext cx="2021205" cy="187325"/>
          </a:xfrm>
          <a:prstGeom prst="rect">
            <a:avLst/>
          </a:prstGeom>
        </p:spPr>
        <p:txBody>
          <a:bodyPr vert="horz" wrap="square" lIns="0" tIns="13335" rIns="0" bIns="0" rtlCol="0">
            <a:spAutoFit/>
          </a:bodyPr>
          <a:lstStyle/>
          <a:p>
            <a:pPr marL="12700">
              <a:lnSpc>
                <a:spcPct val="100000"/>
              </a:lnSpc>
              <a:spcBef>
                <a:spcPts val="105"/>
              </a:spcBef>
            </a:pPr>
            <a:r>
              <a:rPr sz="1050" dirty="0">
                <a:solidFill>
                  <a:srgbClr val="CD9146"/>
                </a:solidFill>
                <a:latin typeface="Arial MT"/>
                <a:cs typeface="Arial MT"/>
              </a:rPr>
              <a:t>#TCCC-</a:t>
            </a:r>
            <a:r>
              <a:rPr sz="1050" spc="-10" dirty="0">
                <a:solidFill>
                  <a:srgbClr val="CD9146"/>
                </a:solidFill>
                <a:latin typeface="Arial MT"/>
                <a:cs typeface="Arial MT"/>
              </a:rPr>
              <a:t>CPP-PPT-</a:t>
            </a:r>
            <a:r>
              <a:rPr sz="1050" dirty="0">
                <a:solidFill>
                  <a:srgbClr val="CD9146"/>
                </a:solidFill>
                <a:latin typeface="Arial MT"/>
                <a:cs typeface="Arial MT"/>
              </a:rPr>
              <a:t>12</a:t>
            </a:r>
            <a:r>
              <a:rPr sz="1050" spc="265" dirty="0">
                <a:solidFill>
                  <a:srgbClr val="CD9146"/>
                </a:solidFill>
                <a:latin typeface="Arial MT"/>
                <a:cs typeface="Arial MT"/>
              </a:rPr>
              <a:t> </a:t>
            </a:r>
            <a:r>
              <a:rPr sz="1050" dirty="0">
                <a:solidFill>
                  <a:srgbClr val="CD9146"/>
                </a:solidFill>
                <a:latin typeface="Arial MT"/>
                <a:cs typeface="Arial MT"/>
              </a:rPr>
              <a:t>08</a:t>
            </a:r>
            <a:r>
              <a:rPr sz="1050" spc="15" dirty="0">
                <a:solidFill>
                  <a:srgbClr val="CD9146"/>
                </a:solidFill>
                <a:latin typeface="Arial MT"/>
                <a:cs typeface="Arial MT"/>
              </a:rPr>
              <a:t> </a:t>
            </a:r>
            <a:r>
              <a:rPr sz="1050" dirty="0">
                <a:solidFill>
                  <a:srgbClr val="CD9146"/>
                </a:solidFill>
                <a:latin typeface="Arial MT"/>
                <a:cs typeface="Arial MT"/>
              </a:rPr>
              <a:t>AUG</a:t>
            </a:r>
            <a:r>
              <a:rPr sz="1050" spc="-30" dirty="0">
                <a:solidFill>
                  <a:srgbClr val="CD9146"/>
                </a:solidFill>
                <a:latin typeface="Arial MT"/>
                <a:cs typeface="Arial MT"/>
              </a:rPr>
              <a:t> </a:t>
            </a:r>
            <a:r>
              <a:rPr sz="1050" spc="-25" dirty="0">
                <a:solidFill>
                  <a:srgbClr val="CD9146"/>
                </a:solidFill>
                <a:latin typeface="Arial MT"/>
                <a:cs typeface="Arial MT"/>
              </a:rPr>
              <a:t>23</a:t>
            </a:r>
            <a:endParaRPr sz="1050">
              <a:latin typeface="Arial MT"/>
              <a:cs typeface="Arial MT"/>
            </a:endParaRPr>
          </a:p>
        </p:txBody>
      </p:sp>
      <p:pic>
        <p:nvPicPr>
          <p:cNvPr id="4" name="object 4"/>
          <p:cNvPicPr/>
          <p:nvPr/>
        </p:nvPicPr>
        <p:blipFill>
          <a:blip r:embed="rId3" cstate="print"/>
          <a:stretch>
            <a:fillRect/>
          </a:stretch>
        </p:blipFill>
        <p:spPr>
          <a:xfrm>
            <a:off x="309372" y="254508"/>
            <a:ext cx="1171956" cy="656844"/>
          </a:xfrm>
          <a:prstGeom prst="rect">
            <a:avLst/>
          </a:prstGeom>
        </p:spPr>
      </p:pic>
      <p:sp>
        <p:nvSpPr>
          <p:cNvPr id="5" name="object 5"/>
          <p:cNvSpPr txBox="1"/>
          <p:nvPr/>
        </p:nvSpPr>
        <p:spPr>
          <a:xfrm>
            <a:off x="11725147" y="6549949"/>
            <a:ext cx="110489" cy="208279"/>
          </a:xfrm>
          <a:prstGeom prst="rect">
            <a:avLst/>
          </a:prstGeom>
        </p:spPr>
        <p:txBody>
          <a:bodyPr vert="horz" wrap="square" lIns="0" tIns="12700" rIns="0" bIns="0" rtlCol="0">
            <a:spAutoFit/>
          </a:bodyPr>
          <a:lstStyle/>
          <a:p>
            <a:pPr marL="12700">
              <a:lnSpc>
                <a:spcPct val="100000"/>
              </a:lnSpc>
              <a:spcBef>
                <a:spcPts val="100"/>
              </a:spcBef>
            </a:pPr>
            <a:r>
              <a:rPr sz="1200" spc="-50" dirty="0">
                <a:latin typeface="Arial MT"/>
                <a:cs typeface="Arial MT"/>
              </a:rPr>
              <a:t>2</a:t>
            </a:r>
            <a:endParaRPr sz="1200">
              <a:latin typeface="Arial MT"/>
              <a:cs typeface="Arial MT"/>
            </a:endParaRPr>
          </a:p>
        </p:txBody>
      </p:sp>
      <p:grpSp>
        <p:nvGrpSpPr>
          <p:cNvPr id="6" name="object 6"/>
          <p:cNvGrpSpPr/>
          <p:nvPr/>
        </p:nvGrpSpPr>
        <p:grpSpPr>
          <a:xfrm>
            <a:off x="964691" y="1333500"/>
            <a:ext cx="10349865" cy="4470400"/>
            <a:chOff x="964691" y="1333500"/>
            <a:chExt cx="10349865" cy="4470400"/>
          </a:xfrm>
        </p:grpSpPr>
        <p:sp>
          <p:nvSpPr>
            <p:cNvPr id="7" name="object 7"/>
            <p:cNvSpPr/>
            <p:nvPr/>
          </p:nvSpPr>
          <p:spPr>
            <a:xfrm>
              <a:off x="983741" y="1546097"/>
              <a:ext cx="10311765" cy="4238625"/>
            </a:xfrm>
            <a:custGeom>
              <a:avLst/>
              <a:gdLst/>
              <a:ahLst/>
              <a:cxnLst/>
              <a:rect l="l" t="t" r="r" b="b"/>
              <a:pathLst>
                <a:path w="10311765" h="4238625">
                  <a:moveTo>
                    <a:pt x="390652" y="0"/>
                  </a:moveTo>
                  <a:lnTo>
                    <a:pt x="390652" y="0"/>
                  </a:lnTo>
                  <a:lnTo>
                    <a:pt x="8959088" y="0"/>
                  </a:lnTo>
                  <a:lnTo>
                    <a:pt x="9013836" y="2133"/>
                  </a:lnTo>
                  <a:lnTo>
                    <a:pt x="9066857" y="8385"/>
                  </a:lnTo>
                  <a:lnTo>
                    <a:pt x="9117838" y="18530"/>
                  </a:lnTo>
                  <a:lnTo>
                    <a:pt x="9166467" y="32346"/>
                  </a:lnTo>
                  <a:lnTo>
                    <a:pt x="9212431" y="49607"/>
                  </a:lnTo>
                  <a:lnTo>
                    <a:pt x="9255418" y="70090"/>
                  </a:lnTo>
                  <a:lnTo>
                    <a:pt x="9295117" y="93571"/>
                  </a:lnTo>
                  <a:lnTo>
                    <a:pt x="9331215" y="119826"/>
                  </a:lnTo>
                  <a:lnTo>
                    <a:pt x="9363400" y="148630"/>
                  </a:lnTo>
                  <a:lnTo>
                    <a:pt x="9391360" y="179759"/>
                  </a:lnTo>
                  <a:lnTo>
                    <a:pt x="9414783" y="212990"/>
                  </a:lnTo>
                  <a:lnTo>
                    <a:pt x="9433356" y="248099"/>
                  </a:lnTo>
                  <a:lnTo>
                    <a:pt x="9446767" y="284861"/>
                  </a:lnTo>
                  <a:lnTo>
                    <a:pt x="10311384" y="2079497"/>
                  </a:lnTo>
                  <a:lnTo>
                    <a:pt x="9446767" y="3953382"/>
                  </a:lnTo>
                  <a:lnTo>
                    <a:pt x="9433356" y="3990147"/>
                  </a:lnTo>
                  <a:lnTo>
                    <a:pt x="9414783" y="4025257"/>
                  </a:lnTo>
                  <a:lnTo>
                    <a:pt x="9391360" y="4058489"/>
                  </a:lnTo>
                  <a:lnTo>
                    <a:pt x="9363400" y="4089619"/>
                  </a:lnTo>
                  <a:lnTo>
                    <a:pt x="9331215" y="4118423"/>
                  </a:lnTo>
                  <a:lnTo>
                    <a:pt x="9295117" y="4144677"/>
                  </a:lnTo>
                  <a:lnTo>
                    <a:pt x="9255418" y="4168157"/>
                  </a:lnTo>
                  <a:lnTo>
                    <a:pt x="9212431" y="4188639"/>
                  </a:lnTo>
                  <a:lnTo>
                    <a:pt x="9166467" y="4205900"/>
                  </a:lnTo>
                  <a:lnTo>
                    <a:pt x="9117838" y="4219714"/>
                  </a:lnTo>
                  <a:lnTo>
                    <a:pt x="9066857" y="4229859"/>
                  </a:lnTo>
                  <a:lnTo>
                    <a:pt x="9013836" y="4236110"/>
                  </a:lnTo>
                  <a:lnTo>
                    <a:pt x="8959088" y="4238244"/>
                  </a:lnTo>
                  <a:lnTo>
                    <a:pt x="458851" y="4238244"/>
                  </a:lnTo>
                  <a:lnTo>
                    <a:pt x="401364" y="4235843"/>
                  </a:lnTo>
                  <a:lnTo>
                    <a:pt x="346866" y="4228822"/>
                  </a:lnTo>
                  <a:lnTo>
                    <a:pt x="295561" y="4217446"/>
                  </a:lnTo>
                  <a:lnTo>
                    <a:pt x="247651" y="4201984"/>
                  </a:lnTo>
                  <a:lnTo>
                    <a:pt x="203340" y="4182704"/>
                  </a:lnTo>
                  <a:lnTo>
                    <a:pt x="162831" y="4159872"/>
                  </a:lnTo>
                  <a:lnTo>
                    <a:pt x="126326" y="4133757"/>
                  </a:lnTo>
                  <a:lnTo>
                    <a:pt x="94030" y="4104627"/>
                  </a:lnTo>
                  <a:lnTo>
                    <a:pt x="66145" y="4072748"/>
                  </a:lnTo>
                  <a:lnTo>
                    <a:pt x="42874" y="4038389"/>
                  </a:lnTo>
                  <a:lnTo>
                    <a:pt x="24421" y="4001817"/>
                  </a:lnTo>
                  <a:lnTo>
                    <a:pt x="10989" y="3963300"/>
                  </a:lnTo>
                  <a:lnTo>
                    <a:pt x="2781" y="3923105"/>
                  </a:lnTo>
                  <a:lnTo>
                    <a:pt x="0" y="3881501"/>
                  </a:lnTo>
                  <a:lnTo>
                    <a:pt x="0" y="338200"/>
                  </a:lnTo>
                  <a:lnTo>
                    <a:pt x="2075" y="293773"/>
                  </a:lnTo>
                  <a:lnTo>
                    <a:pt x="8382" y="251558"/>
                  </a:lnTo>
                  <a:lnTo>
                    <a:pt x="19036" y="211789"/>
                  </a:lnTo>
                  <a:lnTo>
                    <a:pt x="34157" y="174701"/>
                  </a:lnTo>
                  <a:lnTo>
                    <a:pt x="53861" y="140525"/>
                  </a:lnTo>
                  <a:lnTo>
                    <a:pt x="78267" y="109495"/>
                  </a:lnTo>
                  <a:lnTo>
                    <a:pt x="107492" y="81846"/>
                  </a:lnTo>
                  <a:lnTo>
                    <a:pt x="141655" y="57810"/>
                  </a:lnTo>
                  <a:lnTo>
                    <a:pt x="180873" y="37621"/>
                  </a:lnTo>
                  <a:lnTo>
                    <a:pt x="225264" y="21512"/>
                  </a:lnTo>
                  <a:lnTo>
                    <a:pt x="274945" y="9716"/>
                  </a:lnTo>
                  <a:lnTo>
                    <a:pt x="330035" y="2468"/>
                  </a:lnTo>
                  <a:lnTo>
                    <a:pt x="390652" y="0"/>
                  </a:lnTo>
                  <a:close/>
                </a:path>
              </a:pathLst>
            </a:custGeom>
            <a:ln w="38100">
              <a:solidFill>
                <a:srgbClr val="2D3334"/>
              </a:solidFill>
            </a:ln>
          </p:spPr>
          <p:txBody>
            <a:bodyPr wrap="square" lIns="0" tIns="0" rIns="0" bIns="0" rtlCol="0"/>
            <a:lstStyle/>
            <a:p>
              <a:endParaRPr/>
            </a:p>
          </p:txBody>
        </p:sp>
        <p:sp>
          <p:nvSpPr>
            <p:cNvPr id="8" name="object 8"/>
            <p:cNvSpPr/>
            <p:nvPr/>
          </p:nvSpPr>
          <p:spPr>
            <a:xfrm>
              <a:off x="4448556" y="1333500"/>
              <a:ext cx="2580640" cy="424180"/>
            </a:xfrm>
            <a:custGeom>
              <a:avLst/>
              <a:gdLst/>
              <a:ahLst/>
              <a:cxnLst/>
              <a:rect l="l" t="t" r="r" b="b"/>
              <a:pathLst>
                <a:path w="2580640" h="424180">
                  <a:moveTo>
                    <a:pt x="2580131" y="0"/>
                  </a:moveTo>
                  <a:lnTo>
                    <a:pt x="0" y="0"/>
                  </a:lnTo>
                  <a:lnTo>
                    <a:pt x="0" y="423672"/>
                  </a:lnTo>
                  <a:lnTo>
                    <a:pt x="2580131" y="423672"/>
                  </a:lnTo>
                  <a:lnTo>
                    <a:pt x="2580131" y="0"/>
                  </a:lnTo>
                  <a:close/>
                </a:path>
              </a:pathLst>
            </a:custGeom>
            <a:solidFill>
              <a:srgbClr val="FFFFFF"/>
            </a:solidFill>
          </p:spPr>
          <p:txBody>
            <a:bodyPr wrap="square" lIns="0" tIns="0" rIns="0" bIns="0" rtlCol="0"/>
            <a:lstStyle/>
            <a:p>
              <a:endParaRPr/>
            </a:p>
          </p:txBody>
        </p:sp>
      </p:grpSp>
      <p:grpSp>
        <p:nvGrpSpPr>
          <p:cNvPr id="9" name="object 9"/>
          <p:cNvGrpSpPr/>
          <p:nvPr/>
        </p:nvGrpSpPr>
        <p:grpSpPr>
          <a:xfrm>
            <a:off x="941705" y="5858128"/>
            <a:ext cx="10106025" cy="454659"/>
            <a:chOff x="941705" y="5858128"/>
            <a:chExt cx="10106025" cy="454659"/>
          </a:xfrm>
        </p:grpSpPr>
        <p:sp>
          <p:nvSpPr>
            <p:cNvPr id="10" name="object 10"/>
            <p:cNvSpPr/>
            <p:nvPr/>
          </p:nvSpPr>
          <p:spPr>
            <a:xfrm>
              <a:off x="982980" y="5899403"/>
              <a:ext cx="10023475" cy="372110"/>
            </a:xfrm>
            <a:custGeom>
              <a:avLst/>
              <a:gdLst/>
              <a:ahLst/>
              <a:cxnLst/>
              <a:rect l="l" t="t" r="r" b="b"/>
              <a:pathLst>
                <a:path w="10023475" h="372110">
                  <a:moveTo>
                    <a:pt x="9815830" y="0"/>
                  </a:moveTo>
                  <a:lnTo>
                    <a:pt x="0" y="0"/>
                  </a:lnTo>
                  <a:lnTo>
                    <a:pt x="0" y="371856"/>
                  </a:lnTo>
                  <a:lnTo>
                    <a:pt x="9815830" y="371856"/>
                  </a:lnTo>
                  <a:lnTo>
                    <a:pt x="10023348" y="185928"/>
                  </a:lnTo>
                  <a:lnTo>
                    <a:pt x="9815830" y="0"/>
                  </a:lnTo>
                  <a:close/>
                </a:path>
              </a:pathLst>
            </a:custGeom>
            <a:solidFill>
              <a:srgbClr val="D7D7D7"/>
            </a:solidFill>
          </p:spPr>
          <p:txBody>
            <a:bodyPr wrap="square" lIns="0" tIns="0" rIns="0" bIns="0" rtlCol="0"/>
            <a:lstStyle/>
            <a:p>
              <a:endParaRPr/>
            </a:p>
          </p:txBody>
        </p:sp>
        <p:sp>
          <p:nvSpPr>
            <p:cNvPr id="11" name="object 11"/>
            <p:cNvSpPr/>
            <p:nvPr/>
          </p:nvSpPr>
          <p:spPr>
            <a:xfrm>
              <a:off x="982980" y="5899403"/>
              <a:ext cx="10023475" cy="372110"/>
            </a:xfrm>
            <a:custGeom>
              <a:avLst/>
              <a:gdLst/>
              <a:ahLst/>
              <a:cxnLst/>
              <a:rect l="l" t="t" r="r" b="b"/>
              <a:pathLst>
                <a:path w="10023475" h="372110">
                  <a:moveTo>
                    <a:pt x="0" y="0"/>
                  </a:moveTo>
                  <a:lnTo>
                    <a:pt x="9815830" y="0"/>
                  </a:lnTo>
                  <a:lnTo>
                    <a:pt x="10023348" y="185928"/>
                  </a:lnTo>
                  <a:lnTo>
                    <a:pt x="9815830" y="371856"/>
                  </a:lnTo>
                  <a:lnTo>
                    <a:pt x="0" y="371856"/>
                  </a:lnTo>
                  <a:lnTo>
                    <a:pt x="0" y="0"/>
                  </a:lnTo>
                  <a:close/>
                </a:path>
              </a:pathLst>
            </a:custGeom>
            <a:ln w="82550">
              <a:solidFill>
                <a:srgbClr val="D9D9D9"/>
              </a:solidFill>
            </a:ln>
          </p:spPr>
          <p:txBody>
            <a:bodyPr wrap="square" lIns="0" tIns="0" rIns="0" bIns="0" rtlCol="0"/>
            <a:lstStyle/>
            <a:p>
              <a:endParaRPr/>
            </a:p>
          </p:txBody>
        </p:sp>
      </p:grpSp>
      <p:sp>
        <p:nvSpPr>
          <p:cNvPr id="12" name="object 12"/>
          <p:cNvSpPr txBox="1"/>
          <p:nvPr/>
        </p:nvSpPr>
        <p:spPr>
          <a:xfrm>
            <a:off x="1499361" y="963104"/>
            <a:ext cx="9194800" cy="750570"/>
          </a:xfrm>
          <a:prstGeom prst="rect">
            <a:avLst/>
          </a:prstGeom>
        </p:spPr>
        <p:txBody>
          <a:bodyPr vert="horz" wrap="square" lIns="0" tIns="48895" rIns="0" bIns="0" rtlCol="0">
            <a:spAutoFit/>
          </a:bodyPr>
          <a:lstStyle/>
          <a:p>
            <a:pPr marL="12700">
              <a:lnSpc>
                <a:spcPct val="100000"/>
              </a:lnSpc>
              <a:spcBef>
                <a:spcPts val="385"/>
              </a:spcBef>
            </a:pPr>
            <a:r>
              <a:rPr sz="1800" b="1" dirty="0">
                <a:solidFill>
                  <a:srgbClr val="CD9146"/>
                </a:solidFill>
                <a:latin typeface="Arial"/>
                <a:cs typeface="Arial"/>
              </a:rPr>
              <a:t>TACTICAL</a:t>
            </a:r>
            <a:r>
              <a:rPr sz="1800" b="1" spc="-50" dirty="0">
                <a:solidFill>
                  <a:srgbClr val="CD9146"/>
                </a:solidFill>
                <a:latin typeface="Arial"/>
                <a:cs typeface="Arial"/>
              </a:rPr>
              <a:t> </a:t>
            </a:r>
            <a:r>
              <a:rPr sz="1800" b="1" dirty="0">
                <a:solidFill>
                  <a:srgbClr val="CD9146"/>
                </a:solidFill>
                <a:latin typeface="Arial"/>
                <a:cs typeface="Arial"/>
              </a:rPr>
              <a:t>COMBAT</a:t>
            </a:r>
            <a:r>
              <a:rPr sz="1800" b="1" spc="-55" dirty="0">
                <a:solidFill>
                  <a:srgbClr val="CD9146"/>
                </a:solidFill>
                <a:latin typeface="Arial"/>
                <a:cs typeface="Arial"/>
              </a:rPr>
              <a:t> </a:t>
            </a:r>
            <a:r>
              <a:rPr sz="1800" b="1" dirty="0">
                <a:solidFill>
                  <a:srgbClr val="CD9146"/>
                </a:solidFill>
                <a:latin typeface="Arial"/>
                <a:cs typeface="Arial"/>
              </a:rPr>
              <a:t>CASUALTY</a:t>
            </a:r>
            <a:r>
              <a:rPr sz="1800" b="1" spc="-65" dirty="0">
                <a:solidFill>
                  <a:srgbClr val="CD9146"/>
                </a:solidFill>
                <a:latin typeface="Arial"/>
                <a:cs typeface="Arial"/>
              </a:rPr>
              <a:t> </a:t>
            </a:r>
            <a:r>
              <a:rPr sz="1800" b="1" dirty="0">
                <a:solidFill>
                  <a:srgbClr val="CD9146"/>
                </a:solidFill>
                <a:latin typeface="Arial"/>
                <a:cs typeface="Arial"/>
              </a:rPr>
              <a:t>CARE</a:t>
            </a:r>
            <a:r>
              <a:rPr sz="1800" b="1" spc="-50" dirty="0">
                <a:solidFill>
                  <a:srgbClr val="CD9146"/>
                </a:solidFill>
                <a:latin typeface="Arial"/>
                <a:cs typeface="Arial"/>
              </a:rPr>
              <a:t> </a:t>
            </a:r>
            <a:r>
              <a:rPr sz="1800" b="1" dirty="0">
                <a:solidFill>
                  <a:srgbClr val="CD9146"/>
                </a:solidFill>
                <a:latin typeface="Arial"/>
                <a:cs typeface="Arial"/>
              </a:rPr>
              <a:t>(TCCC)</a:t>
            </a:r>
            <a:r>
              <a:rPr sz="1800" b="1" spc="-100" dirty="0">
                <a:solidFill>
                  <a:srgbClr val="CD9146"/>
                </a:solidFill>
                <a:latin typeface="Arial"/>
                <a:cs typeface="Arial"/>
              </a:rPr>
              <a:t> </a:t>
            </a:r>
            <a:r>
              <a:rPr sz="1800" b="1" dirty="0">
                <a:solidFill>
                  <a:srgbClr val="CD9146"/>
                </a:solidFill>
                <a:latin typeface="Arial"/>
                <a:cs typeface="Arial"/>
              </a:rPr>
              <a:t>ROLE-BASED</a:t>
            </a:r>
            <a:r>
              <a:rPr sz="1800" b="1" spc="-60" dirty="0">
                <a:solidFill>
                  <a:srgbClr val="CD9146"/>
                </a:solidFill>
                <a:latin typeface="Arial"/>
                <a:cs typeface="Arial"/>
              </a:rPr>
              <a:t> </a:t>
            </a:r>
            <a:r>
              <a:rPr sz="1800" b="1" dirty="0">
                <a:solidFill>
                  <a:srgbClr val="CD9146"/>
                </a:solidFill>
                <a:latin typeface="Arial"/>
                <a:cs typeface="Arial"/>
              </a:rPr>
              <a:t>TRAINING</a:t>
            </a:r>
            <a:r>
              <a:rPr sz="1800" b="1" spc="-60" dirty="0">
                <a:solidFill>
                  <a:srgbClr val="CD9146"/>
                </a:solidFill>
                <a:latin typeface="Arial"/>
                <a:cs typeface="Arial"/>
              </a:rPr>
              <a:t> </a:t>
            </a:r>
            <a:r>
              <a:rPr sz="1800" b="1" spc="-10" dirty="0">
                <a:solidFill>
                  <a:srgbClr val="CD9146"/>
                </a:solidFill>
                <a:latin typeface="Arial"/>
                <a:cs typeface="Arial"/>
              </a:rPr>
              <a:t>SPECTRUM</a:t>
            </a:r>
            <a:endParaRPr sz="1800">
              <a:latin typeface="Arial"/>
              <a:cs typeface="Arial"/>
            </a:endParaRPr>
          </a:p>
          <a:p>
            <a:pPr marR="706120" algn="ctr">
              <a:lnSpc>
                <a:spcPct val="100000"/>
              </a:lnSpc>
              <a:spcBef>
                <a:spcPts val="380"/>
              </a:spcBef>
            </a:pPr>
            <a:r>
              <a:rPr sz="2400" b="1" dirty="0">
                <a:latin typeface="Arial"/>
                <a:cs typeface="Arial"/>
              </a:rPr>
              <a:t>ROLE</a:t>
            </a:r>
            <a:r>
              <a:rPr sz="2400" b="1" spc="-20" dirty="0">
                <a:latin typeface="Arial"/>
                <a:cs typeface="Arial"/>
              </a:rPr>
              <a:t> </a:t>
            </a:r>
            <a:r>
              <a:rPr sz="2400" b="1" dirty="0">
                <a:latin typeface="Arial"/>
                <a:cs typeface="Arial"/>
              </a:rPr>
              <a:t>1</a:t>
            </a:r>
            <a:r>
              <a:rPr sz="2400" b="1" spc="-15" dirty="0">
                <a:latin typeface="Arial"/>
                <a:cs typeface="Arial"/>
              </a:rPr>
              <a:t> </a:t>
            </a:r>
            <a:r>
              <a:rPr sz="2400" b="1" spc="-20" dirty="0">
                <a:latin typeface="Arial"/>
                <a:cs typeface="Arial"/>
              </a:rPr>
              <a:t>CARE</a:t>
            </a:r>
            <a:endParaRPr sz="2400">
              <a:latin typeface="Arial"/>
              <a:cs typeface="Arial"/>
            </a:endParaRPr>
          </a:p>
        </p:txBody>
      </p:sp>
      <p:grpSp>
        <p:nvGrpSpPr>
          <p:cNvPr id="13" name="object 13"/>
          <p:cNvGrpSpPr/>
          <p:nvPr/>
        </p:nvGrpSpPr>
        <p:grpSpPr>
          <a:xfrm>
            <a:off x="2510282" y="1761744"/>
            <a:ext cx="2519045" cy="646430"/>
            <a:chOff x="2510282" y="1761744"/>
            <a:chExt cx="2519045" cy="646430"/>
          </a:xfrm>
        </p:grpSpPr>
        <p:sp>
          <p:nvSpPr>
            <p:cNvPr id="14" name="object 14"/>
            <p:cNvSpPr/>
            <p:nvPr/>
          </p:nvSpPr>
          <p:spPr>
            <a:xfrm>
              <a:off x="2522982" y="2039874"/>
              <a:ext cx="2493645" cy="315595"/>
            </a:xfrm>
            <a:custGeom>
              <a:avLst/>
              <a:gdLst/>
              <a:ahLst/>
              <a:cxnLst/>
              <a:rect l="l" t="t" r="r" b="b"/>
              <a:pathLst>
                <a:path w="2493645" h="315594">
                  <a:moveTo>
                    <a:pt x="0" y="315467"/>
                  </a:moveTo>
                  <a:lnTo>
                    <a:pt x="3481" y="268846"/>
                  </a:lnTo>
                  <a:lnTo>
                    <a:pt x="13595" y="224350"/>
                  </a:lnTo>
                  <a:lnTo>
                    <a:pt x="29845" y="182467"/>
                  </a:lnTo>
                  <a:lnTo>
                    <a:pt x="51735" y="143685"/>
                  </a:lnTo>
                  <a:lnTo>
                    <a:pt x="78769" y="108491"/>
                  </a:lnTo>
                  <a:lnTo>
                    <a:pt x="110449" y="77373"/>
                  </a:lnTo>
                  <a:lnTo>
                    <a:pt x="146280" y="50819"/>
                  </a:lnTo>
                  <a:lnTo>
                    <a:pt x="185765" y="29317"/>
                  </a:lnTo>
                  <a:lnTo>
                    <a:pt x="228408" y="13355"/>
                  </a:lnTo>
                  <a:lnTo>
                    <a:pt x="273713" y="3420"/>
                  </a:lnTo>
                  <a:lnTo>
                    <a:pt x="321182" y="0"/>
                  </a:lnTo>
                  <a:lnTo>
                    <a:pt x="2172081" y="0"/>
                  </a:lnTo>
                  <a:lnTo>
                    <a:pt x="2219550" y="3420"/>
                  </a:lnTo>
                  <a:lnTo>
                    <a:pt x="2264855" y="13355"/>
                  </a:lnTo>
                  <a:lnTo>
                    <a:pt x="2307498" y="29317"/>
                  </a:lnTo>
                  <a:lnTo>
                    <a:pt x="2346983" y="50819"/>
                  </a:lnTo>
                  <a:lnTo>
                    <a:pt x="2382814" y="77373"/>
                  </a:lnTo>
                  <a:lnTo>
                    <a:pt x="2414494" y="108491"/>
                  </a:lnTo>
                  <a:lnTo>
                    <a:pt x="2441528" y="143685"/>
                  </a:lnTo>
                  <a:lnTo>
                    <a:pt x="2463418" y="182467"/>
                  </a:lnTo>
                  <a:lnTo>
                    <a:pt x="2479668" y="224350"/>
                  </a:lnTo>
                  <a:lnTo>
                    <a:pt x="2489782" y="268846"/>
                  </a:lnTo>
                  <a:lnTo>
                    <a:pt x="2493264" y="315467"/>
                  </a:lnTo>
                </a:path>
              </a:pathLst>
            </a:custGeom>
            <a:ln w="25400">
              <a:solidFill>
                <a:srgbClr val="BEBEBE"/>
              </a:solidFill>
            </a:ln>
          </p:spPr>
          <p:txBody>
            <a:bodyPr wrap="square" lIns="0" tIns="0" rIns="0" bIns="0" rtlCol="0"/>
            <a:lstStyle/>
            <a:p>
              <a:endParaRPr/>
            </a:p>
          </p:txBody>
        </p:sp>
        <p:sp>
          <p:nvSpPr>
            <p:cNvPr id="15" name="object 15"/>
            <p:cNvSpPr/>
            <p:nvPr/>
          </p:nvSpPr>
          <p:spPr>
            <a:xfrm>
              <a:off x="2883408" y="1761744"/>
              <a:ext cx="1771014" cy="646430"/>
            </a:xfrm>
            <a:custGeom>
              <a:avLst/>
              <a:gdLst/>
              <a:ahLst/>
              <a:cxnLst/>
              <a:rect l="l" t="t" r="r" b="b"/>
              <a:pathLst>
                <a:path w="1771014" h="646430">
                  <a:moveTo>
                    <a:pt x="1770888" y="0"/>
                  </a:moveTo>
                  <a:lnTo>
                    <a:pt x="0" y="0"/>
                  </a:lnTo>
                  <a:lnTo>
                    <a:pt x="0" y="646176"/>
                  </a:lnTo>
                  <a:lnTo>
                    <a:pt x="1770888" y="646176"/>
                  </a:lnTo>
                  <a:lnTo>
                    <a:pt x="1770888" y="0"/>
                  </a:lnTo>
                  <a:close/>
                </a:path>
              </a:pathLst>
            </a:custGeom>
            <a:solidFill>
              <a:srgbClr val="FFFFFF"/>
            </a:solidFill>
          </p:spPr>
          <p:txBody>
            <a:bodyPr wrap="square" lIns="0" tIns="0" rIns="0" bIns="0" rtlCol="0"/>
            <a:lstStyle/>
            <a:p>
              <a:endParaRPr/>
            </a:p>
          </p:txBody>
        </p:sp>
      </p:grpSp>
      <p:sp>
        <p:nvSpPr>
          <p:cNvPr id="16" name="object 16"/>
          <p:cNvSpPr txBox="1"/>
          <p:nvPr/>
        </p:nvSpPr>
        <p:spPr>
          <a:xfrm>
            <a:off x="2985261" y="1788921"/>
            <a:ext cx="1567180" cy="574675"/>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2D3334"/>
                </a:solidFill>
                <a:latin typeface="Arial"/>
                <a:cs typeface="Arial"/>
              </a:rPr>
              <a:t>NONMEDICAL</a:t>
            </a:r>
            <a:endParaRPr sz="1800">
              <a:latin typeface="Arial"/>
              <a:cs typeface="Arial"/>
            </a:endParaRPr>
          </a:p>
          <a:p>
            <a:pPr marL="71755">
              <a:lnSpc>
                <a:spcPct val="100000"/>
              </a:lnSpc>
            </a:pPr>
            <a:r>
              <a:rPr sz="1800" b="1" spc="-10" dirty="0">
                <a:solidFill>
                  <a:srgbClr val="2D3334"/>
                </a:solidFill>
                <a:latin typeface="Arial"/>
                <a:cs typeface="Arial"/>
              </a:rPr>
              <a:t>PERSONNEL</a:t>
            </a:r>
            <a:endParaRPr sz="1800">
              <a:latin typeface="Arial"/>
              <a:cs typeface="Arial"/>
            </a:endParaRPr>
          </a:p>
        </p:txBody>
      </p:sp>
      <p:grpSp>
        <p:nvGrpSpPr>
          <p:cNvPr id="17" name="object 17"/>
          <p:cNvGrpSpPr/>
          <p:nvPr/>
        </p:nvGrpSpPr>
        <p:grpSpPr>
          <a:xfrm>
            <a:off x="2109216" y="1748027"/>
            <a:ext cx="7008495" cy="3439160"/>
            <a:chOff x="2109216" y="1748027"/>
            <a:chExt cx="7008495" cy="3439160"/>
          </a:xfrm>
        </p:grpSpPr>
        <p:pic>
          <p:nvPicPr>
            <p:cNvPr id="18" name="object 18"/>
            <p:cNvPicPr/>
            <p:nvPr/>
          </p:nvPicPr>
          <p:blipFill>
            <a:blip r:embed="rId4" cstate="print"/>
            <a:stretch>
              <a:fillRect/>
            </a:stretch>
          </p:blipFill>
          <p:spPr>
            <a:xfrm>
              <a:off x="7326351" y="2446548"/>
              <a:ext cx="1791177" cy="2740165"/>
            </a:xfrm>
            <a:prstGeom prst="rect">
              <a:avLst/>
            </a:prstGeom>
          </p:spPr>
        </p:pic>
        <p:pic>
          <p:nvPicPr>
            <p:cNvPr id="19" name="object 19"/>
            <p:cNvPicPr/>
            <p:nvPr/>
          </p:nvPicPr>
          <p:blipFill>
            <a:blip r:embed="rId5" cstate="print"/>
            <a:stretch>
              <a:fillRect/>
            </a:stretch>
          </p:blipFill>
          <p:spPr>
            <a:xfrm>
              <a:off x="2109216" y="2403347"/>
              <a:ext cx="1546859" cy="2366772"/>
            </a:xfrm>
            <a:prstGeom prst="rect">
              <a:avLst/>
            </a:prstGeom>
          </p:spPr>
        </p:pic>
        <p:sp>
          <p:nvSpPr>
            <p:cNvPr id="20" name="object 20"/>
            <p:cNvSpPr/>
            <p:nvPr/>
          </p:nvSpPr>
          <p:spPr>
            <a:xfrm>
              <a:off x="6224777" y="2023109"/>
              <a:ext cx="2494915" cy="315595"/>
            </a:xfrm>
            <a:custGeom>
              <a:avLst/>
              <a:gdLst/>
              <a:ahLst/>
              <a:cxnLst/>
              <a:rect l="l" t="t" r="r" b="b"/>
              <a:pathLst>
                <a:path w="2494915" h="315594">
                  <a:moveTo>
                    <a:pt x="0" y="315467"/>
                  </a:moveTo>
                  <a:lnTo>
                    <a:pt x="3481" y="268846"/>
                  </a:lnTo>
                  <a:lnTo>
                    <a:pt x="13595" y="224350"/>
                  </a:lnTo>
                  <a:lnTo>
                    <a:pt x="29845" y="182467"/>
                  </a:lnTo>
                  <a:lnTo>
                    <a:pt x="51735" y="143685"/>
                  </a:lnTo>
                  <a:lnTo>
                    <a:pt x="78769" y="108491"/>
                  </a:lnTo>
                  <a:lnTo>
                    <a:pt x="110449" y="77373"/>
                  </a:lnTo>
                  <a:lnTo>
                    <a:pt x="146280" y="50819"/>
                  </a:lnTo>
                  <a:lnTo>
                    <a:pt x="185765" y="29317"/>
                  </a:lnTo>
                  <a:lnTo>
                    <a:pt x="228408" y="13355"/>
                  </a:lnTo>
                  <a:lnTo>
                    <a:pt x="273713" y="3420"/>
                  </a:lnTo>
                  <a:lnTo>
                    <a:pt x="321182" y="0"/>
                  </a:lnTo>
                  <a:lnTo>
                    <a:pt x="2173604" y="0"/>
                  </a:lnTo>
                  <a:lnTo>
                    <a:pt x="2221074" y="3420"/>
                  </a:lnTo>
                  <a:lnTo>
                    <a:pt x="2266379" y="13355"/>
                  </a:lnTo>
                  <a:lnTo>
                    <a:pt x="2309022" y="29317"/>
                  </a:lnTo>
                  <a:lnTo>
                    <a:pt x="2348507" y="50819"/>
                  </a:lnTo>
                  <a:lnTo>
                    <a:pt x="2384338" y="77373"/>
                  </a:lnTo>
                  <a:lnTo>
                    <a:pt x="2416018" y="108491"/>
                  </a:lnTo>
                  <a:lnTo>
                    <a:pt x="2443052" y="143685"/>
                  </a:lnTo>
                  <a:lnTo>
                    <a:pt x="2464942" y="182467"/>
                  </a:lnTo>
                  <a:lnTo>
                    <a:pt x="2481192" y="224350"/>
                  </a:lnTo>
                  <a:lnTo>
                    <a:pt x="2491306" y="268846"/>
                  </a:lnTo>
                  <a:lnTo>
                    <a:pt x="2494788" y="315467"/>
                  </a:lnTo>
                </a:path>
              </a:pathLst>
            </a:custGeom>
            <a:ln w="25399">
              <a:solidFill>
                <a:srgbClr val="BEBEBE"/>
              </a:solidFill>
            </a:ln>
          </p:spPr>
          <p:txBody>
            <a:bodyPr wrap="square" lIns="0" tIns="0" rIns="0" bIns="0" rtlCol="0"/>
            <a:lstStyle/>
            <a:p>
              <a:endParaRPr/>
            </a:p>
          </p:txBody>
        </p:sp>
        <p:sp>
          <p:nvSpPr>
            <p:cNvPr id="21" name="object 21"/>
            <p:cNvSpPr/>
            <p:nvPr/>
          </p:nvSpPr>
          <p:spPr>
            <a:xfrm>
              <a:off x="6685787" y="1748027"/>
              <a:ext cx="1635760" cy="589915"/>
            </a:xfrm>
            <a:custGeom>
              <a:avLst/>
              <a:gdLst/>
              <a:ahLst/>
              <a:cxnLst/>
              <a:rect l="l" t="t" r="r" b="b"/>
              <a:pathLst>
                <a:path w="1635759" h="589914">
                  <a:moveTo>
                    <a:pt x="1635252" y="0"/>
                  </a:moveTo>
                  <a:lnTo>
                    <a:pt x="0" y="0"/>
                  </a:lnTo>
                  <a:lnTo>
                    <a:pt x="0" y="589788"/>
                  </a:lnTo>
                  <a:lnTo>
                    <a:pt x="1635252" y="589788"/>
                  </a:lnTo>
                  <a:lnTo>
                    <a:pt x="1635252" y="0"/>
                  </a:lnTo>
                  <a:close/>
                </a:path>
              </a:pathLst>
            </a:custGeom>
            <a:solidFill>
              <a:srgbClr val="FFFFFF"/>
            </a:solidFill>
          </p:spPr>
          <p:txBody>
            <a:bodyPr wrap="square" lIns="0" tIns="0" rIns="0" bIns="0" rtlCol="0"/>
            <a:lstStyle/>
            <a:p>
              <a:endParaRPr/>
            </a:p>
          </p:txBody>
        </p:sp>
      </p:grpSp>
      <p:sp>
        <p:nvSpPr>
          <p:cNvPr id="22" name="object 22"/>
          <p:cNvSpPr txBox="1"/>
          <p:nvPr/>
        </p:nvSpPr>
        <p:spPr>
          <a:xfrm>
            <a:off x="6779514" y="1747265"/>
            <a:ext cx="1447800" cy="546735"/>
          </a:xfrm>
          <a:prstGeom prst="rect">
            <a:avLst/>
          </a:prstGeom>
        </p:spPr>
        <p:txBody>
          <a:bodyPr vert="horz" wrap="square" lIns="0" tIns="43815" rIns="0" bIns="0" rtlCol="0">
            <a:spAutoFit/>
          </a:bodyPr>
          <a:lstStyle/>
          <a:p>
            <a:pPr marL="12700" marR="5080" indent="193040">
              <a:lnSpc>
                <a:spcPts val="1939"/>
              </a:lnSpc>
              <a:spcBef>
                <a:spcPts val="345"/>
              </a:spcBef>
            </a:pPr>
            <a:r>
              <a:rPr sz="1800" b="1" spc="-10" dirty="0">
                <a:solidFill>
                  <a:srgbClr val="2D3334"/>
                </a:solidFill>
                <a:latin typeface="Arial"/>
                <a:cs typeface="Arial"/>
              </a:rPr>
              <a:t>MEDICAL PERSONNEL</a:t>
            </a:r>
            <a:endParaRPr sz="1800">
              <a:latin typeface="Arial"/>
              <a:cs typeface="Arial"/>
            </a:endParaRPr>
          </a:p>
        </p:txBody>
      </p:sp>
      <p:sp>
        <p:nvSpPr>
          <p:cNvPr id="23" name="object 23"/>
          <p:cNvSpPr txBox="1"/>
          <p:nvPr/>
        </p:nvSpPr>
        <p:spPr>
          <a:xfrm>
            <a:off x="3855846" y="5376773"/>
            <a:ext cx="5233035" cy="852805"/>
          </a:xfrm>
          <a:prstGeom prst="rect">
            <a:avLst/>
          </a:prstGeom>
        </p:spPr>
        <p:txBody>
          <a:bodyPr vert="horz" wrap="square" lIns="0" tIns="12700" rIns="0" bIns="0" rtlCol="0">
            <a:spAutoFit/>
          </a:bodyPr>
          <a:lstStyle/>
          <a:p>
            <a:pPr marL="3481070">
              <a:lnSpc>
                <a:spcPct val="100000"/>
              </a:lnSpc>
              <a:spcBef>
                <a:spcPts val="100"/>
              </a:spcBef>
            </a:pPr>
            <a:r>
              <a:rPr sz="1800" b="1" dirty="0">
                <a:solidFill>
                  <a:srgbClr val="CD9146"/>
                </a:solidFill>
                <a:latin typeface="Arial"/>
                <a:cs typeface="Arial"/>
              </a:rPr>
              <a:t>YOU</a:t>
            </a:r>
            <a:r>
              <a:rPr sz="1800" b="1" spc="-35" dirty="0">
                <a:solidFill>
                  <a:srgbClr val="CD9146"/>
                </a:solidFill>
                <a:latin typeface="Arial"/>
                <a:cs typeface="Arial"/>
              </a:rPr>
              <a:t> </a:t>
            </a:r>
            <a:r>
              <a:rPr sz="1800" b="1" dirty="0">
                <a:solidFill>
                  <a:srgbClr val="CD9146"/>
                </a:solidFill>
                <a:latin typeface="Arial"/>
                <a:cs typeface="Arial"/>
              </a:rPr>
              <a:t>ARE</a:t>
            </a:r>
            <a:r>
              <a:rPr sz="1800" b="1" spc="15" dirty="0">
                <a:solidFill>
                  <a:srgbClr val="CD9146"/>
                </a:solidFill>
                <a:latin typeface="Arial"/>
                <a:cs typeface="Arial"/>
              </a:rPr>
              <a:t> </a:t>
            </a:r>
            <a:r>
              <a:rPr sz="1800" b="1" spc="-20" dirty="0">
                <a:solidFill>
                  <a:srgbClr val="CD9146"/>
                </a:solidFill>
                <a:latin typeface="Arial"/>
                <a:cs typeface="Arial"/>
              </a:rPr>
              <a:t>HERE</a:t>
            </a:r>
            <a:endParaRPr sz="1800">
              <a:latin typeface="Arial"/>
              <a:cs typeface="Arial"/>
            </a:endParaRPr>
          </a:p>
          <a:p>
            <a:pPr>
              <a:lnSpc>
                <a:spcPct val="100000"/>
              </a:lnSpc>
              <a:spcBef>
                <a:spcPts val="120"/>
              </a:spcBef>
            </a:pPr>
            <a:endParaRPr sz="1800">
              <a:latin typeface="Arial"/>
              <a:cs typeface="Arial"/>
            </a:endParaRPr>
          </a:p>
          <a:p>
            <a:pPr marL="12700">
              <a:lnSpc>
                <a:spcPct val="100000"/>
              </a:lnSpc>
            </a:pPr>
            <a:r>
              <a:rPr sz="1800" b="1" dirty="0">
                <a:solidFill>
                  <a:srgbClr val="585858"/>
                </a:solidFill>
                <a:latin typeface="Arial"/>
                <a:cs typeface="Arial"/>
              </a:rPr>
              <a:t>STANDARDIZED</a:t>
            </a:r>
            <a:r>
              <a:rPr sz="1800" b="1" spc="-35" dirty="0">
                <a:solidFill>
                  <a:srgbClr val="585858"/>
                </a:solidFill>
                <a:latin typeface="Arial"/>
                <a:cs typeface="Arial"/>
              </a:rPr>
              <a:t> </a:t>
            </a:r>
            <a:r>
              <a:rPr sz="1800" b="1" dirty="0">
                <a:solidFill>
                  <a:srgbClr val="585858"/>
                </a:solidFill>
                <a:latin typeface="Arial"/>
                <a:cs typeface="Arial"/>
              </a:rPr>
              <a:t>JOINT</a:t>
            </a:r>
            <a:r>
              <a:rPr sz="1800" b="1" spc="-85" dirty="0">
                <a:solidFill>
                  <a:srgbClr val="585858"/>
                </a:solidFill>
                <a:latin typeface="Arial"/>
                <a:cs typeface="Arial"/>
              </a:rPr>
              <a:t> </a:t>
            </a:r>
            <a:r>
              <a:rPr sz="1800" b="1" spc="-10" dirty="0">
                <a:solidFill>
                  <a:srgbClr val="585858"/>
                </a:solidFill>
                <a:latin typeface="Arial"/>
                <a:cs typeface="Arial"/>
              </a:rPr>
              <a:t>CURRICULUM</a:t>
            </a:r>
            <a:endParaRPr sz="1800">
              <a:latin typeface="Arial"/>
              <a:cs typeface="Arial"/>
            </a:endParaRPr>
          </a:p>
        </p:txBody>
      </p:sp>
      <p:grpSp>
        <p:nvGrpSpPr>
          <p:cNvPr id="24" name="object 24"/>
          <p:cNvGrpSpPr/>
          <p:nvPr/>
        </p:nvGrpSpPr>
        <p:grpSpPr>
          <a:xfrm>
            <a:off x="3838955" y="2403348"/>
            <a:ext cx="4482465" cy="2976880"/>
            <a:chOff x="3838955" y="2403348"/>
            <a:chExt cx="4482465" cy="2976880"/>
          </a:xfrm>
        </p:grpSpPr>
        <p:sp>
          <p:nvSpPr>
            <p:cNvPr id="25" name="object 25"/>
            <p:cNvSpPr/>
            <p:nvPr/>
          </p:nvSpPr>
          <p:spPr>
            <a:xfrm>
              <a:off x="8103108" y="5263896"/>
              <a:ext cx="218440" cy="116205"/>
            </a:xfrm>
            <a:custGeom>
              <a:avLst/>
              <a:gdLst/>
              <a:ahLst/>
              <a:cxnLst/>
              <a:rect l="l" t="t" r="r" b="b"/>
              <a:pathLst>
                <a:path w="218440" h="116204">
                  <a:moveTo>
                    <a:pt x="108966" y="0"/>
                  </a:moveTo>
                  <a:lnTo>
                    <a:pt x="0" y="115823"/>
                  </a:lnTo>
                  <a:lnTo>
                    <a:pt x="217932" y="115823"/>
                  </a:lnTo>
                  <a:lnTo>
                    <a:pt x="108966" y="0"/>
                  </a:lnTo>
                  <a:close/>
                </a:path>
              </a:pathLst>
            </a:custGeom>
            <a:solidFill>
              <a:srgbClr val="CD9146"/>
            </a:solidFill>
          </p:spPr>
          <p:txBody>
            <a:bodyPr wrap="square" lIns="0" tIns="0" rIns="0" bIns="0" rtlCol="0"/>
            <a:lstStyle/>
            <a:p>
              <a:endParaRPr/>
            </a:p>
          </p:txBody>
        </p:sp>
        <p:pic>
          <p:nvPicPr>
            <p:cNvPr id="26" name="object 26"/>
            <p:cNvPicPr/>
            <p:nvPr/>
          </p:nvPicPr>
          <p:blipFill>
            <a:blip r:embed="rId6" cstate="print"/>
            <a:stretch>
              <a:fillRect/>
            </a:stretch>
          </p:blipFill>
          <p:spPr>
            <a:xfrm>
              <a:off x="3838955" y="2403348"/>
              <a:ext cx="1546860" cy="2366772"/>
            </a:xfrm>
            <a:prstGeom prst="rect">
              <a:avLst/>
            </a:prstGeom>
          </p:spPr>
        </p:pic>
        <p:pic>
          <p:nvPicPr>
            <p:cNvPr id="27" name="object 27"/>
            <p:cNvPicPr/>
            <p:nvPr/>
          </p:nvPicPr>
          <p:blipFill>
            <a:blip r:embed="rId7" cstate="print"/>
            <a:stretch>
              <a:fillRect/>
            </a:stretch>
          </p:blipFill>
          <p:spPr>
            <a:xfrm>
              <a:off x="5595780" y="2427045"/>
              <a:ext cx="1500913" cy="2296838"/>
            </a:xfrm>
            <a:prstGeom prst="rect">
              <a:avLst/>
            </a:prstGeom>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700" rIns="0" bIns="0" rtlCol="0">
            <a:spAutoFit/>
          </a:bodyPr>
          <a:lstStyle/>
          <a:p>
            <a:pPr marL="12700">
              <a:lnSpc>
                <a:spcPct val="100000"/>
              </a:lnSpc>
              <a:spcBef>
                <a:spcPts val="100"/>
              </a:spcBef>
            </a:pPr>
            <a:r>
              <a:rPr dirty="0">
                <a:solidFill>
                  <a:srgbClr val="A0A6AA"/>
                </a:solidFill>
              </a:rPr>
              <a:t>Module</a:t>
            </a:r>
            <a:r>
              <a:rPr spc="-50" dirty="0">
                <a:solidFill>
                  <a:srgbClr val="A0A6AA"/>
                </a:solidFill>
              </a:rPr>
              <a:t> </a:t>
            </a:r>
            <a:r>
              <a:rPr dirty="0">
                <a:solidFill>
                  <a:srgbClr val="A0A6AA"/>
                </a:solidFill>
              </a:rPr>
              <a:t>12:</a:t>
            </a:r>
            <a:r>
              <a:rPr spc="-45" dirty="0">
                <a:solidFill>
                  <a:srgbClr val="A0A6AA"/>
                </a:solidFill>
              </a:rPr>
              <a:t> </a:t>
            </a:r>
            <a:r>
              <a:rPr dirty="0">
                <a:solidFill>
                  <a:srgbClr val="A0A6AA"/>
                </a:solidFill>
              </a:rPr>
              <a:t>Hypothermia</a:t>
            </a:r>
            <a:r>
              <a:rPr spc="-35" dirty="0">
                <a:solidFill>
                  <a:srgbClr val="A0A6AA"/>
                </a:solidFill>
              </a:rPr>
              <a:t> </a:t>
            </a:r>
            <a:r>
              <a:rPr dirty="0">
                <a:solidFill>
                  <a:srgbClr val="A0A6AA"/>
                </a:solidFill>
              </a:rPr>
              <a:t>Prevention</a:t>
            </a:r>
            <a:r>
              <a:rPr spc="-25" dirty="0">
                <a:solidFill>
                  <a:srgbClr val="A0A6AA"/>
                </a:solidFill>
              </a:rPr>
              <a:t> </a:t>
            </a:r>
            <a:r>
              <a:rPr dirty="0">
                <a:solidFill>
                  <a:srgbClr val="A0A6AA"/>
                </a:solidFill>
              </a:rPr>
              <a:t>and</a:t>
            </a:r>
            <a:r>
              <a:rPr spc="-50" dirty="0">
                <a:solidFill>
                  <a:srgbClr val="A0A6AA"/>
                </a:solidFill>
              </a:rPr>
              <a:t> </a:t>
            </a:r>
            <a:r>
              <a:rPr spc="-10" dirty="0">
                <a:solidFill>
                  <a:srgbClr val="A0A6AA"/>
                </a:solidFill>
              </a:rPr>
              <a:t>Treatment</a:t>
            </a:r>
          </a:p>
        </p:txBody>
      </p:sp>
      <p:pic>
        <p:nvPicPr>
          <p:cNvPr id="3" name="object 3"/>
          <p:cNvPicPr/>
          <p:nvPr/>
        </p:nvPicPr>
        <p:blipFill>
          <a:blip r:embed="rId2" cstate="print"/>
          <a:stretch>
            <a:fillRect/>
          </a:stretch>
        </p:blipFill>
        <p:spPr>
          <a:xfrm>
            <a:off x="309372" y="254508"/>
            <a:ext cx="1171956" cy="656844"/>
          </a:xfrm>
          <a:prstGeom prst="rect">
            <a:avLst/>
          </a:prstGeom>
        </p:spPr>
      </p:pic>
      <p:sp>
        <p:nvSpPr>
          <p:cNvPr id="4" name="object 4"/>
          <p:cNvSpPr txBox="1"/>
          <p:nvPr/>
        </p:nvSpPr>
        <p:spPr>
          <a:xfrm>
            <a:off x="2697860" y="2916682"/>
            <a:ext cx="6799580" cy="939800"/>
          </a:xfrm>
          <a:prstGeom prst="rect">
            <a:avLst/>
          </a:prstGeom>
        </p:spPr>
        <p:txBody>
          <a:bodyPr vert="horz" wrap="square" lIns="0" tIns="12700" rIns="0" bIns="0" rtlCol="0">
            <a:spAutoFit/>
          </a:bodyPr>
          <a:lstStyle/>
          <a:p>
            <a:pPr marL="12700">
              <a:lnSpc>
                <a:spcPct val="100000"/>
              </a:lnSpc>
              <a:spcBef>
                <a:spcPts val="100"/>
              </a:spcBef>
            </a:pPr>
            <a:r>
              <a:rPr sz="6000" b="1" dirty="0">
                <a:solidFill>
                  <a:srgbClr val="FFFFFF"/>
                </a:solidFill>
                <a:latin typeface="Arial"/>
                <a:cs typeface="Arial"/>
              </a:rPr>
              <a:t>ANY</a:t>
            </a:r>
            <a:r>
              <a:rPr sz="6000" b="1" spc="-130" dirty="0">
                <a:solidFill>
                  <a:srgbClr val="FFFFFF"/>
                </a:solidFill>
                <a:latin typeface="Arial"/>
                <a:cs typeface="Arial"/>
              </a:rPr>
              <a:t> </a:t>
            </a:r>
            <a:r>
              <a:rPr sz="6000" b="1" spc="-10" dirty="0">
                <a:solidFill>
                  <a:srgbClr val="FFFFFF"/>
                </a:solidFill>
                <a:latin typeface="Arial"/>
                <a:cs typeface="Arial"/>
              </a:rPr>
              <a:t>QUESTIONS?</a:t>
            </a:r>
            <a:endParaRPr sz="6000">
              <a:latin typeface="Arial"/>
              <a:cs typeface="Arial"/>
            </a:endParaRPr>
          </a:p>
        </p:txBody>
      </p:sp>
      <p:pic>
        <p:nvPicPr>
          <p:cNvPr id="5" name="object 5"/>
          <p:cNvPicPr/>
          <p:nvPr/>
        </p:nvPicPr>
        <p:blipFill>
          <a:blip r:embed="rId3" cstate="print"/>
          <a:stretch>
            <a:fillRect/>
          </a:stretch>
        </p:blipFill>
        <p:spPr>
          <a:xfrm>
            <a:off x="8596883" y="1441703"/>
            <a:ext cx="1524000" cy="1435608"/>
          </a:xfrm>
          <a:prstGeom prst="rect">
            <a:avLst/>
          </a:prstGeom>
        </p:spPr>
      </p:pic>
      <p:pic>
        <p:nvPicPr>
          <p:cNvPr id="6" name="object 6"/>
          <p:cNvPicPr/>
          <p:nvPr/>
        </p:nvPicPr>
        <p:blipFill>
          <a:blip r:embed="rId4" cstate="print"/>
          <a:stretch>
            <a:fillRect/>
          </a:stretch>
        </p:blipFill>
        <p:spPr>
          <a:xfrm>
            <a:off x="7223759" y="4335779"/>
            <a:ext cx="2514600" cy="1828800"/>
          </a:xfrm>
          <a:prstGeom prst="rect">
            <a:avLst/>
          </a:prstGeom>
        </p:spPr>
      </p:pic>
      <p:grpSp>
        <p:nvGrpSpPr>
          <p:cNvPr id="7" name="object 7"/>
          <p:cNvGrpSpPr/>
          <p:nvPr/>
        </p:nvGrpSpPr>
        <p:grpSpPr>
          <a:xfrm>
            <a:off x="198742" y="1300162"/>
            <a:ext cx="3277870" cy="3007360"/>
            <a:chOff x="198742" y="1300162"/>
            <a:chExt cx="3277870" cy="3007360"/>
          </a:xfrm>
        </p:grpSpPr>
        <p:pic>
          <p:nvPicPr>
            <p:cNvPr id="8" name="object 8"/>
            <p:cNvPicPr/>
            <p:nvPr/>
          </p:nvPicPr>
          <p:blipFill>
            <a:blip r:embed="rId5" cstate="print"/>
            <a:stretch>
              <a:fillRect/>
            </a:stretch>
          </p:blipFill>
          <p:spPr>
            <a:xfrm>
              <a:off x="1329816" y="1300162"/>
              <a:ext cx="2146172" cy="2128837"/>
            </a:xfrm>
            <a:prstGeom prst="rect">
              <a:avLst/>
            </a:prstGeom>
          </p:spPr>
        </p:pic>
        <p:pic>
          <p:nvPicPr>
            <p:cNvPr id="9" name="object 9"/>
            <p:cNvPicPr/>
            <p:nvPr/>
          </p:nvPicPr>
          <p:blipFill>
            <a:blip r:embed="rId6" cstate="print"/>
            <a:stretch>
              <a:fillRect/>
            </a:stretch>
          </p:blipFill>
          <p:spPr>
            <a:xfrm>
              <a:off x="198742" y="2094864"/>
              <a:ext cx="2204211" cy="2212593"/>
            </a:xfrm>
            <a:prstGeom prst="rect">
              <a:avLst/>
            </a:prstGeom>
          </p:spPr>
        </p:pic>
      </p:gr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43455" algn="l"/>
              </a:tabLst>
            </a:pPr>
            <a:r>
              <a:rPr dirty="0"/>
              <a:t>#TCCC-</a:t>
            </a:r>
            <a:r>
              <a:rPr spc="-10" dirty="0"/>
              <a:t>CPP-PPT-</a:t>
            </a:r>
            <a:r>
              <a:rPr dirty="0"/>
              <a:t>12</a:t>
            </a:r>
            <a:r>
              <a:rPr spc="265" dirty="0"/>
              <a:t> </a:t>
            </a:r>
            <a:r>
              <a:rPr dirty="0"/>
              <a:t>08</a:t>
            </a:r>
            <a:r>
              <a:rPr spc="15" dirty="0"/>
              <a:t> </a:t>
            </a:r>
            <a:r>
              <a:rPr dirty="0"/>
              <a:t>AUG</a:t>
            </a:r>
            <a:r>
              <a:rPr spc="-30" dirty="0"/>
              <a:t> </a:t>
            </a:r>
            <a:r>
              <a:rPr spc="-25" dirty="0"/>
              <a:t>23</a:t>
            </a:r>
            <a:r>
              <a:rPr dirty="0"/>
              <a:t>	</a:t>
            </a:r>
            <a:fld id="{81D60167-4931-47E6-BA6A-407CBD079E47}" type="slidenum">
              <a:rPr sz="1200" spc="-25" dirty="0">
                <a:solidFill>
                  <a:srgbClr val="000000"/>
                </a:solidFill>
              </a:rPr>
              <a:t>20</a:t>
            </a:fld>
            <a:endParaRPr sz="12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005708" y="289051"/>
            <a:ext cx="6178550"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756F6F"/>
                </a:solidFill>
                <a:latin typeface="Arial"/>
                <a:cs typeface="Arial"/>
              </a:rPr>
              <a:t>Module</a:t>
            </a:r>
            <a:r>
              <a:rPr sz="2000" b="1" spc="-50" dirty="0">
                <a:solidFill>
                  <a:srgbClr val="756F6F"/>
                </a:solidFill>
                <a:latin typeface="Arial"/>
                <a:cs typeface="Arial"/>
              </a:rPr>
              <a:t> </a:t>
            </a:r>
            <a:r>
              <a:rPr sz="2000" b="1" dirty="0">
                <a:solidFill>
                  <a:srgbClr val="756F6F"/>
                </a:solidFill>
                <a:latin typeface="Arial"/>
                <a:cs typeface="Arial"/>
              </a:rPr>
              <a:t>12:</a:t>
            </a:r>
            <a:r>
              <a:rPr sz="2000" b="1" spc="-45" dirty="0">
                <a:solidFill>
                  <a:srgbClr val="756F6F"/>
                </a:solidFill>
                <a:latin typeface="Arial"/>
                <a:cs typeface="Arial"/>
              </a:rPr>
              <a:t> </a:t>
            </a:r>
            <a:r>
              <a:rPr sz="2000" b="1" dirty="0">
                <a:solidFill>
                  <a:srgbClr val="756F6F"/>
                </a:solidFill>
                <a:latin typeface="Arial"/>
                <a:cs typeface="Arial"/>
              </a:rPr>
              <a:t>Hypothermia</a:t>
            </a:r>
            <a:r>
              <a:rPr sz="2000" b="1" spc="-35" dirty="0">
                <a:solidFill>
                  <a:srgbClr val="756F6F"/>
                </a:solidFill>
                <a:latin typeface="Arial"/>
                <a:cs typeface="Arial"/>
              </a:rPr>
              <a:t> </a:t>
            </a:r>
            <a:r>
              <a:rPr sz="2000" b="1" dirty="0">
                <a:solidFill>
                  <a:srgbClr val="756F6F"/>
                </a:solidFill>
                <a:latin typeface="Arial"/>
                <a:cs typeface="Arial"/>
              </a:rPr>
              <a:t>Prevention</a:t>
            </a:r>
            <a:r>
              <a:rPr sz="2000" b="1" spc="-25" dirty="0">
                <a:solidFill>
                  <a:srgbClr val="756F6F"/>
                </a:solidFill>
                <a:latin typeface="Arial"/>
                <a:cs typeface="Arial"/>
              </a:rPr>
              <a:t> </a:t>
            </a:r>
            <a:r>
              <a:rPr sz="2000" b="1" dirty="0">
                <a:solidFill>
                  <a:srgbClr val="756F6F"/>
                </a:solidFill>
                <a:latin typeface="Arial"/>
                <a:cs typeface="Arial"/>
              </a:rPr>
              <a:t>and</a:t>
            </a:r>
            <a:r>
              <a:rPr sz="2000" b="1" spc="-50" dirty="0">
                <a:solidFill>
                  <a:srgbClr val="756F6F"/>
                </a:solidFill>
                <a:latin typeface="Arial"/>
                <a:cs typeface="Arial"/>
              </a:rPr>
              <a:t> </a:t>
            </a:r>
            <a:r>
              <a:rPr sz="2000" b="1" spc="-10" dirty="0">
                <a:solidFill>
                  <a:srgbClr val="756F6F"/>
                </a:solidFill>
                <a:latin typeface="Arial"/>
                <a:cs typeface="Arial"/>
              </a:rPr>
              <a:t>Treatment</a:t>
            </a:r>
            <a:endParaRPr sz="2000">
              <a:latin typeface="Arial"/>
              <a:cs typeface="Arial"/>
            </a:endParaRPr>
          </a:p>
        </p:txBody>
      </p:sp>
      <p:pic>
        <p:nvPicPr>
          <p:cNvPr id="3" name="object 3"/>
          <p:cNvPicPr/>
          <p:nvPr/>
        </p:nvPicPr>
        <p:blipFill>
          <a:blip r:embed="rId2" cstate="print"/>
          <a:stretch>
            <a:fillRect/>
          </a:stretch>
        </p:blipFill>
        <p:spPr>
          <a:xfrm>
            <a:off x="309372" y="254508"/>
            <a:ext cx="1171956" cy="656844"/>
          </a:xfrm>
          <a:prstGeom prst="rect">
            <a:avLst/>
          </a:prstGeom>
        </p:spPr>
      </p:pic>
      <p:grpSp>
        <p:nvGrpSpPr>
          <p:cNvPr id="4" name="object 4"/>
          <p:cNvGrpSpPr/>
          <p:nvPr/>
        </p:nvGrpSpPr>
        <p:grpSpPr>
          <a:xfrm>
            <a:off x="647700" y="1774188"/>
            <a:ext cx="5946775" cy="4459605"/>
            <a:chOff x="647700" y="1774188"/>
            <a:chExt cx="5946775" cy="4459605"/>
          </a:xfrm>
        </p:grpSpPr>
        <p:pic>
          <p:nvPicPr>
            <p:cNvPr id="5" name="object 5"/>
            <p:cNvPicPr/>
            <p:nvPr/>
          </p:nvPicPr>
          <p:blipFill>
            <a:blip r:embed="rId3" cstate="print"/>
            <a:stretch>
              <a:fillRect/>
            </a:stretch>
          </p:blipFill>
          <p:spPr>
            <a:xfrm>
              <a:off x="647700" y="1774188"/>
              <a:ext cx="5946648" cy="4459126"/>
            </a:xfrm>
            <a:prstGeom prst="rect">
              <a:avLst/>
            </a:prstGeom>
          </p:spPr>
        </p:pic>
        <p:sp>
          <p:nvSpPr>
            <p:cNvPr id="6" name="object 6"/>
            <p:cNvSpPr/>
            <p:nvPr/>
          </p:nvSpPr>
          <p:spPr>
            <a:xfrm>
              <a:off x="3786377" y="4936870"/>
              <a:ext cx="1543050" cy="485140"/>
            </a:xfrm>
            <a:custGeom>
              <a:avLst/>
              <a:gdLst/>
              <a:ahLst/>
              <a:cxnLst/>
              <a:rect l="l" t="t" r="r" b="b"/>
              <a:pathLst>
                <a:path w="1543050" h="485139">
                  <a:moveTo>
                    <a:pt x="38862" y="0"/>
                  </a:moveTo>
                  <a:lnTo>
                    <a:pt x="0" y="258698"/>
                  </a:lnTo>
                  <a:lnTo>
                    <a:pt x="1503807" y="484885"/>
                  </a:lnTo>
                  <a:lnTo>
                    <a:pt x="1542669" y="226186"/>
                  </a:lnTo>
                  <a:lnTo>
                    <a:pt x="38862" y="0"/>
                  </a:lnTo>
                  <a:close/>
                </a:path>
              </a:pathLst>
            </a:custGeom>
            <a:solidFill>
              <a:srgbClr val="000000"/>
            </a:solidFill>
          </p:spPr>
          <p:txBody>
            <a:bodyPr wrap="square" lIns="0" tIns="0" rIns="0" bIns="0" rtlCol="0"/>
            <a:lstStyle/>
            <a:p>
              <a:endParaRPr/>
            </a:p>
          </p:txBody>
        </p:sp>
        <p:sp>
          <p:nvSpPr>
            <p:cNvPr id="7" name="object 7"/>
            <p:cNvSpPr/>
            <p:nvPr/>
          </p:nvSpPr>
          <p:spPr>
            <a:xfrm>
              <a:off x="3923393" y="5039453"/>
              <a:ext cx="1270000" cy="284480"/>
            </a:xfrm>
            <a:custGeom>
              <a:avLst/>
              <a:gdLst/>
              <a:ahLst/>
              <a:cxnLst/>
              <a:rect l="l" t="t" r="r" b="b"/>
              <a:pathLst>
                <a:path w="1270000" h="284479">
                  <a:moveTo>
                    <a:pt x="45112" y="0"/>
                  </a:moveTo>
                  <a:lnTo>
                    <a:pt x="7415" y="24354"/>
                  </a:lnTo>
                  <a:lnTo>
                    <a:pt x="0" y="57096"/>
                  </a:lnTo>
                  <a:lnTo>
                    <a:pt x="890" y="67311"/>
                  </a:lnTo>
                  <a:lnTo>
                    <a:pt x="29235" y="100816"/>
                  </a:lnTo>
                  <a:lnTo>
                    <a:pt x="46233" y="103721"/>
                  </a:lnTo>
                  <a:lnTo>
                    <a:pt x="53421" y="103316"/>
                  </a:lnTo>
                  <a:lnTo>
                    <a:pt x="79208" y="86774"/>
                  </a:lnTo>
                  <a:lnTo>
                    <a:pt x="46245" y="86774"/>
                  </a:lnTo>
                  <a:lnTo>
                    <a:pt x="40911" y="85885"/>
                  </a:lnTo>
                  <a:lnTo>
                    <a:pt x="20849" y="56217"/>
                  </a:lnTo>
                  <a:lnTo>
                    <a:pt x="21734" y="47404"/>
                  </a:lnTo>
                  <a:lnTo>
                    <a:pt x="44213" y="16543"/>
                  </a:lnTo>
                  <a:lnTo>
                    <a:pt x="83704" y="16543"/>
                  </a:lnTo>
                  <a:lnTo>
                    <a:pt x="83202" y="15908"/>
                  </a:lnTo>
                  <a:lnTo>
                    <a:pt x="77745" y="10241"/>
                  </a:lnTo>
                  <a:lnTo>
                    <a:pt x="71264" y="5812"/>
                  </a:lnTo>
                  <a:lnTo>
                    <a:pt x="63736" y="2621"/>
                  </a:lnTo>
                  <a:lnTo>
                    <a:pt x="55135" y="668"/>
                  </a:lnTo>
                  <a:lnTo>
                    <a:pt x="45112" y="0"/>
                  </a:lnTo>
                  <a:close/>
                </a:path>
                <a:path w="1270000" h="284479">
                  <a:moveTo>
                    <a:pt x="66057" y="68232"/>
                  </a:moveTo>
                  <a:lnTo>
                    <a:pt x="63263" y="75217"/>
                  </a:lnTo>
                  <a:lnTo>
                    <a:pt x="59707" y="80170"/>
                  </a:lnTo>
                  <a:lnTo>
                    <a:pt x="51071" y="85758"/>
                  </a:lnTo>
                  <a:lnTo>
                    <a:pt x="46245" y="86774"/>
                  </a:lnTo>
                  <a:lnTo>
                    <a:pt x="79208" y="86774"/>
                  </a:lnTo>
                  <a:lnTo>
                    <a:pt x="80863" y="84468"/>
                  </a:lnTo>
                  <a:lnTo>
                    <a:pt x="84599" y="77249"/>
                  </a:lnTo>
                  <a:lnTo>
                    <a:pt x="66057" y="68232"/>
                  </a:lnTo>
                  <a:close/>
                </a:path>
                <a:path w="1270000" h="284479">
                  <a:moveTo>
                    <a:pt x="83704" y="16543"/>
                  </a:moveTo>
                  <a:lnTo>
                    <a:pt x="44213" y="16543"/>
                  </a:lnTo>
                  <a:lnTo>
                    <a:pt x="51579" y="17559"/>
                  </a:lnTo>
                  <a:lnTo>
                    <a:pt x="56913" y="18448"/>
                  </a:lnTo>
                  <a:lnTo>
                    <a:pt x="61231" y="20607"/>
                  </a:lnTo>
                  <a:lnTo>
                    <a:pt x="67835" y="27719"/>
                  </a:lnTo>
                  <a:lnTo>
                    <a:pt x="69613" y="32037"/>
                  </a:lnTo>
                  <a:lnTo>
                    <a:pt x="69994" y="37371"/>
                  </a:lnTo>
                  <a:lnTo>
                    <a:pt x="90568" y="35720"/>
                  </a:lnTo>
                  <a:lnTo>
                    <a:pt x="89552" y="27338"/>
                  </a:lnTo>
                  <a:lnTo>
                    <a:pt x="87012" y="20734"/>
                  </a:lnTo>
                  <a:lnTo>
                    <a:pt x="83704" y="16543"/>
                  </a:lnTo>
                  <a:close/>
                </a:path>
                <a:path w="1270000" h="284479">
                  <a:moveTo>
                    <a:pt x="111396" y="10828"/>
                  </a:moveTo>
                  <a:lnTo>
                    <a:pt x="103395" y="63787"/>
                  </a:lnTo>
                  <a:lnTo>
                    <a:pt x="102350" y="71596"/>
                  </a:lnTo>
                  <a:lnTo>
                    <a:pt x="101697" y="78440"/>
                  </a:lnTo>
                  <a:lnTo>
                    <a:pt x="101449" y="84308"/>
                  </a:lnTo>
                  <a:lnTo>
                    <a:pt x="101578" y="88044"/>
                  </a:lnTo>
                  <a:lnTo>
                    <a:pt x="127398" y="116492"/>
                  </a:lnTo>
                  <a:lnTo>
                    <a:pt x="144797" y="119032"/>
                  </a:lnTo>
                  <a:lnTo>
                    <a:pt x="151274" y="119032"/>
                  </a:lnTo>
                  <a:lnTo>
                    <a:pt x="176558" y="101506"/>
                  </a:lnTo>
                  <a:lnTo>
                    <a:pt x="144543" y="101506"/>
                  </a:lnTo>
                  <a:lnTo>
                    <a:pt x="138828" y="100617"/>
                  </a:lnTo>
                  <a:lnTo>
                    <a:pt x="121429" y="81694"/>
                  </a:lnTo>
                  <a:lnTo>
                    <a:pt x="122064" y="76106"/>
                  </a:lnTo>
                  <a:lnTo>
                    <a:pt x="131335" y="13876"/>
                  </a:lnTo>
                  <a:lnTo>
                    <a:pt x="111396" y="10828"/>
                  </a:lnTo>
                  <a:close/>
                </a:path>
                <a:path w="1270000" h="284479">
                  <a:moveTo>
                    <a:pt x="170451" y="19718"/>
                  </a:moveTo>
                  <a:lnTo>
                    <a:pt x="162159" y="74836"/>
                  </a:lnTo>
                  <a:lnTo>
                    <a:pt x="161053" y="82456"/>
                  </a:lnTo>
                  <a:lnTo>
                    <a:pt x="159910" y="88044"/>
                  </a:lnTo>
                  <a:lnTo>
                    <a:pt x="144543" y="101506"/>
                  </a:lnTo>
                  <a:lnTo>
                    <a:pt x="176558" y="101506"/>
                  </a:lnTo>
                  <a:lnTo>
                    <a:pt x="190517" y="22766"/>
                  </a:lnTo>
                  <a:lnTo>
                    <a:pt x="170451" y="19718"/>
                  </a:lnTo>
                  <a:close/>
                </a:path>
                <a:path w="1270000" h="284479">
                  <a:moveTo>
                    <a:pt x="274653" y="86647"/>
                  </a:moveTo>
                  <a:lnTo>
                    <a:pt x="222394" y="86647"/>
                  </a:lnTo>
                  <a:lnTo>
                    <a:pt x="226458" y="87282"/>
                  </a:lnTo>
                  <a:lnTo>
                    <a:pt x="231030" y="87917"/>
                  </a:lnTo>
                  <a:lnTo>
                    <a:pt x="234332" y="88806"/>
                  </a:lnTo>
                  <a:lnTo>
                    <a:pt x="236364" y="89822"/>
                  </a:lnTo>
                  <a:lnTo>
                    <a:pt x="238396" y="90965"/>
                  </a:lnTo>
                  <a:lnTo>
                    <a:pt x="240174" y="92616"/>
                  </a:lnTo>
                  <a:lnTo>
                    <a:pt x="241698" y="94902"/>
                  </a:lnTo>
                  <a:lnTo>
                    <a:pt x="243349" y="97188"/>
                  </a:lnTo>
                  <a:lnTo>
                    <a:pt x="246261" y="102903"/>
                  </a:lnTo>
                  <a:lnTo>
                    <a:pt x="250080" y="111158"/>
                  </a:lnTo>
                  <a:lnTo>
                    <a:pt x="261383" y="134907"/>
                  </a:lnTo>
                  <a:lnTo>
                    <a:pt x="285259" y="138463"/>
                  </a:lnTo>
                  <a:lnTo>
                    <a:pt x="276115" y="117254"/>
                  </a:lnTo>
                  <a:lnTo>
                    <a:pt x="272432" y="108872"/>
                  </a:lnTo>
                  <a:lnTo>
                    <a:pt x="269511" y="102903"/>
                  </a:lnTo>
                  <a:lnTo>
                    <a:pt x="267098" y="99474"/>
                  </a:lnTo>
                  <a:lnTo>
                    <a:pt x="264812" y="96045"/>
                  </a:lnTo>
                  <a:lnTo>
                    <a:pt x="261637" y="92743"/>
                  </a:lnTo>
                  <a:lnTo>
                    <a:pt x="257700" y="89568"/>
                  </a:lnTo>
                  <a:lnTo>
                    <a:pt x="266590" y="89568"/>
                  </a:lnTo>
                  <a:lnTo>
                    <a:pt x="273575" y="87536"/>
                  </a:lnTo>
                  <a:lnTo>
                    <a:pt x="274653" y="86647"/>
                  </a:lnTo>
                  <a:close/>
                </a:path>
                <a:path w="1270000" h="284479">
                  <a:moveTo>
                    <a:pt x="210964" y="25814"/>
                  </a:moveTo>
                  <a:lnTo>
                    <a:pt x="196105" y="125001"/>
                  </a:lnTo>
                  <a:lnTo>
                    <a:pt x="216171" y="128049"/>
                  </a:lnTo>
                  <a:lnTo>
                    <a:pt x="222394" y="86647"/>
                  </a:lnTo>
                  <a:lnTo>
                    <a:pt x="274653" y="86647"/>
                  </a:lnTo>
                  <a:lnTo>
                    <a:pt x="283735" y="79154"/>
                  </a:lnTo>
                  <a:lnTo>
                    <a:pt x="286013" y="74963"/>
                  </a:lnTo>
                  <a:lnTo>
                    <a:pt x="255287" y="74963"/>
                  </a:lnTo>
                  <a:lnTo>
                    <a:pt x="249191" y="74455"/>
                  </a:lnTo>
                  <a:lnTo>
                    <a:pt x="239539" y="73058"/>
                  </a:lnTo>
                  <a:lnTo>
                    <a:pt x="224807" y="70772"/>
                  </a:lnTo>
                  <a:lnTo>
                    <a:pt x="228490" y="45626"/>
                  </a:lnTo>
                  <a:lnTo>
                    <a:pt x="284305" y="45626"/>
                  </a:lnTo>
                  <a:lnTo>
                    <a:pt x="283862" y="44610"/>
                  </a:lnTo>
                  <a:lnTo>
                    <a:pt x="280433" y="40800"/>
                  </a:lnTo>
                  <a:lnTo>
                    <a:pt x="275861" y="38260"/>
                  </a:lnTo>
                  <a:lnTo>
                    <a:pt x="271416" y="35847"/>
                  </a:lnTo>
                  <a:lnTo>
                    <a:pt x="263796" y="33688"/>
                  </a:lnTo>
                  <a:lnTo>
                    <a:pt x="210964" y="25814"/>
                  </a:lnTo>
                  <a:close/>
                </a:path>
                <a:path w="1270000" h="284479">
                  <a:moveTo>
                    <a:pt x="284305" y="45626"/>
                  </a:moveTo>
                  <a:lnTo>
                    <a:pt x="228490" y="45626"/>
                  </a:lnTo>
                  <a:lnTo>
                    <a:pt x="252239" y="49182"/>
                  </a:lnTo>
                  <a:lnTo>
                    <a:pt x="257192" y="50071"/>
                  </a:lnTo>
                  <a:lnTo>
                    <a:pt x="267606" y="60739"/>
                  </a:lnTo>
                  <a:lnTo>
                    <a:pt x="267225" y="64041"/>
                  </a:lnTo>
                  <a:lnTo>
                    <a:pt x="257700" y="74455"/>
                  </a:lnTo>
                  <a:lnTo>
                    <a:pt x="255287" y="74963"/>
                  </a:lnTo>
                  <a:lnTo>
                    <a:pt x="286013" y="74963"/>
                  </a:lnTo>
                  <a:lnTo>
                    <a:pt x="286910" y="73312"/>
                  </a:lnTo>
                  <a:lnTo>
                    <a:pt x="288942" y="59977"/>
                  </a:lnTo>
                  <a:lnTo>
                    <a:pt x="288180" y="54516"/>
                  </a:lnTo>
                  <a:lnTo>
                    <a:pt x="284305" y="45626"/>
                  </a:lnTo>
                  <a:close/>
                </a:path>
                <a:path w="1270000" h="284479">
                  <a:moveTo>
                    <a:pt x="373940" y="101633"/>
                  </a:moveTo>
                  <a:lnTo>
                    <a:pt x="321835" y="101633"/>
                  </a:lnTo>
                  <a:lnTo>
                    <a:pt x="325899" y="102268"/>
                  </a:lnTo>
                  <a:lnTo>
                    <a:pt x="330471" y="102903"/>
                  </a:lnTo>
                  <a:lnTo>
                    <a:pt x="333773" y="103792"/>
                  </a:lnTo>
                  <a:lnTo>
                    <a:pt x="349521" y="126017"/>
                  </a:lnTo>
                  <a:lnTo>
                    <a:pt x="360824" y="149893"/>
                  </a:lnTo>
                  <a:lnTo>
                    <a:pt x="384827" y="153449"/>
                  </a:lnTo>
                  <a:lnTo>
                    <a:pt x="375556" y="132240"/>
                  </a:lnTo>
                  <a:lnTo>
                    <a:pt x="372000" y="123858"/>
                  </a:lnTo>
                  <a:lnTo>
                    <a:pt x="368952" y="117889"/>
                  </a:lnTo>
                  <a:lnTo>
                    <a:pt x="366539" y="114460"/>
                  </a:lnTo>
                  <a:lnTo>
                    <a:pt x="364253" y="111031"/>
                  </a:lnTo>
                  <a:lnTo>
                    <a:pt x="361078" y="107602"/>
                  </a:lnTo>
                  <a:lnTo>
                    <a:pt x="357141" y="104427"/>
                  </a:lnTo>
                  <a:lnTo>
                    <a:pt x="366442" y="104427"/>
                  </a:lnTo>
                  <a:lnTo>
                    <a:pt x="373016" y="102395"/>
                  </a:lnTo>
                  <a:lnTo>
                    <a:pt x="373940" y="101633"/>
                  </a:lnTo>
                  <a:close/>
                </a:path>
                <a:path w="1270000" h="284479">
                  <a:moveTo>
                    <a:pt x="310532" y="40800"/>
                  </a:moveTo>
                  <a:lnTo>
                    <a:pt x="295546" y="139987"/>
                  </a:lnTo>
                  <a:lnTo>
                    <a:pt x="315612" y="143035"/>
                  </a:lnTo>
                  <a:lnTo>
                    <a:pt x="321835" y="101633"/>
                  </a:lnTo>
                  <a:lnTo>
                    <a:pt x="373940" y="101633"/>
                  </a:lnTo>
                  <a:lnTo>
                    <a:pt x="383176" y="94013"/>
                  </a:lnTo>
                  <a:lnTo>
                    <a:pt x="385434" y="89949"/>
                  </a:lnTo>
                  <a:lnTo>
                    <a:pt x="354728" y="89949"/>
                  </a:lnTo>
                  <a:lnTo>
                    <a:pt x="348632" y="89441"/>
                  </a:lnTo>
                  <a:lnTo>
                    <a:pt x="338980" y="88044"/>
                  </a:lnTo>
                  <a:lnTo>
                    <a:pt x="324248" y="85758"/>
                  </a:lnTo>
                  <a:lnTo>
                    <a:pt x="328058" y="60612"/>
                  </a:lnTo>
                  <a:lnTo>
                    <a:pt x="383789" y="60612"/>
                  </a:lnTo>
                  <a:lnTo>
                    <a:pt x="383303" y="59469"/>
                  </a:lnTo>
                  <a:lnTo>
                    <a:pt x="379874" y="55786"/>
                  </a:lnTo>
                  <a:lnTo>
                    <a:pt x="375429" y="53246"/>
                  </a:lnTo>
                  <a:lnTo>
                    <a:pt x="370857" y="50706"/>
                  </a:lnTo>
                  <a:lnTo>
                    <a:pt x="363237" y="48674"/>
                  </a:lnTo>
                  <a:lnTo>
                    <a:pt x="310532" y="40800"/>
                  </a:lnTo>
                  <a:close/>
                </a:path>
                <a:path w="1270000" h="284479">
                  <a:moveTo>
                    <a:pt x="366442" y="104427"/>
                  </a:moveTo>
                  <a:lnTo>
                    <a:pt x="357141" y="104427"/>
                  </a:lnTo>
                  <a:lnTo>
                    <a:pt x="366031" y="104554"/>
                  </a:lnTo>
                  <a:lnTo>
                    <a:pt x="366442" y="104427"/>
                  </a:lnTo>
                  <a:close/>
                </a:path>
                <a:path w="1270000" h="284479">
                  <a:moveTo>
                    <a:pt x="383789" y="60612"/>
                  </a:moveTo>
                  <a:lnTo>
                    <a:pt x="328058" y="60612"/>
                  </a:lnTo>
                  <a:lnTo>
                    <a:pt x="343679" y="62898"/>
                  </a:lnTo>
                  <a:lnTo>
                    <a:pt x="356633" y="64930"/>
                  </a:lnTo>
                  <a:lnTo>
                    <a:pt x="358157" y="65438"/>
                  </a:lnTo>
                  <a:lnTo>
                    <a:pt x="361332" y="66454"/>
                  </a:lnTo>
                  <a:lnTo>
                    <a:pt x="363745" y="68232"/>
                  </a:lnTo>
                  <a:lnTo>
                    <a:pt x="365142" y="70518"/>
                  </a:lnTo>
                  <a:lnTo>
                    <a:pt x="366666" y="72804"/>
                  </a:lnTo>
                  <a:lnTo>
                    <a:pt x="367174" y="75598"/>
                  </a:lnTo>
                  <a:lnTo>
                    <a:pt x="357268" y="89441"/>
                  </a:lnTo>
                  <a:lnTo>
                    <a:pt x="354728" y="89949"/>
                  </a:lnTo>
                  <a:lnTo>
                    <a:pt x="385434" y="89949"/>
                  </a:lnTo>
                  <a:lnTo>
                    <a:pt x="386351" y="88298"/>
                  </a:lnTo>
                  <a:lnTo>
                    <a:pt x="388383" y="74963"/>
                  </a:lnTo>
                  <a:lnTo>
                    <a:pt x="387748" y="69502"/>
                  </a:lnTo>
                  <a:lnTo>
                    <a:pt x="385462" y="64549"/>
                  </a:lnTo>
                  <a:lnTo>
                    <a:pt x="383789" y="60612"/>
                  </a:lnTo>
                  <a:close/>
                </a:path>
                <a:path w="1270000" h="284479">
                  <a:moveTo>
                    <a:pt x="409846" y="55659"/>
                  </a:moveTo>
                  <a:lnTo>
                    <a:pt x="394987" y="154973"/>
                  </a:lnTo>
                  <a:lnTo>
                    <a:pt x="470425" y="166276"/>
                  </a:lnTo>
                  <a:lnTo>
                    <a:pt x="472965" y="149639"/>
                  </a:lnTo>
                  <a:lnTo>
                    <a:pt x="417466" y="141257"/>
                  </a:lnTo>
                  <a:lnTo>
                    <a:pt x="421530" y="114206"/>
                  </a:lnTo>
                  <a:lnTo>
                    <a:pt x="472528" y="114206"/>
                  </a:lnTo>
                  <a:lnTo>
                    <a:pt x="473854" y="105062"/>
                  </a:lnTo>
                  <a:lnTo>
                    <a:pt x="424070" y="97569"/>
                  </a:lnTo>
                  <a:lnTo>
                    <a:pt x="427372" y="75471"/>
                  </a:lnTo>
                  <a:lnTo>
                    <a:pt x="482198" y="75471"/>
                  </a:lnTo>
                  <a:lnTo>
                    <a:pt x="483506" y="66835"/>
                  </a:lnTo>
                  <a:lnTo>
                    <a:pt x="409846" y="55659"/>
                  </a:lnTo>
                  <a:close/>
                </a:path>
                <a:path w="1270000" h="284479">
                  <a:moveTo>
                    <a:pt x="472528" y="114206"/>
                  </a:moveTo>
                  <a:lnTo>
                    <a:pt x="421530" y="114206"/>
                  </a:lnTo>
                  <a:lnTo>
                    <a:pt x="471441" y="121699"/>
                  </a:lnTo>
                  <a:lnTo>
                    <a:pt x="472528" y="114206"/>
                  </a:lnTo>
                  <a:close/>
                </a:path>
                <a:path w="1270000" h="284479">
                  <a:moveTo>
                    <a:pt x="482198" y="75471"/>
                  </a:moveTo>
                  <a:lnTo>
                    <a:pt x="427372" y="75471"/>
                  </a:lnTo>
                  <a:lnTo>
                    <a:pt x="480966" y="83599"/>
                  </a:lnTo>
                  <a:lnTo>
                    <a:pt x="482198" y="75471"/>
                  </a:lnTo>
                  <a:close/>
                </a:path>
                <a:path w="1270000" h="284479">
                  <a:moveTo>
                    <a:pt x="536091" y="106967"/>
                  </a:moveTo>
                  <a:lnTo>
                    <a:pt x="515383" y="106967"/>
                  </a:lnTo>
                  <a:lnTo>
                    <a:pt x="545736" y="177706"/>
                  </a:lnTo>
                  <a:lnTo>
                    <a:pt x="565802" y="180627"/>
                  </a:lnTo>
                  <a:lnTo>
                    <a:pt x="571194" y="144940"/>
                  </a:lnTo>
                  <a:lnTo>
                    <a:pt x="552213" y="144940"/>
                  </a:lnTo>
                  <a:lnTo>
                    <a:pt x="536091" y="106967"/>
                  </a:lnTo>
                  <a:close/>
                </a:path>
                <a:path w="1270000" h="284479">
                  <a:moveTo>
                    <a:pt x="502048" y="69629"/>
                  </a:moveTo>
                  <a:lnTo>
                    <a:pt x="487062" y="168816"/>
                  </a:lnTo>
                  <a:lnTo>
                    <a:pt x="505731" y="171610"/>
                  </a:lnTo>
                  <a:lnTo>
                    <a:pt x="515383" y="106967"/>
                  </a:lnTo>
                  <a:lnTo>
                    <a:pt x="536091" y="106967"/>
                  </a:lnTo>
                  <a:lnTo>
                    <a:pt x="521479" y="72550"/>
                  </a:lnTo>
                  <a:lnTo>
                    <a:pt x="502048" y="69629"/>
                  </a:lnTo>
                  <a:close/>
                </a:path>
                <a:path w="1270000" h="284479">
                  <a:moveTo>
                    <a:pt x="562119" y="78646"/>
                  </a:moveTo>
                  <a:lnTo>
                    <a:pt x="552213" y="144940"/>
                  </a:lnTo>
                  <a:lnTo>
                    <a:pt x="571194" y="144940"/>
                  </a:lnTo>
                  <a:lnTo>
                    <a:pt x="580788" y="81440"/>
                  </a:lnTo>
                  <a:lnTo>
                    <a:pt x="562119" y="78646"/>
                  </a:lnTo>
                  <a:close/>
                </a:path>
                <a:path w="1270000" h="284479">
                  <a:moveTo>
                    <a:pt x="594123" y="83472"/>
                  </a:moveTo>
                  <a:lnTo>
                    <a:pt x="591583" y="100236"/>
                  </a:lnTo>
                  <a:lnTo>
                    <a:pt x="621047" y="104681"/>
                  </a:lnTo>
                  <a:lnTo>
                    <a:pt x="608728" y="187104"/>
                  </a:lnTo>
                  <a:lnTo>
                    <a:pt x="628667" y="190152"/>
                  </a:lnTo>
                  <a:lnTo>
                    <a:pt x="641113" y="107729"/>
                  </a:lnTo>
                  <a:lnTo>
                    <a:pt x="671105" y="107729"/>
                  </a:lnTo>
                  <a:lnTo>
                    <a:pt x="672990" y="95283"/>
                  </a:lnTo>
                  <a:lnTo>
                    <a:pt x="594123" y="83472"/>
                  </a:lnTo>
                  <a:close/>
                </a:path>
                <a:path w="1270000" h="284479">
                  <a:moveTo>
                    <a:pt x="671105" y="107729"/>
                  </a:moveTo>
                  <a:lnTo>
                    <a:pt x="641113" y="107729"/>
                  </a:lnTo>
                  <a:lnTo>
                    <a:pt x="670450" y="112047"/>
                  </a:lnTo>
                  <a:lnTo>
                    <a:pt x="671105" y="107729"/>
                  </a:lnTo>
                  <a:close/>
                </a:path>
                <a:path w="1270000" h="284479">
                  <a:moveTo>
                    <a:pt x="729378" y="103792"/>
                  </a:moveTo>
                  <a:lnTo>
                    <a:pt x="714392" y="202979"/>
                  </a:lnTo>
                  <a:lnTo>
                    <a:pt x="789957" y="214409"/>
                  </a:lnTo>
                  <a:lnTo>
                    <a:pt x="792497" y="197645"/>
                  </a:lnTo>
                  <a:lnTo>
                    <a:pt x="736998" y="189263"/>
                  </a:lnTo>
                  <a:lnTo>
                    <a:pt x="741062" y="162339"/>
                  </a:lnTo>
                  <a:lnTo>
                    <a:pt x="791982" y="162339"/>
                  </a:lnTo>
                  <a:lnTo>
                    <a:pt x="793386" y="153068"/>
                  </a:lnTo>
                  <a:lnTo>
                    <a:pt x="743602" y="145575"/>
                  </a:lnTo>
                  <a:lnTo>
                    <a:pt x="746904" y="123604"/>
                  </a:lnTo>
                  <a:lnTo>
                    <a:pt x="801650" y="123604"/>
                  </a:lnTo>
                  <a:lnTo>
                    <a:pt x="802911" y="114841"/>
                  </a:lnTo>
                  <a:lnTo>
                    <a:pt x="729378" y="103792"/>
                  </a:lnTo>
                  <a:close/>
                </a:path>
                <a:path w="1270000" h="284479">
                  <a:moveTo>
                    <a:pt x="791982" y="162339"/>
                  </a:moveTo>
                  <a:lnTo>
                    <a:pt x="741062" y="162339"/>
                  </a:lnTo>
                  <a:lnTo>
                    <a:pt x="790846" y="169832"/>
                  </a:lnTo>
                  <a:lnTo>
                    <a:pt x="791982" y="162339"/>
                  </a:lnTo>
                  <a:close/>
                </a:path>
                <a:path w="1270000" h="284479">
                  <a:moveTo>
                    <a:pt x="801650" y="123604"/>
                  </a:moveTo>
                  <a:lnTo>
                    <a:pt x="746904" y="123604"/>
                  </a:lnTo>
                  <a:lnTo>
                    <a:pt x="800498" y="131605"/>
                  </a:lnTo>
                  <a:lnTo>
                    <a:pt x="801650" y="123604"/>
                  </a:lnTo>
                  <a:close/>
                </a:path>
                <a:path w="1270000" h="284479">
                  <a:moveTo>
                    <a:pt x="821199" y="117635"/>
                  </a:moveTo>
                  <a:lnTo>
                    <a:pt x="806340" y="216822"/>
                  </a:lnTo>
                  <a:lnTo>
                    <a:pt x="851425" y="223680"/>
                  </a:lnTo>
                  <a:lnTo>
                    <a:pt x="857394" y="223807"/>
                  </a:lnTo>
                  <a:lnTo>
                    <a:pt x="868316" y="222029"/>
                  </a:lnTo>
                  <a:lnTo>
                    <a:pt x="873396" y="220124"/>
                  </a:lnTo>
                  <a:lnTo>
                    <a:pt x="882667" y="213520"/>
                  </a:lnTo>
                  <a:lnTo>
                    <a:pt x="886985" y="208186"/>
                  </a:lnTo>
                  <a:lnTo>
                    <a:pt x="887872" y="206535"/>
                  </a:lnTo>
                  <a:lnTo>
                    <a:pt x="853457" y="206535"/>
                  </a:lnTo>
                  <a:lnTo>
                    <a:pt x="849393" y="206281"/>
                  </a:lnTo>
                  <a:lnTo>
                    <a:pt x="828819" y="203106"/>
                  </a:lnTo>
                  <a:lnTo>
                    <a:pt x="838725" y="137447"/>
                  </a:lnTo>
                  <a:lnTo>
                    <a:pt x="888802" y="137447"/>
                  </a:lnTo>
                  <a:lnTo>
                    <a:pt x="886604" y="134272"/>
                  </a:lnTo>
                  <a:lnTo>
                    <a:pt x="882032" y="130462"/>
                  </a:lnTo>
                  <a:lnTo>
                    <a:pt x="872380" y="125890"/>
                  </a:lnTo>
                  <a:lnTo>
                    <a:pt x="866157" y="124366"/>
                  </a:lnTo>
                  <a:lnTo>
                    <a:pt x="821199" y="117635"/>
                  </a:lnTo>
                  <a:close/>
                </a:path>
                <a:path w="1270000" h="284479">
                  <a:moveTo>
                    <a:pt x="888802" y="137447"/>
                  </a:moveTo>
                  <a:lnTo>
                    <a:pt x="838725" y="137447"/>
                  </a:lnTo>
                  <a:lnTo>
                    <a:pt x="847742" y="138717"/>
                  </a:lnTo>
                  <a:lnTo>
                    <a:pt x="855870" y="139987"/>
                  </a:lnTo>
                  <a:lnTo>
                    <a:pt x="876825" y="158656"/>
                  </a:lnTo>
                  <a:lnTo>
                    <a:pt x="877587" y="162974"/>
                  </a:lnTo>
                  <a:lnTo>
                    <a:pt x="877460" y="169070"/>
                  </a:lnTo>
                  <a:lnTo>
                    <a:pt x="876190" y="176690"/>
                  </a:lnTo>
                  <a:lnTo>
                    <a:pt x="875047" y="184310"/>
                  </a:lnTo>
                  <a:lnTo>
                    <a:pt x="853457" y="206535"/>
                  </a:lnTo>
                  <a:lnTo>
                    <a:pt x="887872" y="206535"/>
                  </a:lnTo>
                  <a:lnTo>
                    <a:pt x="898288" y="171356"/>
                  </a:lnTo>
                  <a:lnTo>
                    <a:pt x="898222" y="162974"/>
                  </a:lnTo>
                  <a:lnTo>
                    <a:pt x="897145" y="156751"/>
                  </a:lnTo>
                  <a:lnTo>
                    <a:pt x="895875" y="150020"/>
                  </a:lnTo>
                  <a:lnTo>
                    <a:pt x="893589" y="144178"/>
                  </a:lnTo>
                  <a:lnTo>
                    <a:pt x="890033" y="139225"/>
                  </a:lnTo>
                  <a:lnTo>
                    <a:pt x="888802" y="137447"/>
                  </a:lnTo>
                  <a:close/>
                </a:path>
                <a:path w="1270000" h="284479">
                  <a:moveTo>
                    <a:pt x="920132" y="132494"/>
                  </a:moveTo>
                  <a:lnTo>
                    <a:pt x="905273" y="231681"/>
                  </a:lnTo>
                  <a:lnTo>
                    <a:pt x="925212" y="234729"/>
                  </a:lnTo>
                  <a:lnTo>
                    <a:pt x="940198" y="135542"/>
                  </a:lnTo>
                  <a:lnTo>
                    <a:pt x="920132" y="132494"/>
                  </a:lnTo>
                  <a:close/>
                </a:path>
                <a:path w="1270000" h="284479">
                  <a:moveTo>
                    <a:pt x="1042179" y="150782"/>
                  </a:moveTo>
                  <a:lnTo>
                    <a:pt x="1027320" y="250096"/>
                  </a:lnTo>
                  <a:lnTo>
                    <a:pt x="1047386" y="253144"/>
                  </a:lnTo>
                  <a:lnTo>
                    <a:pt x="1062245" y="153830"/>
                  </a:lnTo>
                  <a:lnTo>
                    <a:pt x="1042179" y="150782"/>
                  </a:lnTo>
                  <a:close/>
                </a:path>
                <a:path w="1270000" h="284479">
                  <a:moveTo>
                    <a:pt x="952898" y="137447"/>
                  </a:moveTo>
                  <a:lnTo>
                    <a:pt x="950358" y="154211"/>
                  </a:lnTo>
                  <a:lnTo>
                    <a:pt x="979822" y="158656"/>
                  </a:lnTo>
                  <a:lnTo>
                    <a:pt x="967376" y="241079"/>
                  </a:lnTo>
                  <a:lnTo>
                    <a:pt x="987442" y="244127"/>
                  </a:lnTo>
                  <a:lnTo>
                    <a:pt x="999761" y="161577"/>
                  </a:lnTo>
                  <a:lnTo>
                    <a:pt x="1029899" y="161577"/>
                  </a:lnTo>
                  <a:lnTo>
                    <a:pt x="1031765" y="149258"/>
                  </a:lnTo>
                  <a:lnTo>
                    <a:pt x="952898" y="137447"/>
                  </a:lnTo>
                  <a:close/>
                </a:path>
                <a:path w="1270000" h="284479">
                  <a:moveTo>
                    <a:pt x="1029899" y="161577"/>
                  </a:moveTo>
                  <a:lnTo>
                    <a:pt x="999761" y="161577"/>
                  </a:lnTo>
                  <a:lnTo>
                    <a:pt x="1029225" y="166022"/>
                  </a:lnTo>
                  <a:lnTo>
                    <a:pt x="1029899" y="161577"/>
                  </a:lnTo>
                  <a:close/>
                </a:path>
                <a:path w="1270000" h="284479">
                  <a:moveTo>
                    <a:pt x="1118125" y="160561"/>
                  </a:moveTo>
                  <a:lnTo>
                    <a:pt x="1081803" y="176944"/>
                  </a:lnTo>
                  <a:lnTo>
                    <a:pt x="1069544" y="217773"/>
                  </a:lnTo>
                  <a:lnTo>
                    <a:pt x="1070500" y="228078"/>
                  </a:lnTo>
                  <a:lnTo>
                    <a:pt x="1100655" y="261993"/>
                  </a:lnTo>
                  <a:lnTo>
                    <a:pt x="1121538" y="265138"/>
                  </a:lnTo>
                  <a:lnTo>
                    <a:pt x="1131206" y="263971"/>
                  </a:lnTo>
                  <a:lnTo>
                    <a:pt x="1140017" y="260947"/>
                  </a:lnTo>
                  <a:lnTo>
                    <a:pt x="1147970" y="256065"/>
                  </a:lnTo>
                  <a:lnTo>
                    <a:pt x="1154854" y="249491"/>
                  </a:lnTo>
                  <a:lnTo>
                    <a:pt x="1155553" y="248445"/>
                  </a:lnTo>
                  <a:lnTo>
                    <a:pt x="1121554" y="248445"/>
                  </a:lnTo>
                  <a:lnTo>
                    <a:pt x="1113553" y="247302"/>
                  </a:lnTo>
                  <a:lnTo>
                    <a:pt x="1090462" y="216822"/>
                  </a:lnTo>
                  <a:lnTo>
                    <a:pt x="1091206" y="208799"/>
                  </a:lnTo>
                  <a:lnTo>
                    <a:pt x="1115585" y="177706"/>
                  </a:lnTo>
                  <a:lnTo>
                    <a:pt x="1156691" y="177706"/>
                  </a:lnTo>
                  <a:lnTo>
                    <a:pt x="1153060" y="173599"/>
                  </a:lnTo>
                  <a:lnTo>
                    <a:pt x="1145478" y="168118"/>
                  </a:lnTo>
                  <a:lnTo>
                    <a:pt x="1136538" y="164161"/>
                  </a:lnTo>
                  <a:lnTo>
                    <a:pt x="1126253" y="161704"/>
                  </a:lnTo>
                  <a:lnTo>
                    <a:pt x="1118125" y="160561"/>
                  </a:lnTo>
                  <a:close/>
                </a:path>
                <a:path w="1270000" h="284479">
                  <a:moveTo>
                    <a:pt x="1156691" y="177706"/>
                  </a:moveTo>
                  <a:lnTo>
                    <a:pt x="1115585" y="177706"/>
                  </a:lnTo>
                  <a:lnTo>
                    <a:pt x="1123840" y="178849"/>
                  </a:lnTo>
                  <a:lnTo>
                    <a:pt x="1132095" y="180119"/>
                  </a:lnTo>
                  <a:lnTo>
                    <a:pt x="1146824" y="208881"/>
                  </a:lnTo>
                  <a:lnTo>
                    <a:pt x="1146060" y="216848"/>
                  </a:lnTo>
                  <a:lnTo>
                    <a:pt x="1121554" y="248445"/>
                  </a:lnTo>
                  <a:lnTo>
                    <a:pt x="1155553" y="248445"/>
                  </a:lnTo>
                  <a:lnTo>
                    <a:pt x="1160273" y="241381"/>
                  </a:lnTo>
                  <a:lnTo>
                    <a:pt x="1164250" y="231681"/>
                  </a:lnTo>
                  <a:lnTo>
                    <a:pt x="1166766" y="220505"/>
                  </a:lnTo>
                  <a:lnTo>
                    <a:pt x="1167649" y="208881"/>
                  </a:lnTo>
                  <a:lnTo>
                    <a:pt x="1166687" y="198375"/>
                  </a:lnTo>
                  <a:lnTo>
                    <a:pt x="1163891" y="188966"/>
                  </a:lnTo>
                  <a:lnTo>
                    <a:pt x="1159273" y="180627"/>
                  </a:lnTo>
                  <a:lnTo>
                    <a:pt x="1156691" y="177706"/>
                  </a:lnTo>
                  <a:close/>
                </a:path>
                <a:path w="1270000" h="284479">
                  <a:moveTo>
                    <a:pt x="1224812" y="210472"/>
                  </a:moveTo>
                  <a:lnTo>
                    <a:pt x="1204104" y="210472"/>
                  </a:lnTo>
                  <a:lnTo>
                    <a:pt x="1234457" y="281211"/>
                  </a:lnTo>
                  <a:lnTo>
                    <a:pt x="1254523" y="284259"/>
                  </a:lnTo>
                  <a:lnTo>
                    <a:pt x="1259934" y="248445"/>
                  </a:lnTo>
                  <a:lnTo>
                    <a:pt x="1240934" y="248445"/>
                  </a:lnTo>
                  <a:lnTo>
                    <a:pt x="1224812" y="210472"/>
                  </a:lnTo>
                  <a:close/>
                </a:path>
                <a:path w="1270000" h="284479">
                  <a:moveTo>
                    <a:pt x="1190769" y="173134"/>
                  </a:moveTo>
                  <a:lnTo>
                    <a:pt x="1175783" y="272448"/>
                  </a:lnTo>
                  <a:lnTo>
                    <a:pt x="1194452" y="275242"/>
                  </a:lnTo>
                  <a:lnTo>
                    <a:pt x="1204104" y="210472"/>
                  </a:lnTo>
                  <a:lnTo>
                    <a:pt x="1224812" y="210472"/>
                  </a:lnTo>
                  <a:lnTo>
                    <a:pt x="1210200" y="176055"/>
                  </a:lnTo>
                  <a:lnTo>
                    <a:pt x="1190769" y="173134"/>
                  </a:lnTo>
                  <a:close/>
                </a:path>
                <a:path w="1270000" h="284479">
                  <a:moveTo>
                    <a:pt x="1250840" y="182278"/>
                  </a:moveTo>
                  <a:lnTo>
                    <a:pt x="1240934" y="248445"/>
                  </a:lnTo>
                  <a:lnTo>
                    <a:pt x="1259934" y="248445"/>
                  </a:lnTo>
                  <a:lnTo>
                    <a:pt x="1269509" y="185072"/>
                  </a:lnTo>
                  <a:lnTo>
                    <a:pt x="1250840" y="182278"/>
                  </a:lnTo>
                  <a:close/>
                </a:path>
              </a:pathLst>
            </a:custGeom>
            <a:solidFill>
              <a:srgbClr val="FFFFFF"/>
            </a:solidFill>
          </p:spPr>
          <p:txBody>
            <a:bodyPr wrap="square" lIns="0" tIns="0" rIns="0" bIns="0" rtlCol="0"/>
            <a:lstStyle/>
            <a:p>
              <a:endParaRPr/>
            </a:p>
          </p:txBody>
        </p:sp>
      </p:grpSp>
      <p:sp>
        <p:nvSpPr>
          <p:cNvPr id="8" name="object 8"/>
          <p:cNvSpPr txBox="1">
            <a:spLocks noGrp="1"/>
          </p:cNvSpPr>
          <p:nvPr>
            <p:ph type="body" idx="1"/>
          </p:nvPr>
        </p:nvSpPr>
        <p:spPr>
          <a:prstGeom prst="rect">
            <a:avLst/>
          </a:prstGeom>
        </p:spPr>
        <p:txBody>
          <a:bodyPr vert="horz" wrap="square" lIns="0" tIns="12700" rIns="0" bIns="0" rtlCol="0">
            <a:spAutoFit/>
          </a:bodyPr>
          <a:lstStyle/>
          <a:p>
            <a:pPr marL="12700">
              <a:lnSpc>
                <a:spcPct val="100000"/>
              </a:lnSpc>
              <a:spcBef>
                <a:spcPts val="100"/>
              </a:spcBef>
            </a:pPr>
            <a:r>
              <a:rPr dirty="0"/>
              <a:t>TCCC:</a:t>
            </a:r>
            <a:r>
              <a:rPr spc="-80" dirty="0"/>
              <a:t> </a:t>
            </a:r>
            <a:r>
              <a:rPr spc="-10" dirty="0"/>
              <a:t>Guidelines</a:t>
            </a:r>
          </a:p>
          <a:p>
            <a:pPr marL="12700">
              <a:lnSpc>
                <a:spcPct val="100000"/>
              </a:lnSpc>
              <a:spcBef>
                <a:spcPts val="10"/>
              </a:spcBef>
            </a:pPr>
            <a:r>
              <a:rPr sz="1800" b="0" dirty="0">
                <a:latin typeface="Arial MT"/>
                <a:cs typeface="Arial MT"/>
              </a:rPr>
              <a:t>by</a:t>
            </a:r>
            <a:r>
              <a:rPr sz="1800" b="0" spc="-5" dirty="0">
                <a:latin typeface="Arial MT"/>
                <a:cs typeface="Arial MT"/>
              </a:rPr>
              <a:t> </a:t>
            </a:r>
            <a:r>
              <a:rPr sz="1800" b="0" spc="-10" dirty="0">
                <a:latin typeface="Arial MT"/>
                <a:cs typeface="Arial MT"/>
              </a:rPr>
              <a:t>JTS/CoTCCC</a:t>
            </a:r>
            <a:endParaRPr sz="1800">
              <a:latin typeface="Arial MT"/>
              <a:cs typeface="Arial MT"/>
            </a:endParaRPr>
          </a:p>
          <a:p>
            <a:pPr marL="12700" marR="204470">
              <a:lnSpc>
                <a:spcPct val="100000"/>
              </a:lnSpc>
              <a:spcBef>
                <a:spcPts val="1070"/>
              </a:spcBef>
            </a:pPr>
            <a:r>
              <a:rPr sz="2000" b="0" dirty="0">
                <a:latin typeface="Arial MT"/>
                <a:cs typeface="Arial MT"/>
              </a:rPr>
              <a:t>These</a:t>
            </a:r>
            <a:r>
              <a:rPr sz="2000" b="0" spc="-50" dirty="0">
                <a:latin typeface="Arial MT"/>
                <a:cs typeface="Arial MT"/>
              </a:rPr>
              <a:t> </a:t>
            </a:r>
            <a:r>
              <a:rPr sz="2000" b="0" dirty="0">
                <a:latin typeface="Arial MT"/>
                <a:cs typeface="Arial MT"/>
              </a:rPr>
              <a:t>guidelines,</a:t>
            </a:r>
            <a:r>
              <a:rPr sz="2000" b="0" spc="-40" dirty="0">
                <a:latin typeface="Arial MT"/>
                <a:cs typeface="Arial MT"/>
              </a:rPr>
              <a:t> </a:t>
            </a:r>
            <a:r>
              <a:rPr sz="2000" b="0" dirty="0">
                <a:latin typeface="Arial MT"/>
                <a:cs typeface="Arial MT"/>
              </a:rPr>
              <a:t>updated</a:t>
            </a:r>
            <a:r>
              <a:rPr sz="2000" b="0" spc="-50" dirty="0">
                <a:latin typeface="Arial MT"/>
                <a:cs typeface="Arial MT"/>
              </a:rPr>
              <a:t> </a:t>
            </a:r>
            <a:r>
              <a:rPr sz="2000" b="0" dirty="0">
                <a:latin typeface="Arial MT"/>
                <a:cs typeface="Arial MT"/>
              </a:rPr>
              <a:t>regularly,</a:t>
            </a:r>
            <a:r>
              <a:rPr sz="2000" b="0" spc="-50" dirty="0">
                <a:latin typeface="Arial MT"/>
                <a:cs typeface="Arial MT"/>
              </a:rPr>
              <a:t> </a:t>
            </a:r>
            <a:r>
              <a:rPr sz="2000" b="0" dirty="0">
                <a:latin typeface="Arial MT"/>
                <a:cs typeface="Arial MT"/>
              </a:rPr>
              <a:t>are</a:t>
            </a:r>
            <a:r>
              <a:rPr sz="2000" b="0" spc="-30" dirty="0">
                <a:latin typeface="Arial MT"/>
                <a:cs typeface="Arial MT"/>
              </a:rPr>
              <a:t> </a:t>
            </a:r>
            <a:r>
              <a:rPr sz="2000" b="0" spc="-25" dirty="0">
                <a:latin typeface="Arial MT"/>
                <a:cs typeface="Arial MT"/>
              </a:rPr>
              <a:t>the </a:t>
            </a:r>
            <a:r>
              <a:rPr sz="2000" b="0" dirty="0">
                <a:latin typeface="Arial MT"/>
                <a:cs typeface="Arial MT"/>
              </a:rPr>
              <a:t>result</a:t>
            </a:r>
            <a:r>
              <a:rPr sz="2000" b="0" spc="-40" dirty="0">
                <a:latin typeface="Arial MT"/>
                <a:cs typeface="Arial MT"/>
              </a:rPr>
              <a:t> </a:t>
            </a:r>
            <a:r>
              <a:rPr sz="2000" b="0" dirty="0">
                <a:latin typeface="Arial MT"/>
                <a:cs typeface="Arial MT"/>
              </a:rPr>
              <a:t>of</a:t>
            </a:r>
            <a:r>
              <a:rPr sz="2000" b="0" spc="-25" dirty="0">
                <a:latin typeface="Arial MT"/>
                <a:cs typeface="Arial MT"/>
              </a:rPr>
              <a:t> </a:t>
            </a:r>
            <a:r>
              <a:rPr sz="2000" b="0" dirty="0">
                <a:latin typeface="Arial MT"/>
                <a:cs typeface="Arial MT"/>
              </a:rPr>
              <a:t>decisions</a:t>
            </a:r>
            <a:r>
              <a:rPr sz="2000" b="0" spc="-30" dirty="0">
                <a:latin typeface="Arial MT"/>
                <a:cs typeface="Arial MT"/>
              </a:rPr>
              <a:t> </a:t>
            </a:r>
            <a:r>
              <a:rPr sz="2000" b="0" dirty="0">
                <a:latin typeface="Arial MT"/>
                <a:cs typeface="Arial MT"/>
              </a:rPr>
              <a:t>made</a:t>
            </a:r>
            <a:r>
              <a:rPr sz="2000" b="0" spc="-20" dirty="0">
                <a:latin typeface="Arial MT"/>
                <a:cs typeface="Arial MT"/>
              </a:rPr>
              <a:t> </a:t>
            </a:r>
            <a:r>
              <a:rPr sz="2000" b="0" dirty="0">
                <a:latin typeface="Arial MT"/>
                <a:cs typeface="Arial MT"/>
              </a:rPr>
              <a:t>by</a:t>
            </a:r>
            <a:r>
              <a:rPr sz="2000" b="0" spc="-15" dirty="0">
                <a:latin typeface="Arial MT"/>
                <a:cs typeface="Arial MT"/>
              </a:rPr>
              <a:t> </a:t>
            </a:r>
            <a:r>
              <a:rPr sz="2000" b="0" dirty="0">
                <a:latin typeface="Arial MT"/>
                <a:cs typeface="Arial MT"/>
              </a:rPr>
              <a:t>CoTCCC</a:t>
            </a:r>
            <a:r>
              <a:rPr sz="2000" b="0" spc="-10" dirty="0">
                <a:latin typeface="Arial MT"/>
                <a:cs typeface="Arial MT"/>
              </a:rPr>
              <a:t> </a:t>
            </a:r>
            <a:r>
              <a:rPr sz="2000" b="0" spc="-25" dirty="0">
                <a:latin typeface="Arial MT"/>
                <a:cs typeface="Arial MT"/>
              </a:rPr>
              <a:t>in </a:t>
            </a:r>
            <a:r>
              <a:rPr sz="2000" b="0" dirty="0">
                <a:latin typeface="Arial MT"/>
                <a:cs typeface="Arial MT"/>
              </a:rPr>
              <a:t>exploring</a:t>
            </a:r>
            <a:r>
              <a:rPr sz="2000" b="0" spc="-35" dirty="0">
                <a:latin typeface="Arial MT"/>
                <a:cs typeface="Arial MT"/>
              </a:rPr>
              <a:t> </a:t>
            </a:r>
            <a:r>
              <a:rPr sz="2000" b="0" dirty="0">
                <a:latin typeface="Arial MT"/>
                <a:cs typeface="Arial MT"/>
              </a:rPr>
              <a:t>evidence-based</a:t>
            </a:r>
            <a:r>
              <a:rPr sz="2000" b="0" spc="-55" dirty="0">
                <a:latin typeface="Arial MT"/>
                <a:cs typeface="Arial MT"/>
              </a:rPr>
              <a:t> </a:t>
            </a:r>
            <a:r>
              <a:rPr sz="2000" b="0" dirty="0">
                <a:latin typeface="Arial MT"/>
                <a:cs typeface="Arial MT"/>
              </a:rPr>
              <a:t>research</a:t>
            </a:r>
            <a:r>
              <a:rPr sz="2000" b="0" spc="-55" dirty="0">
                <a:latin typeface="Arial MT"/>
                <a:cs typeface="Arial MT"/>
              </a:rPr>
              <a:t> </a:t>
            </a:r>
            <a:r>
              <a:rPr sz="2000" b="0" dirty="0">
                <a:latin typeface="Arial MT"/>
                <a:cs typeface="Arial MT"/>
              </a:rPr>
              <a:t>on</a:t>
            </a:r>
            <a:r>
              <a:rPr sz="2000" b="0" spc="-30" dirty="0">
                <a:latin typeface="Arial MT"/>
                <a:cs typeface="Arial MT"/>
              </a:rPr>
              <a:t> </a:t>
            </a:r>
            <a:r>
              <a:rPr sz="2000" b="0" spc="-20" dirty="0">
                <a:latin typeface="Arial MT"/>
                <a:cs typeface="Arial MT"/>
              </a:rPr>
              <a:t>best </a:t>
            </a:r>
            <a:r>
              <a:rPr sz="2000" b="0" spc="-10" dirty="0">
                <a:latin typeface="Arial MT"/>
                <a:cs typeface="Arial MT"/>
              </a:rPr>
              <a:t>practices.</a:t>
            </a:r>
            <a:endParaRPr sz="2000">
              <a:latin typeface="Arial MT"/>
              <a:cs typeface="Arial MT"/>
            </a:endParaRPr>
          </a:p>
          <a:p>
            <a:pPr>
              <a:lnSpc>
                <a:spcPct val="100000"/>
              </a:lnSpc>
              <a:spcBef>
                <a:spcPts val="860"/>
              </a:spcBef>
            </a:pPr>
            <a:endParaRPr sz="2000">
              <a:latin typeface="Arial MT"/>
              <a:cs typeface="Arial MT"/>
            </a:endParaRPr>
          </a:p>
          <a:p>
            <a:pPr marL="12700">
              <a:lnSpc>
                <a:spcPct val="100000"/>
              </a:lnSpc>
              <a:spcBef>
                <a:spcPts val="5"/>
              </a:spcBef>
            </a:pPr>
            <a:r>
              <a:rPr dirty="0"/>
              <a:t>PHTLS:</a:t>
            </a:r>
            <a:r>
              <a:rPr spc="-50" dirty="0"/>
              <a:t> </a:t>
            </a:r>
            <a:r>
              <a:rPr dirty="0"/>
              <a:t>Military</a:t>
            </a:r>
            <a:r>
              <a:rPr spc="-75" dirty="0"/>
              <a:t> </a:t>
            </a:r>
            <a:r>
              <a:rPr dirty="0"/>
              <a:t>Edition,</a:t>
            </a:r>
            <a:r>
              <a:rPr spc="-80" dirty="0"/>
              <a:t> </a:t>
            </a:r>
            <a:r>
              <a:rPr dirty="0"/>
              <a:t>Chapter</a:t>
            </a:r>
            <a:r>
              <a:rPr spc="-45" dirty="0"/>
              <a:t> </a:t>
            </a:r>
            <a:r>
              <a:rPr spc="-25" dirty="0"/>
              <a:t>25</a:t>
            </a:r>
          </a:p>
          <a:p>
            <a:pPr marL="12700">
              <a:lnSpc>
                <a:spcPct val="100000"/>
              </a:lnSpc>
              <a:spcBef>
                <a:spcPts val="10"/>
              </a:spcBef>
            </a:pPr>
            <a:r>
              <a:rPr sz="1800" b="0" dirty="0">
                <a:latin typeface="Arial MT"/>
                <a:cs typeface="Arial MT"/>
              </a:rPr>
              <a:t>by</a:t>
            </a:r>
            <a:r>
              <a:rPr sz="1800" b="0" spc="-5" dirty="0">
                <a:latin typeface="Arial MT"/>
                <a:cs typeface="Arial MT"/>
              </a:rPr>
              <a:t> </a:t>
            </a:r>
            <a:r>
              <a:rPr sz="1800" b="0" spc="-10" dirty="0">
                <a:latin typeface="Arial MT"/>
                <a:cs typeface="Arial MT"/>
              </a:rPr>
              <a:t>NAEMT</a:t>
            </a:r>
            <a:endParaRPr sz="1800">
              <a:latin typeface="Arial MT"/>
              <a:cs typeface="Arial MT"/>
            </a:endParaRPr>
          </a:p>
          <a:p>
            <a:pPr marL="12700" marR="5080">
              <a:lnSpc>
                <a:spcPct val="99300"/>
              </a:lnSpc>
              <a:spcBef>
                <a:spcPts val="1095"/>
              </a:spcBef>
            </a:pPr>
            <a:r>
              <a:rPr sz="1800" b="0" dirty="0">
                <a:latin typeface="Arial MT"/>
                <a:cs typeface="Arial MT"/>
              </a:rPr>
              <a:t>Prehospital</a:t>
            </a:r>
            <a:r>
              <a:rPr sz="1800" b="0" spc="-40" dirty="0">
                <a:latin typeface="Arial MT"/>
                <a:cs typeface="Arial MT"/>
              </a:rPr>
              <a:t> </a:t>
            </a:r>
            <a:r>
              <a:rPr sz="1800" b="0" dirty="0">
                <a:latin typeface="Arial MT"/>
                <a:cs typeface="Arial MT"/>
              </a:rPr>
              <a:t>Trauma</a:t>
            </a:r>
            <a:r>
              <a:rPr sz="1800" b="0" spc="-55" dirty="0">
                <a:latin typeface="Arial MT"/>
                <a:cs typeface="Arial MT"/>
              </a:rPr>
              <a:t> </a:t>
            </a:r>
            <a:r>
              <a:rPr sz="1800" b="0" dirty="0">
                <a:latin typeface="Arial MT"/>
                <a:cs typeface="Arial MT"/>
              </a:rPr>
              <a:t>Life</a:t>
            </a:r>
            <a:r>
              <a:rPr sz="1800" b="0" spc="-40" dirty="0">
                <a:latin typeface="Arial MT"/>
                <a:cs typeface="Arial MT"/>
              </a:rPr>
              <a:t> </a:t>
            </a:r>
            <a:r>
              <a:rPr sz="1800" b="0" dirty="0">
                <a:latin typeface="Arial MT"/>
                <a:cs typeface="Arial MT"/>
              </a:rPr>
              <a:t>Support</a:t>
            </a:r>
            <a:r>
              <a:rPr sz="1800" b="0" spc="-25" dirty="0">
                <a:latin typeface="Arial MT"/>
                <a:cs typeface="Arial MT"/>
              </a:rPr>
              <a:t> </a:t>
            </a:r>
            <a:r>
              <a:rPr sz="1800" b="0" dirty="0">
                <a:latin typeface="Arial MT"/>
                <a:cs typeface="Arial MT"/>
              </a:rPr>
              <a:t>(PHTLS),</a:t>
            </a:r>
            <a:r>
              <a:rPr sz="1800" b="0" spc="-40" dirty="0">
                <a:latin typeface="Arial MT"/>
                <a:cs typeface="Arial MT"/>
              </a:rPr>
              <a:t> </a:t>
            </a:r>
            <a:r>
              <a:rPr sz="1800" b="0" spc="-10" dirty="0">
                <a:latin typeface="Arial MT"/>
                <a:cs typeface="Arial MT"/>
              </a:rPr>
              <a:t>Military </a:t>
            </a:r>
            <a:r>
              <a:rPr sz="1800" b="0" dirty="0">
                <a:latin typeface="Arial MT"/>
                <a:cs typeface="Arial MT"/>
              </a:rPr>
              <a:t>Edition,</a:t>
            </a:r>
            <a:r>
              <a:rPr sz="1800" b="0" spc="-25" dirty="0">
                <a:latin typeface="Arial MT"/>
                <a:cs typeface="Arial MT"/>
              </a:rPr>
              <a:t> </a:t>
            </a:r>
            <a:r>
              <a:rPr sz="1800" b="0" dirty="0">
                <a:latin typeface="Arial MT"/>
                <a:cs typeface="Arial MT"/>
              </a:rPr>
              <a:t>teaches</a:t>
            </a:r>
            <a:r>
              <a:rPr sz="1800" b="0" spc="-35" dirty="0">
                <a:latin typeface="Arial MT"/>
                <a:cs typeface="Arial MT"/>
              </a:rPr>
              <a:t> </a:t>
            </a:r>
            <a:r>
              <a:rPr sz="1800" b="0" dirty="0">
                <a:latin typeface="Arial MT"/>
                <a:cs typeface="Arial MT"/>
              </a:rPr>
              <a:t>and</a:t>
            </a:r>
            <a:r>
              <a:rPr sz="1800" b="0" spc="-30" dirty="0">
                <a:latin typeface="Arial MT"/>
                <a:cs typeface="Arial MT"/>
              </a:rPr>
              <a:t> </a:t>
            </a:r>
            <a:r>
              <a:rPr sz="1800" b="0" dirty="0">
                <a:latin typeface="Arial MT"/>
                <a:cs typeface="Arial MT"/>
              </a:rPr>
              <a:t>reinforces</a:t>
            </a:r>
            <a:r>
              <a:rPr sz="1800" b="0" spc="-30" dirty="0">
                <a:latin typeface="Arial MT"/>
                <a:cs typeface="Arial MT"/>
              </a:rPr>
              <a:t> </a:t>
            </a:r>
            <a:r>
              <a:rPr sz="1800" b="0" dirty="0">
                <a:latin typeface="Arial MT"/>
                <a:cs typeface="Arial MT"/>
              </a:rPr>
              <a:t>the</a:t>
            </a:r>
            <a:r>
              <a:rPr sz="1800" b="0" spc="-40" dirty="0">
                <a:latin typeface="Arial MT"/>
                <a:cs typeface="Arial MT"/>
              </a:rPr>
              <a:t> </a:t>
            </a:r>
            <a:r>
              <a:rPr sz="1800" b="0" dirty="0">
                <a:latin typeface="Arial MT"/>
                <a:cs typeface="Arial MT"/>
              </a:rPr>
              <a:t>principles</a:t>
            </a:r>
            <a:r>
              <a:rPr sz="1800" b="0" spc="-10" dirty="0">
                <a:latin typeface="Arial MT"/>
                <a:cs typeface="Arial MT"/>
              </a:rPr>
              <a:t> </a:t>
            </a:r>
            <a:r>
              <a:rPr sz="1800" b="0" spc="-25" dirty="0">
                <a:latin typeface="Arial MT"/>
                <a:cs typeface="Arial MT"/>
              </a:rPr>
              <a:t>of </a:t>
            </a:r>
            <a:r>
              <a:rPr sz="1800" b="0" dirty="0">
                <a:latin typeface="Arial MT"/>
                <a:cs typeface="Arial MT"/>
              </a:rPr>
              <a:t>rapidly</a:t>
            </a:r>
            <a:r>
              <a:rPr sz="1800" b="0" spc="-25" dirty="0">
                <a:latin typeface="Arial MT"/>
                <a:cs typeface="Arial MT"/>
              </a:rPr>
              <a:t> </a:t>
            </a:r>
            <a:r>
              <a:rPr sz="1800" b="0" dirty="0">
                <a:latin typeface="Arial MT"/>
                <a:cs typeface="Arial MT"/>
              </a:rPr>
              <a:t>assessing</a:t>
            </a:r>
            <a:r>
              <a:rPr sz="1800" b="0" spc="-10" dirty="0">
                <a:latin typeface="Arial MT"/>
                <a:cs typeface="Arial MT"/>
              </a:rPr>
              <a:t> </a:t>
            </a:r>
            <a:r>
              <a:rPr sz="1800" b="0" dirty="0">
                <a:latin typeface="Arial MT"/>
                <a:cs typeface="Arial MT"/>
              </a:rPr>
              <a:t>a</a:t>
            </a:r>
            <a:r>
              <a:rPr sz="1800" b="0" spc="-25" dirty="0">
                <a:latin typeface="Arial MT"/>
                <a:cs typeface="Arial MT"/>
              </a:rPr>
              <a:t> </a:t>
            </a:r>
            <a:r>
              <a:rPr sz="1800" b="0" dirty="0">
                <a:latin typeface="Arial MT"/>
                <a:cs typeface="Arial MT"/>
              </a:rPr>
              <a:t>trauma</a:t>
            </a:r>
            <a:r>
              <a:rPr sz="1800" b="0" spc="-30" dirty="0">
                <a:latin typeface="Arial MT"/>
                <a:cs typeface="Arial MT"/>
              </a:rPr>
              <a:t> </a:t>
            </a:r>
            <a:r>
              <a:rPr sz="1800" b="0" dirty="0">
                <a:latin typeface="Arial MT"/>
                <a:cs typeface="Arial MT"/>
              </a:rPr>
              <a:t>patient</a:t>
            </a:r>
            <a:r>
              <a:rPr sz="1800" b="0" spc="-15" dirty="0">
                <a:latin typeface="Arial MT"/>
                <a:cs typeface="Arial MT"/>
              </a:rPr>
              <a:t> </a:t>
            </a:r>
            <a:r>
              <a:rPr sz="1800" b="0" dirty="0">
                <a:latin typeface="Arial MT"/>
                <a:cs typeface="Arial MT"/>
              </a:rPr>
              <a:t>using</a:t>
            </a:r>
            <a:r>
              <a:rPr sz="1800" b="0" spc="-25" dirty="0">
                <a:latin typeface="Arial MT"/>
                <a:cs typeface="Arial MT"/>
              </a:rPr>
              <a:t> </a:t>
            </a:r>
            <a:r>
              <a:rPr sz="1800" b="0" dirty="0">
                <a:latin typeface="Arial MT"/>
                <a:cs typeface="Arial MT"/>
              </a:rPr>
              <a:t>an</a:t>
            </a:r>
            <a:r>
              <a:rPr sz="1800" b="0" spc="-35" dirty="0">
                <a:latin typeface="Arial MT"/>
                <a:cs typeface="Arial MT"/>
              </a:rPr>
              <a:t> </a:t>
            </a:r>
            <a:r>
              <a:rPr sz="1800" b="0" spc="-10" dirty="0">
                <a:latin typeface="Arial MT"/>
                <a:cs typeface="Arial MT"/>
              </a:rPr>
              <a:t>orderly approach.</a:t>
            </a:r>
            <a:endParaRPr sz="1800">
              <a:latin typeface="Arial MT"/>
              <a:cs typeface="Arial MT"/>
            </a:endParaRP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43455" algn="l"/>
              </a:tabLst>
            </a:pPr>
            <a:r>
              <a:rPr dirty="0"/>
              <a:t>#TCCC-</a:t>
            </a:r>
            <a:r>
              <a:rPr spc="-10" dirty="0"/>
              <a:t>CPP-PPT-</a:t>
            </a:r>
            <a:r>
              <a:rPr dirty="0"/>
              <a:t>12</a:t>
            </a:r>
            <a:r>
              <a:rPr spc="265" dirty="0"/>
              <a:t> </a:t>
            </a:r>
            <a:r>
              <a:rPr dirty="0"/>
              <a:t>08</a:t>
            </a:r>
            <a:r>
              <a:rPr spc="15" dirty="0"/>
              <a:t> </a:t>
            </a:r>
            <a:r>
              <a:rPr dirty="0"/>
              <a:t>AUG</a:t>
            </a:r>
            <a:r>
              <a:rPr spc="-30" dirty="0"/>
              <a:t> </a:t>
            </a:r>
            <a:r>
              <a:rPr spc="-25" dirty="0"/>
              <a:t>23</a:t>
            </a:r>
            <a:r>
              <a:rPr dirty="0"/>
              <a:t>	</a:t>
            </a:r>
            <a:fld id="{81D60167-4931-47E6-BA6A-407CBD079E47}" type="slidenum">
              <a:rPr sz="1200" spc="-25" dirty="0">
                <a:solidFill>
                  <a:srgbClr val="000000"/>
                </a:solidFill>
              </a:rPr>
              <a:t>21</a:t>
            </a:fld>
            <a:endParaRPr sz="1200"/>
          </a:p>
        </p:txBody>
      </p:sp>
      <p:sp>
        <p:nvSpPr>
          <p:cNvPr id="9" name="object 9"/>
          <p:cNvSpPr txBox="1">
            <a:spLocks noGrp="1"/>
          </p:cNvSpPr>
          <p:nvPr>
            <p:ph type="title"/>
          </p:nvPr>
        </p:nvSpPr>
        <p:spPr>
          <a:xfrm>
            <a:off x="4442840" y="659384"/>
            <a:ext cx="3150870" cy="574040"/>
          </a:xfrm>
          <a:prstGeom prst="rect">
            <a:avLst/>
          </a:prstGeom>
        </p:spPr>
        <p:txBody>
          <a:bodyPr vert="horz" wrap="square" lIns="0" tIns="12700" rIns="0" bIns="0" rtlCol="0">
            <a:spAutoFit/>
          </a:bodyPr>
          <a:lstStyle/>
          <a:p>
            <a:pPr marL="12700">
              <a:lnSpc>
                <a:spcPct val="100000"/>
              </a:lnSpc>
              <a:spcBef>
                <a:spcPts val="100"/>
              </a:spcBef>
            </a:pPr>
            <a:r>
              <a:rPr sz="3600" spc="-10" dirty="0">
                <a:solidFill>
                  <a:srgbClr val="000000"/>
                </a:solidFill>
              </a:rPr>
              <a:t>REFERENCES</a:t>
            </a:r>
            <a:endParaRPr sz="36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005708" y="289051"/>
            <a:ext cx="6178550"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756F6F"/>
                </a:solidFill>
                <a:latin typeface="Arial"/>
                <a:cs typeface="Arial"/>
              </a:rPr>
              <a:t>Module</a:t>
            </a:r>
            <a:r>
              <a:rPr sz="2000" b="1" spc="-50" dirty="0">
                <a:solidFill>
                  <a:srgbClr val="756F6F"/>
                </a:solidFill>
                <a:latin typeface="Arial"/>
                <a:cs typeface="Arial"/>
              </a:rPr>
              <a:t> </a:t>
            </a:r>
            <a:r>
              <a:rPr sz="2000" b="1" dirty="0">
                <a:solidFill>
                  <a:srgbClr val="756F6F"/>
                </a:solidFill>
                <a:latin typeface="Arial"/>
                <a:cs typeface="Arial"/>
              </a:rPr>
              <a:t>12:</a:t>
            </a:r>
            <a:r>
              <a:rPr sz="2000" b="1" spc="-45" dirty="0">
                <a:solidFill>
                  <a:srgbClr val="756F6F"/>
                </a:solidFill>
                <a:latin typeface="Arial"/>
                <a:cs typeface="Arial"/>
              </a:rPr>
              <a:t> </a:t>
            </a:r>
            <a:r>
              <a:rPr sz="2000" b="1" dirty="0">
                <a:solidFill>
                  <a:srgbClr val="756F6F"/>
                </a:solidFill>
                <a:latin typeface="Arial"/>
                <a:cs typeface="Arial"/>
              </a:rPr>
              <a:t>Hypothermia</a:t>
            </a:r>
            <a:r>
              <a:rPr sz="2000" b="1" spc="-35" dirty="0">
                <a:solidFill>
                  <a:srgbClr val="756F6F"/>
                </a:solidFill>
                <a:latin typeface="Arial"/>
                <a:cs typeface="Arial"/>
              </a:rPr>
              <a:t> </a:t>
            </a:r>
            <a:r>
              <a:rPr sz="2000" b="1" dirty="0">
                <a:solidFill>
                  <a:srgbClr val="756F6F"/>
                </a:solidFill>
                <a:latin typeface="Arial"/>
                <a:cs typeface="Arial"/>
              </a:rPr>
              <a:t>Prevention</a:t>
            </a:r>
            <a:r>
              <a:rPr sz="2000" b="1" spc="-25" dirty="0">
                <a:solidFill>
                  <a:srgbClr val="756F6F"/>
                </a:solidFill>
                <a:latin typeface="Arial"/>
                <a:cs typeface="Arial"/>
              </a:rPr>
              <a:t> </a:t>
            </a:r>
            <a:r>
              <a:rPr sz="2000" b="1" dirty="0">
                <a:solidFill>
                  <a:srgbClr val="756F6F"/>
                </a:solidFill>
                <a:latin typeface="Arial"/>
                <a:cs typeface="Arial"/>
              </a:rPr>
              <a:t>and</a:t>
            </a:r>
            <a:r>
              <a:rPr sz="2000" b="1" spc="-50" dirty="0">
                <a:solidFill>
                  <a:srgbClr val="756F6F"/>
                </a:solidFill>
                <a:latin typeface="Arial"/>
                <a:cs typeface="Arial"/>
              </a:rPr>
              <a:t> </a:t>
            </a:r>
            <a:r>
              <a:rPr sz="2000" b="1" spc="-10" dirty="0">
                <a:solidFill>
                  <a:srgbClr val="756F6F"/>
                </a:solidFill>
                <a:latin typeface="Arial"/>
                <a:cs typeface="Arial"/>
              </a:rPr>
              <a:t>Treatment</a:t>
            </a:r>
            <a:endParaRPr sz="2000">
              <a:latin typeface="Arial"/>
              <a:cs typeface="Arial"/>
            </a:endParaRPr>
          </a:p>
        </p:txBody>
      </p:sp>
      <p:sp>
        <p:nvSpPr>
          <p:cNvPr id="3" name="object 3"/>
          <p:cNvSpPr txBox="1"/>
          <p:nvPr/>
        </p:nvSpPr>
        <p:spPr>
          <a:xfrm>
            <a:off x="9408921" y="6569150"/>
            <a:ext cx="2021205" cy="187325"/>
          </a:xfrm>
          <a:prstGeom prst="rect">
            <a:avLst/>
          </a:prstGeom>
        </p:spPr>
        <p:txBody>
          <a:bodyPr vert="horz" wrap="square" lIns="0" tIns="13335" rIns="0" bIns="0" rtlCol="0">
            <a:spAutoFit/>
          </a:bodyPr>
          <a:lstStyle/>
          <a:p>
            <a:pPr marL="12700">
              <a:lnSpc>
                <a:spcPct val="100000"/>
              </a:lnSpc>
              <a:spcBef>
                <a:spcPts val="105"/>
              </a:spcBef>
            </a:pPr>
            <a:r>
              <a:rPr sz="1050" dirty="0">
                <a:solidFill>
                  <a:srgbClr val="CD9146"/>
                </a:solidFill>
                <a:latin typeface="Arial MT"/>
                <a:cs typeface="Arial MT"/>
              </a:rPr>
              <a:t>#TCCC-</a:t>
            </a:r>
            <a:r>
              <a:rPr sz="1050" spc="-10" dirty="0">
                <a:solidFill>
                  <a:srgbClr val="CD9146"/>
                </a:solidFill>
                <a:latin typeface="Arial MT"/>
                <a:cs typeface="Arial MT"/>
              </a:rPr>
              <a:t>CPP-PPT-</a:t>
            </a:r>
            <a:r>
              <a:rPr sz="1050" dirty="0">
                <a:solidFill>
                  <a:srgbClr val="CD9146"/>
                </a:solidFill>
                <a:latin typeface="Arial MT"/>
                <a:cs typeface="Arial MT"/>
              </a:rPr>
              <a:t>12</a:t>
            </a:r>
            <a:r>
              <a:rPr sz="1050" spc="265" dirty="0">
                <a:solidFill>
                  <a:srgbClr val="CD9146"/>
                </a:solidFill>
                <a:latin typeface="Arial MT"/>
                <a:cs typeface="Arial MT"/>
              </a:rPr>
              <a:t> </a:t>
            </a:r>
            <a:r>
              <a:rPr sz="1050" dirty="0">
                <a:solidFill>
                  <a:srgbClr val="CD9146"/>
                </a:solidFill>
                <a:latin typeface="Arial MT"/>
                <a:cs typeface="Arial MT"/>
              </a:rPr>
              <a:t>08</a:t>
            </a:r>
            <a:r>
              <a:rPr sz="1050" spc="15" dirty="0">
                <a:solidFill>
                  <a:srgbClr val="CD9146"/>
                </a:solidFill>
                <a:latin typeface="Arial MT"/>
                <a:cs typeface="Arial MT"/>
              </a:rPr>
              <a:t> </a:t>
            </a:r>
            <a:r>
              <a:rPr sz="1050" dirty="0">
                <a:solidFill>
                  <a:srgbClr val="CD9146"/>
                </a:solidFill>
                <a:latin typeface="Arial MT"/>
                <a:cs typeface="Arial MT"/>
              </a:rPr>
              <a:t>AUG</a:t>
            </a:r>
            <a:r>
              <a:rPr sz="1050" spc="-30" dirty="0">
                <a:solidFill>
                  <a:srgbClr val="CD9146"/>
                </a:solidFill>
                <a:latin typeface="Arial MT"/>
                <a:cs typeface="Arial MT"/>
              </a:rPr>
              <a:t> </a:t>
            </a:r>
            <a:r>
              <a:rPr sz="1050" spc="-25" dirty="0">
                <a:solidFill>
                  <a:srgbClr val="CD9146"/>
                </a:solidFill>
                <a:latin typeface="Arial MT"/>
                <a:cs typeface="Arial MT"/>
              </a:rPr>
              <a:t>23</a:t>
            </a:r>
            <a:endParaRPr sz="1050">
              <a:latin typeface="Arial MT"/>
              <a:cs typeface="Arial MT"/>
            </a:endParaRPr>
          </a:p>
        </p:txBody>
      </p:sp>
      <p:pic>
        <p:nvPicPr>
          <p:cNvPr id="4" name="object 4"/>
          <p:cNvPicPr/>
          <p:nvPr/>
        </p:nvPicPr>
        <p:blipFill>
          <a:blip r:embed="rId3" cstate="print"/>
          <a:stretch>
            <a:fillRect/>
          </a:stretch>
        </p:blipFill>
        <p:spPr>
          <a:xfrm>
            <a:off x="309372" y="254508"/>
            <a:ext cx="1171956" cy="656844"/>
          </a:xfrm>
          <a:prstGeom prst="rect">
            <a:avLst/>
          </a:prstGeom>
        </p:spPr>
      </p:pic>
      <p:sp>
        <p:nvSpPr>
          <p:cNvPr id="5" name="object 5"/>
          <p:cNvSpPr txBox="1"/>
          <p:nvPr/>
        </p:nvSpPr>
        <p:spPr>
          <a:xfrm>
            <a:off x="11725147" y="6549949"/>
            <a:ext cx="110489" cy="208279"/>
          </a:xfrm>
          <a:prstGeom prst="rect">
            <a:avLst/>
          </a:prstGeom>
        </p:spPr>
        <p:txBody>
          <a:bodyPr vert="horz" wrap="square" lIns="0" tIns="12700" rIns="0" bIns="0" rtlCol="0">
            <a:spAutoFit/>
          </a:bodyPr>
          <a:lstStyle/>
          <a:p>
            <a:pPr marL="12700">
              <a:lnSpc>
                <a:spcPct val="100000"/>
              </a:lnSpc>
              <a:spcBef>
                <a:spcPts val="100"/>
              </a:spcBef>
            </a:pPr>
            <a:r>
              <a:rPr sz="1200" spc="-50" dirty="0">
                <a:latin typeface="Arial MT"/>
                <a:cs typeface="Arial MT"/>
              </a:rPr>
              <a:t>3</a:t>
            </a:r>
            <a:endParaRPr sz="1200">
              <a:latin typeface="Arial MT"/>
              <a:cs typeface="Arial MT"/>
            </a:endParaRPr>
          </a:p>
        </p:txBody>
      </p:sp>
      <p:sp>
        <p:nvSpPr>
          <p:cNvPr id="6" name="object 6"/>
          <p:cNvSpPr/>
          <p:nvPr/>
        </p:nvSpPr>
        <p:spPr>
          <a:xfrm>
            <a:off x="1055369" y="1587246"/>
            <a:ext cx="10160635" cy="3710940"/>
          </a:xfrm>
          <a:custGeom>
            <a:avLst/>
            <a:gdLst/>
            <a:ahLst/>
            <a:cxnLst/>
            <a:rect l="l" t="t" r="r" b="b"/>
            <a:pathLst>
              <a:path w="10160635" h="3710940">
                <a:moveTo>
                  <a:pt x="0" y="118617"/>
                </a:moveTo>
                <a:lnTo>
                  <a:pt x="9317" y="72437"/>
                </a:lnTo>
                <a:lnTo>
                  <a:pt x="34728" y="34734"/>
                </a:lnTo>
                <a:lnTo>
                  <a:pt x="72416" y="9318"/>
                </a:lnTo>
                <a:lnTo>
                  <a:pt x="118567" y="0"/>
                </a:lnTo>
                <a:lnTo>
                  <a:pt x="10041890" y="0"/>
                </a:lnTo>
                <a:lnTo>
                  <a:pt x="10088070" y="9318"/>
                </a:lnTo>
                <a:lnTo>
                  <a:pt x="10125773" y="34734"/>
                </a:lnTo>
                <a:lnTo>
                  <a:pt x="10151189" y="72437"/>
                </a:lnTo>
                <a:lnTo>
                  <a:pt x="10160508" y="118617"/>
                </a:lnTo>
                <a:lnTo>
                  <a:pt x="10160508" y="3592322"/>
                </a:lnTo>
                <a:lnTo>
                  <a:pt x="10151189" y="3638502"/>
                </a:lnTo>
                <a:lnTo>
                  <a:pt x="10125773" y="3676205"/>
                </a:lnTo>
                <a:lnTo>
                  <a:pt x="10088070" y="3701621"/>
                </a:lnTo>
                <a:lnTo>
                  <a:pt x="10041890" y="3710940"/>
                </a:lnTo>
                <a:lnTo>
                  <a:pt x="118567" y="3710940"/>
                </a:lnTo>
                <a:lnTo>
                  <a:pt x="72416" y="3701621"/>
                </a:lnTo>
                <a:lnTo>
                  <a:pt x="34728" y="3676205"/>
                </a:lnTo>
                <a:lnTo>
                  <a:pt x="9317" y="3638502"/>
                </a:lnTo>
                <a:lnTo>
                  <a:pt x="0" y="3592322"/>
                </a:lnTo>
                <a:lnTo>
                  <a:pt x="0" y="118617"/>
                </a:lnTo>
                <a:close/>
              </a:path>
            </a:pathLst>
          </a:custGeom>
          <a:ln w="28575">
            <a:solidFill>
              <a:srgbClr val="D7D9D7"/>
            </a:solidFill>
          </a:ln>
        </p:spPr>
        <p:txBody>
          <a:bodyPr wrap="square" lIns="0" tIns="0" rIns="0" bIns="0" rtlCol="0"/>
          <a:lstStyle/>
          <a:p>
            <a:endParaRPr/>
          </a:p>
        </p:txBody>
      </p:sp>
      <p:sp>
        <p:nvSpPr>
          <p:cNvPr id="7" name="object 7"/>
          <p:cNvSpPr txBox="1"/>
          <p:nvPr/>
        </p:nvSpPr>
        <p:spPr>
          <a:xfrm>
            <a:off x="1671066" y="1769744"/>
            <a:ext cx="9307195" cy="708025"/>
          </a:xfrm>
          <a:prstGeom prst="rect">
            <a:avLst/>
          </a:prstGeom>
        </p:spPr>
        <p:txBody>
          <a:bodyPr vert="horz" wrap="square" lIns="0" tIns="39370" rIns="0" bIns="0" rtlCol="0">
            <a:spAutoFit/>
          </a:bodyPr>
          <a:lstStyle/>
          <a:p>
            <a:pPr marL="12700" marR="5080">
              <a:lnSpc>
                <a:spcPts val="1730"/>
              </a:lnSpc>
              <a:spcBef>
                <a:spcPts val="310"/>
              </a:spcBef>
            </a:pPr>
            <a:r>
              <a:rPr sz="1600" b="1" dirty="0">
                <a:latin typeface="Arial"/>
                <a:cs typeface="Arial"/>
              </a:rPr>
              <a:t>Given</a:t>
            </a:r>
            <a:r>
              <a:rPr sz="1600" b="1" spc="-25" dirty="0">
                <a:latin typeface="Arial"/>
                <a:cs typeface="Arial"/>
              </a:rPr>
              <a:t> </a:t>
            </a:r>
            <a:r>
              <a:rPr sz="1600" b="1" dirty="0">
                <a:latin typeface="Arial"/>
                <a:cs typeface="Arial"/>
              </a:rPr>
              <a:t>a</a:t>
            </a:r>
            <a:r>
              <a:rPr sz="1600" b="1" spc="-55" dirty="0">
                <a:latin typeface="Arial"/>
                <a:cs typeface="Arial"/>
              </a:rPr>
              <a:t> </a:t>
            </a:r>
            <a:r>
              <a:rPr sz="1600" b="1" dirty="0">
                <a:latin typeface="Arial"/>
                <a:cs typeface="Arial"/>
              </a:rPr>
              <a:t>combat</a:t>
            </a:r>
            <a:r>
              <a:rPr sz="1600" b="1" spc="-55" dirty="0">
                <a:latin typeface="Arial"/>
                <a:cs typeface="Arial"/>
              </a:rPr>
              <a:t> </a:t>
            </a:r>
            <a:r>
              <a:rPr sz="1600" b="1" dirty="0">
                <a:latin typeface="Arial"/>
                <a:cs typeface="Arial"/>
              </a:rPr>
              <a:t>or</a:t>
            </a:r>
            <a:r>
              <a:rPr sz="1600" b="1" spc="-60" dirty="0">
                <a:latin typeface="Arial"/>
                <a:cs typeface="Arial"/>
              </a:rPr>
              <a:t> </a:t>
            </a:r>
            <a:r>
              <a:rPr sz="1600" b="1" dirty="0">
                <a:latin typeface="Arial"/>
                <a:cs typeface="Arial"/>
              </a:rPr>
              <a:t>noncombat</a:t>
            </a:r>
            <a:r>
              <a:rPr sz="1600" b="1" spc="-45" dirty="0">
                <a:latin typeface="Arial"/>
                <a:cs typeface="Arial"/>
              </a:rPr>
              <a:t> </a:t>
            </a:r>
            <a:r>
              <a:rPr sz="1600" b="1" dirty="0">
                <a:latin typeface="Arial"/>
                <a:cs typeface="Arial"/>
              </a:rPr>
              <a:t>scenario,</a:t>
            </a:r>
            <a:r>
              <a:rPr sz="1600" b="1" spc="-50" dirty="0">
                <a:latin typeface="Arial"/>
                <a:cs typeface="Arial"/>
              </a:rPr>
              <a:t> </a:t>
            </a:r>
            <a:r>
              <a:rPr sz="1600" b="1" dirty="0">
                <a:latin typeface="Arial"/>
                <a:cs typeface="Arial"/>
              </a:rPr>
              <a:t>perform</a:t>
            </a:r>
            <a:r>
              <a:rPr sz="1600" b="1" spc="-40" dirty="0">
                <a:latin typeface="Arial"/>
                <a:cs typeface="Arial"/>
              </a:rPr>
              <a:t> </a:t>
            </a:r>
            <a:r>
              <a:rPr sz="1600" b="1" dirty="0">
                <a:latin typeface="Arial"/>
                <a:cs typeface="Arial"/>
              </a:rPr>
              <a:t>hypothermia</a:t>
            </a:r>
            <a:r>
              <a:rPr sz="1600" b="1" spc="-20" dirty="0">
                <a:latin typeface="Arial"/>
                <a:cs typeface="Arial"/>
              </a:rPr>
              <a:t> </a:t>
            </a:r>
            <a:r>
              <a:rPr sz="1600" b="1" dirty="0">
                <a:latin typeface="Arial"/>
                <a:cs typeface="Arial"/>
              </a:rPr>
              <a:t>prevention</a:t>
            </a:r>
            <a:r>
              <a:rPr sz="1600" b="1" spc="-20" dirty="0">
                <a:latin typeface="Arial"/>
                <a:cs typeface="Arial"/>
              </a:rPr>
              <a:t> </a:t>
            </a:r>
            <a:r>
              <a:rPr sz="1600" b="1" dirty="0">
                <a:latin typeface="Arial"/>
                <a:cs typeface="Arial"/>
              </a:rPr>
              <a:t>measures</a:t>
            </a:r>
            <a:r>
              <a:rPr sz="1600" b="1" spc="-50" dirty="0">
                <a:latin typeface="Arial"/>
                <a:cs typeface="Arial"/>
              </a:rPr>
              <a:t> </a:t>
            </a:r>
            <a:r>
              <a:rPr sz="1600" b="1" dirty="0">
                <a:latin typeface="Arial"/>
                <a:cs typeface="Arial"/>
              </a:rPr>
              <a:t>on</a:t>
            </a:r>
            <a:r>
              <a:rPr sz="1600" b="1" spc="-70" dirty="0">
                <a:latin typeface="Arial"/>
                <a:cs typeface="Arial"/>
              </a:rPr>
              <a:t> </a:t>
            </a:r>
            <a:r>
              <a:rPr sz="1600" b="1" dirty="0">
                <a:latin typeface="Arial"/>
                <a:cs typeface="Arial"/>
              </a:rPr>
              <a:t>a</a:t>
            </a:r>
            <a:r>
              <a:rPr sz="1600" b="1" spc="-70" dirty="0">
                <a:latin typeface="Arial"/>
                <a:cs typeface="Arial"/>
              </a:rPr>
              <a:t> </a:t>
            </a:r>
            <a:r>
              <a:rPr sz="1600" b="1" spc="-10" dirty="0">
                <a:latin typeface="Arial"/>
                <a:cs typeface="Arial"/>
              </a:rPr>
              <a:t>trauma </a:t>
            </a:r>
            <a:r>
              <a:rPr sz="1600" b="1" dirty="0">
                <a:latin typeface="Arial"/>
                <a:cs typeface="Arial"/>
              </a:rPr>
              <a:t>casualty</a:t>
            </a:r>
            <a:r>
              <a:rPr sz="1600" b="1" spc="-35" dirty="0">
                <a:latin typeface="Arial"/>
                <a:cs typeface="Arial"/>
              </a:rPr>
              <a:t> </a:t>
            </a:r>
            <a:r>
              <a:rPr sz="1600" b="1" dirty="0">
                <a:latin typeface="Arial"/>
                <a:cs typeface="Arial"/>
              </a:rPr>
              <a:t>during</a:t>
            </a:r>
            <a:r>
              <a:rPr sz="1600" b="1" spc="-35" dirty="0">
                <a:latin typeface="Arial"/>
                <a:cs typeface="Arial"/>
              </a:rPr>
              <a:t> </a:t>
            </a:r>
            <a:r>
              <a:rPr sz="1600" b="1" dirty="0">
                <a:latin typeface="Arial"/>
                <a:cs typeface="Arial"/>
              </a:rPr>
              <a:t>Tactical</a:t>
            </a:r>
            <a:r>
              <a:rPr sz="1600" b="1" spc="-30" dirty="0">
                <a:latin typeface="Arial"/>
                <a:cs typeface="Arial"/>
              </a:rPr>
              <a:t> </a:t>
            </a:r>
            <a:r>
              <a:rPr sz="1600" b="1" dirty="0">
                <a:latin typeface="Arial"/>
                <a:cs typeface="Arial"/>
              </a:rPr>
              <a:t>Field</a:t>
            </a:r>
            <a:r>
              <a:rPr sz="1600" b="1" spc="-35" dirty="0">
                <a:latin typeface="Arial"/>
                <a:cs typeface="Arial"/>
              </a:rPr>
              <a:t> </a:t>
            </a:r>
            <a:r>
              <a:rPr sz="1600" b="1" dirty="0">
                <a:latin typeface="Arial"/>
                <a:cs typeface="Arial"/>
              </a:rPr>
              <a:t>Care</a:t>
            </a:r>
            <a:r>
              <a:rPr sz="1600" b="1" spc="-35" dirty="0">
                <a:latin typeface="Arial"/>
                <a:cs typeface="Arial"/>
              </a:rPr>
              <a:t> </a:t>
            </a:r>
            <a:r>
              <a:rPr sz="1600" b="1" dirty="0">
                <a:latin typeface="Arial"/>
                <a:cs typeface="Arial"/>
              </a:rPr>
              <a:t>and</a:t>
            </a:r>
            <a:r>
              <a:rPr sz="1600" b="1" spc="-50" dirty="0">
                <a:latin typeface="Arial"/>
                <a:cs typeface="Arial"/>
              </a:rPr>
              <a:t> </a:t>
            </a:r>
            <a:r>
              <a:rPr sz="1600" b="1" dirty="0">
                <a:latin typeface="Arial"/>
                <a:cs typeface="Arial"/>
              </a:rPr>
              <a:t>Tactical</a:t>
            </a:r>
            <a:r>
              <a:rPr sz="1600" b="1" spc="-30" dirty="0">
                <a:latin typeface="Arial"/>
                <a:cs typeface="Arial"/>
              </a:rPr>
              <a:t> </a:t>
            </a:r>
            <a:r>
              <a:rPr sz="1600" b="1" dirty="0">
                <a:latin typeface="Arial"/>
                <a:cs typeface="Arial"/>
              </a:rPr>
              <a:t>Evacuation</a:t>
            </a:r>
            <a:r>
              <a:rPr sz="1600" b="1" spc="5" dirty="0">
                <a:latin typeface="Arial"/>
                <a:cs typeface="Arial"/>
              </a:rPr>
              <a:t> </a:t>
            </a:r>
            <a:r>
              <a:rPr sz="1600" b="1" dirty="0">
                <a:latin typeface="Arial"/>
                <a:cs typeface="Arial"/>
              </a:rPr>
              <a:t>Care</a:t>
            </a:r>
            <a:r>
              <a:rPr sz="1600" b="1" spc="-55" dirty="0">
                <a:latin typeface="Arial"/>
                <a:cs typeface="Arial"/>
              </a:rPr>
              <a:t> </a:t>
            </a:r>
            <a:r>
              <a:rPr sz="1600" b="1" dirty="0">
                <a:latin typeface="Arial"/>
                <a:cs typeface="Arial"/>
              </a:rPr>
              <a:t>in</a:t>
            </a:r>
            <a:r>
              <a:rPr sz="1600" b="1" spc="-35" dirty="0">
                <a:latin typeface="Arial"/>
                <a:cs typeface="Arial"/>
              </a:rPr>
              <a:t> </a:t>
            </a:r>
            <a:r>
              <a:rPr sz="1600" b="1" spc="-10" dirty="0">
                <a:latin typeface="Arial"/>
                <a:cs typeface="Arial"/>
              </a:rPr>
              <a:t>accordance</a:t>
            </a:r>
            <a:r>
              <a:rPr sz="1600" b="1" spc="-35" dirty="0">
                <a:latin typeface="Arial"/>
                <a:cs typeface="Arial"/>
              </a:rPr>
              <a:t> </a:t>
            </a:r>
            <a:r>
              <a:rPr sz="1600" b="1" dirty="0">
                <a:latin typeface="Arial"/>
                <a:cs typeface="Arial"/>
              </a:rPr>
              <a:t>with</a:t>
            </a:r>
            <a:r>
              <a:rPr sz="1600" b="1" spc="-65" dirty="0">
                <a:latin typeface="Arial"/>
                <a:cs typeface="Arial"/>
              </a:rPr>
              <a:t> </a:t>
            </a:r>
            <a:r>
              <a:rPr sz="1600" b="1" spc="-10" dirty="0">
                <a:latin typeface="Arial"/>
                <a:cs typeface="Arial"/>
              </a:rPr>
              <a:t>CoTCCC Guidelines.</a:t>
            </a:r>
            <a:endParaRPr sz="1600">
              <a:latin typeface="Arial"/>
              <a:cs typeface="Arial"/>
            </a:endParaRPr>
          </a:p>
        </p:txBody>
      </p:sp>
      <p:grpSp>
        <p:nvGrpSpPr>
          <p:cNvPr id="8" name="object 8"/>
          <p:cNvGrpSpPr/>
          <p:nvPr/>
        </p:nvGrpSpPr>
        <p:grpSpPr>
          <a:xfrm>
            <a:off x="1280922" y="2615374"/>
            <a:ext cx="9664700" cy="2219960"/>
            <a:chOff x="1280922" y="2615374"/>
            <a:chExt cx="9664700" cy="2219960"/>
          </a:xfrm>
        </p:grpSpPr>
        <p:sp>
          <p:nvSpPr>
            <p:cNvPr id="9" name="object 9"/>
            <p:cNvSpPr/>
            <p:nvPr/>
          </p:nvSpPr>
          <p:spPr>
            <a:xfrm>
              <a:off x="1280922" y="2629661"/>
              <a:ext cx="9664700" cy="0"/>
            </a:xfrm>
            <a:custGeom>
              <a:avLst/>
              <a:gdLst/>
              <a:ahLst/>
              <a:cxnLst/>
              <a:rect l="l" t="t" r="r" b="b"/>
              <a:pathLst>
                <a:path w="9664700">
                  <a:moveTo>
                    <a:pt x="0" y="0"/>
                  </a:moveTo>
                  <a:lnTo>
                    <a:pt x="9664319" y="0"/>
                  </a:lnTo>
                </a:path>
              </a:pathLst>
            </a:custGeom>
            <a:ln w="28575">
              <a:solidFill>
                <a:srgbClr val="898B8B"/>
              </a:solidFill>
              <a:prstDash val="dot"/>
            </a:ln>
          </p:spPr>
          <p:txBody>
            <a:bodyPr wrap="square" lIns="0" tIns="0" rIns="0" bIns="0" rtlCol="0"/>
            <a:lstStyle/>
            <a:p>
              <a:endParaRPr/>
            </a:p>
          </p:txBody>
        </p:sp>
        <p:pic>
          <p:nvPicPr>
            <p:cNvPr id="10" name="object 10"/>
            <p:cNvPicPr/>
            <p:nvPr/>
          </p:nvPicPr>
          <p:blipFill>
            <a:blip r:embed="rId4" cstate="print"/>
            <a:stretch>
              <a:fillRect/>
            </a:stretch>
          </p:blipFill>
          <p:spPr>
            <a:xfrm>
              <a:off x="1309687" y="2900743"/>
              <a:ext cx="183006" cy="183133"/>
            </a:xfrm>
            <a:prstGeom prst="rect">
              <a:avLst/>
            </a:prstGeom>
          </p:spPr>
        </p:pic>
        <p:pic>
          <p:nvPicPr>
            <p:cNvPr id="11" name="object 11"/>
            <p:cNvPicPr/>
            <p:nvPr/>
          </p:nvPicPr>
          <p:blipFill>
            <a:blip r:embed="rId5" cstate="print"/>
            <a:stretch>
              <a:fillRect/>
            </a:stretch>
          </p:blipFill>
          <p:spPr>
            <a:xfrm>
              <a:off x="1309687" y="3523932"/>
              <a:ext cx="183006" cy="183133"/>
            </a:xfrm>
            <a:prstGeom prst="rect">
              <a:avLst/>
            </a:prstGeom>
          </p:spPr>
        </p:pic>
        <p:pic>
          <p:nvPicPr>
            <p:cNvPr id="12" name="object 12"/>
            <p:cNvPicPr/>
            <p:nvPr/>
          </p:nvPicPr>
          <p:blipFill>
            <a:blip r:embed="rId6" cstate="print"/>
            <a:stretch>
              <a:fillRect/>
            </a:stretch>
          </p:blipFill>
          <p:spPr>
            <a:xfrm>
              <a:off x="1309687" y="4652200"/>
              <a:ext cx="183006" cy="183006"/>
            </a:xfrm>
            <a:prstGeom prst="rect">
              <a:avLst/>
            </a:prstGeom>
          </p:spPr>
        </p:pic>
        <p:pic>
          <p:nvPicPr>
            <p:cNvPr id="13" name="object 13"/>
            <p:cNvPicPr/>
            <p:nvPr/>
          </p:nvPicPr>
          <p:blipFill>
            <a:blip r:embed="rId7" cstate="print"/>
            <a:stretch>
              <a:fillRect/>
            </a:stretch>
          </p:blipFill>
          <p:spPr>
            <a:xfrm>
              <a:off x="1312989" y="4019740"/>
              <a:ext cx="170307" cy="170434"/>
            </a:xfrm>
            <a:prstGeom prst="rect">
              <a:avLst/>
            </a:prstGeom>
          </p:spPr>
        </p:pic>
        <p:pic>
          <p:nvPicPr>
            <p:cNvPr id="14" name="object 14"/>
            <p:cNvPicPr/>
            <p:nvPr/>
          </p:nvPicPr>
          <p:blipFill>
            <a:blip r:embed="rId8" cstate="print"/>
            <a:stretch>
              <a:fillRect/>
            </a:stretch>
          </p:blipFill>
          <p:spPr>
            <a:xfrm>
              <a:off x="1306639" y="4013390"/>
              <a:ext cx="183007" cy="183134"/>
            </a:xfrm>
            <a:prstGeom prst="rect">
              <a:avLst/>
            </a:prstGeom>
          </p:spPr>
        </p:pic>
      </p:grpSp>
      <p:sp>
        <p:nvSpPr>
          <p:cNvPr id="15" name="object 15"/>
          <p:cNvSpPr txBox="1"/>
          <p:nvPr/>
        </p:nvSpPr>
        <p:spPr>
          <a:xfrm>
            <a:off x="1252829" y="1752676"/>
            <a:ext cx="309245" cy="331470"/>
          </a:xfrm>
          <a:prstGeom prst="rect">
            <a:avLst/>
          </a:prstGeom>
        </p:spPr>
        <p:txBody>
          <a:bodyPr vert="horz" wrap="square" lIns="0" tIns="13335" rIns="0" bIns="0" rtlCol="0">
            <a:spAutoFit/>
          </a:bodyPr>
          <a:lstStyle/>
          <a:p>
            <a:pPr marL="12700">
              <a:lnSpc>
                <a:spcPct val="100000"/>
              </a:lnSpc>
              <a:spcBef>
                <a:spcPts val="105"/>
              </a:spcBef>
            </a:pPr>
            <a:r>
              <a:rPr sz="2000" b="1" spc="-25" dirty="0">
                <a:solidFill>
                  <a:srgbClr val="CD9146"/>
                </a:solidFill>
                <a:latin typeface="Arial"/>
                <a:cs typeface="Arial"/>
              </a:rPr>
              <a:t>14</a:t>
            </a:r>
            <a:endParaRPr sz="2000">
              <a:latin typeface="Arial"/>
              <a:cs typeface="Arial"/>
            </a:endParaRPr>
          </a:p>
        </p:txBody>
      </p:sp>
      <p:sp>
        <p:nvSpPr>
          <p:cNvPr id="16" name="object 16"/>
          <p:cNvSpPr txBox="1"/>
          <p:nvPr/>
        </p:nvSpPr>
        <p:spPr>
          <a:xfrm>
            <a:off x="4119753" y="6439306"/>
            <a:ext cx="1413510" cy="239395"/>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2D3334"/>
                </a:solidFill>
                <a:latin typeface="Arial MT"/>
                <a:cs typeface="Arial MT"/>
              </a:rPr>
              <a:t>=</a:t>
            </a:r>
            <a:r>
              <a:rPr sz="1400" spc="-40" dirty="0">
                <a:solidFill>
                  <a:srgbClr val="2D3334"/>
                </a:solidFill>
                <a:latin typeface="Arial MT"/>
                <a:cs typeface="Arial MT"/>
              </a:rPr>
              <a:t> </a:t>
            </a:r>
            <a:r>
              <a:rPr sz="1400" dirty="0">
                <a:solidFill>
                  <a:srgbClr val="2D3334"/>
                </a:solidFill>
                <a:latin typeface="Arial MT"/>
                <a:cs typeface="Arial MT"/>
              </a:rPr>
              <a:t>Cognitive</a:t>
            </a:r>
            <a:r>
              <a:rPr sz="1400" spc="-35" dirty="0">
                <a:solidFill>
                  <a:srgbClr val="2D3334"/>
                </a:solidFill>
                <a:latin typeface="Arial MT"/>
                <a:cs typeface="Arial MT"/>
              </a:rPr>
              <a:t> </a:t>
            </a:r>
            <a:r>
              <a:rPr sz="1400" spc="-20" dirty="0">
                <a:solidFill>
                  <a:srgbClr val="2D3334"/>
                </a:solidFill>
                <a:latin typeface="Arial MT"/>
                <a:cs typeface="Arial MT"/>
              </a:rPr>
              <a:t>ELOs</a:t>
            </a:r>
            <a:endParaRPr sz="1400">
              <a:latin typeface="Arial MT"/>
              <a:cs typeface="Arial MT"/>
            </a:endParaRPr>
          </a:p>
        </p:txBody>
      </p:sp>
      <p:pic>
        <p:nvPicPr>
          <p:cNvPr id="17" name="object 17"/>
          <p:cNvPicPr/>
          <p:nvPr/>
        </p:nvPicPr>
        <p:blipFill>
          <a:blip r:embed="rId9" cstate="print"/>
          <a:stretch>
            <a:fillRect/>
          </a:stretch>
        </p:blipFill>
        <p:spPr>
          <a:xfrm>
            <a:off x="3857781" y="6458577"/>
            <a:ext cx="213627" cy="213602"/>
          </a:xfrm>
          <a:prstGeom prst="rect">
            <a:avLst/>
          </a:prstGeom>
        </p:spPr>
      </p:pic>
      <p:sp>
        <p:nvSpPr>
          <p:cNvPr id="18" name="object 18"/>
          <p:cNvSpPr txBox="1"/>
          <p:nvPr/>
        </p:nvSpPr>
        <p:spPr>
          <a:xfrm>
            <a:off x="6000369" y="6439306"/>
            <a:ext cx="1687830" cy="239395"/>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2D3334"/>
                </a:solidFill>
                <a:latin typeface="Arial MT"/>
                <a:cs typeface="Arial MT"/>
              </a:rPr>
              <a:t>=</a:t>
            </a:r>
            <a:r>
              <a:rPr sz="1400" spc="-25" dirty="0">
                <a:solidFill>
                  <a:srgbClr val="2D3334"/>
                </a:solidFill>
                <a:latin typeface="Arial MT"/>
                <a:cs typeface="Arial MT"/>
              </a:rPr>
              <a:t> </a:t>
            </a:r>
            <a:r>
              <a:rPr sz="1400" dirty="0">
                <a:solidFill>
                  <a:srgbClr val="2D3334"/>
                </a:solidFill>
                <a:latin typeface="Arial MT"/>
                <a:cs typeface="Arial MT"/>
              </a:rPr>
              <a:t>Performance</a:t>
            </a:r>
            <a:r>
              <a:rPr sz="1400" spc="-50" dirty="0">
                <a:solidFill>
                  <a:srgbClr val="2D3334"/>
                </a:solidFill>
                <a:latin typeface="Arial MT"/>
                <a:cs typeface="Arial MT"/>
              </a:rPr>
              <a:t> </a:t>
            </a:r>
            <a:r>
              <a:rPr sz="1400" spc="-20" dirty="0">
                <a:solidFill>
                  <a:srgbClr val="2D3334"/>
                </a:solidFill>
                <a:latin typeface="Arial MT"/>
                <a:cs typeface="Arial MT"/>
              </a:rPr>
              <a:t>ELOs</a:t>
            </a:r>
            <a:endParaRPr sz="1400">
              <a:latin typeface="Arial MT"/>
              <a:cs typeface="Arial MT"/>
            </a:endParaRPr>
          </a:p>
        </p:txBody>
      </p:sp>
      <p:sp>
        <p:nvSpPr>
          <p:cNvPr id="19" name="object 19"/>
          <p:cNvSpPr txBox="1">
            <a:spLocks noGrp="1"/>
          </p:cNvSpPr>
          <p:nvPr>
            <p:ph type="title"/>
          </p:nvPr>
        </p:nvSpPr>
        <p:spPr>
          <a:xfrm>
            <a:off x="2908173" y="1023620"/>
            <a:ext cx="5797550"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505050"/>
                </a:solidFill>
              </a:rPr>
              <a:t>1</a:t>
            </a:r>
            <a:r>
              <a:rPr sz="2400" spc="-40" dirty="0">
                <a:solidFill>
                  <a:srgbClr val="505050"/>
                </a:solidFill>
              </a:rPr>
              <a:t> </a:t>
            </a:r>
            <a:r>
              <a:rPr sz="2400" dirty="0">
                <a:solidFill>
                  <a:srgbClr val="505050"/>
                </a:solidFill>
              </a:rPr>
              <a:t>x</a:t>
            </a:r>
            <a:r>
              <a:rPr sz="2400" spc="-40" dirty="0">
                <a:solidFill>
                  <a:srgbClr val="505050"/>
                </a:solidFill>
              </a:rPr>
              <a:t> </a:t>
            </a:r>
            <a:r>
              <a:rPr sz="2400" dirty="0">
                <a:solidFill>
                  <a:srgbClr val="CD9146"/>
                </a:solidFill>
              </a:rPr>
              <a:t>TERMINAL</a:t>
            </a:r>
            <a:r>
              <a:rPr sz="2400" spc="-30" dirty="0">
                <a:solidFill>
                  <a:srgbClr val="CD9146"/>
                </a:solidFill>
              </a:rPr>
              <a:t> </a:t>
            </a:r>
            <a:r>
              <a:rPr sz="2400" dirty="0">
                <a:solidFill>
                  <a:srgbClr val="CD9146"/>
                </a:solidFill>
              </a:rPr>
              <a:t>LEARNING</a:t>
            </a:r>
            <a:r>
              <a:rPr sz="2400" spc="-20" dirty="0">
                <a:solidFill>
                  <a:srgbClr val="CD9146"/>
                </a:solidFill>
              </a:rPr>
              <a:t> </a:t>
            </a:r>
            <a:r>
              <a:rPr sz="2400" spc="-10" dirty="0">
                <a:solidFill>
                  <a:srgbClr val="CD9146"/>
                </a:solidFill>
              </a:rPr>
              <a:t>OBJECTIVES</a:t>
            </a:r>
            <a:endParaRPr sz="2400"/>
          </a:p>
        </p:txBody>
      </p:sp>
      <p:sp>
        <p:nvSpPr>
          <p:cNvPr id="20" name="object 20"/>
          <p:cNvSpPr txBox="1"/>
          <p:nvPr/>
        </p:nvSpPr>
        <p:spPr>
          <a:xfrm>
            <a:off x="717905" y="6394500"/>
            <a:ext cx="167005" cy="330835"/>
          </a:xfrm>
          <a:prstGeom prst="rect">
            <a:avLst/>
          </a:prstGeom>
        </p:spPr>
        <p:txBody>
          <a:bodyPr vert="horz" wrap="square" lIns="0" tIns="12700" rIns="0" bIns="0" rtlCol="0">
            <a:spAutoFit/>
          </a:bodyPr>
          <a:lstStyle/>
          <a:p>
            <a:pPr marL="12700">
              <a:lnSpc>
                <a:spcPct val="100000"/>
              </a:lnSpc>
              <a:spcBef>
                <a:spcPts val="100"/>
              </a:spcBef>
            </a:pPr>
            <a:r>
              <a:rPr sz="2000" b="1" spc="-50" dirty="0">
                <a:solidFill>
                  <a:srgbClr val="CD9146"/>
                </a:solidFill>
                <a:latin typeface="Arial"/>
                <a:cs typeface="Arial"/>
              </a:rPr>
              <a:t>#</a:t>
            </a:r>
            <a:endParaRPr sz="2000">
              <a:latin typeface="Arial"/>
              <a:cs typeface="Arial"/>
            </a:endParaRPr>
          </a:p>
        </p:txBody>
      </p:sp>
      <p:sp>
        <p:nvSpPr>
          <p:cNvPr id="21" name="object 21"/>
          <p:cNvSpPr txBox="1"/>
          <p:nvPr/>
        </p:nvSpPr>
        <p:spPr>
          <a:xfrm>
            <a:off x="992225" y="6439306"/>
            <a:ext cx="2663190" cy="239395"/>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2D3334"/>
                </a:solidFill>
                <a:latin typeface="Arial MT"/>
                <a:cs typeface="Arial MT"/>
              </a:rPr>
              <a:t>=</a:t>
            </a:r>
            <a:r>
              <a:rPr sz="1400" spc="-35" dirty="0">
                <a:solidFill>
                  <a:srgbClr val="2D3334"/>
                </a:solidFill>
                <a:latin typeface="Arial MT"/>
                <a:cs typeface="Arial MT"/>
              </a:rPr>
              <a:t> </a:t>
            </a:r>
            <a:r>
              <a:rPr sz="1400" b="1" dirty="0">
                <a:solidFill>
                  <a:srgbClr val="2D3334"/>
                </a:solidFill>
                <a:latin typeface="Arial"/>
                <a:cs typeface="Arial"/>
              </a:rPr>
              <a:t>Terminal</a:t>
            </a:r>
            <a:r>
              <a:rPr sz="1400" b="1" spc="-50" dirty="0">
                <a:solidFill>
                  <a:srgbClr val="2D3334"/>
                </a:solidFill>
                <a:latin typeface="Arial"/>
                <a:cs typeface="Arial"/>
              </a:rPr>
              <a:t> </a:t>
            </a:r>
            <a:r>
              <a:rPr sz="1400" b="1" dirty="0">
                <a:solidFill>
                  <a:srgbClr val="2D3334"/>
                </a:solidFill>
                <a:latin typeface="Arial"/>
                <a:cs typeface="Arial"/>
              </a:rPr>
              <a:t>Learning</a:t>
            </a:r>
            <a:r>
              <a:rPr sz="1400" b="1" spc="-55" dirty="0">
                <a:solidFill>
                  <a:srgbClr val="2D3334"/>
                </a:solidFill>
                <a:latin typeface="Arial"/>
                <a:cs typeface="Arial"/>
              </a:rPr>
              <a:t> </a:t>
            </a:r>
            <a:r>
              <a:rPr sz="1400" b="1" spc="-10" dirty="0">
                <a:solidFill>
                  <a:srgbClr val="2D3334"/>
                </a:solidFill>
                <a:latin typeface="Arial"/>
                <a:cs typeface="Arial"/>
              </a:rPr>
              <a:t>Objectives</a:t>
            </a:r>
            <a:endParaRPr sz="1400">
              <a:latin typeface="Arial"/>
              <a:cs typeface="Arial"/>
            </a:endParaRPr>
          </a:p>
        </p:txBody>
      </p:sp>
      <p:sp>
        <p:nvSpPr>
          <p:cNvPr id="22" name="object 22"/>
          <p:cNvSpPr txBox="1"/>
          <p:nvPr/>
        </p:nvSpPr>
        <p:spPr>
          <a:xfrm>
            <a:off x="2815208" y="5527040"/>
            <a:ext cx="5984875"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505050"/>
                </a:solidFill>
                <a:latin typeface="Arial"/>
                <a:cs typeface="Arial"/>
              </a:rPr>
              <a:t>04</a:t>
            </a:r>
            <a:r>
              <a:rPr sz="2400" b="1" spc="-50" dirty="0">
                <a:solidFill>
                  <a:srgbClr val="505050"/>
                </a:solidFill>
                <a:latin typeface="Arial"/>
                <a:cs typeface="Arial"/>
              </a:rPr>
              <a:t> </a:t>
            </a:r>
            <a:r>
              <a:rPr sz="2400" b="1" dirty="0">
                <a:solidFill>
                  <a:srgbClr val="505050"/>
                </a:solidFill>
                <a:latin typeface="Arial"/>
                <a:cs typeface="Arial"/>
              </a:rPr>
              <a:t>x</a:t>
            </a:r>
            <a:r>
              <a:rPr sz="2400" b="1" spc="-45" dirty="0">
                <a:solidFill>
                  <a:srgbClr val="505050"/>
                </a:solidFill>
                <a:latin typeface="Arial"/>
                <a:cs typeface="Arial"/>
              </a:rPr>
              <a:t> </a:t>
            </a:r>
            <a:r>
              <a:rPr sz="2400" b="1" dirty="0">
                <a:solidFill>
                  <a:srgbClr val="CD9146"/>
                </a:solidFill>
                <a:latin typeface="Arial"/>
                <a:cs typeface="Arial"/>
              </a:rPr>
              <a:t>ENABLING</a:t>
            </a:r>
            <a:r>
              <a:rPr sz="2400" b="1" spc="-35" dirty="0">
                <a:solidFill>
                  <a:srgbClr val="CD9146"/>
                </a:solidFill>
                <a:latin typeface="Arial"/>
                <a:cs typeface="Arial"/>
              </a:rPr>
              <a:t> </a:t>
            </a:r>
            <a:r>
              <a:rPr sz="2400" b="1" dirty="0">
                <a:solidFill>
                  <a:srgbClr val="CD9146"/>
                </a:solidFill>
                <a:latin typeface="Arial"/>
                <a:cs typeface="Arial"/>
              </a:rPr>
              <a:t>LEARNING</a:t>
            </a:r>
            <a:r>
              <a:rPr sz="2400" b="1" spc="-30" dirty="0">
                <a:solidFill>
                  <a:srgbClr val="CD9146"/>
                </a:solidFill>
                <a:latin typeface="Arial"/>
                <a:cs typeface="Arial"/>
              </a:rPr>
              <a:t> </a:t>
            </a:r>
            <a:r>
              <a:rPr sz="2400" b="1" spc="-10" dirty="0">
                <a:solidFill>
                  <a:srgbClr val="CD9146"/>
                </a:solidFill>
                <a:latin typeface="Arial"/>
                <a:cs typeface="Arial"/>
              </a:rPr>
              <a:t>OBJECTIVES</a:t>
            </a:r>
            <a:endParaRPr sz="2400">
              <a:latin typeface="Arial"/>
              <a:cs typeface="Arial"/>
            </a:endParaRPr>
          </a:p>
        </p:txBody>
      </p:sp>
      <p:sp>
        <p:nvSpPr>
          <p:cNvPr id="23" name="object 23"/>
          <p:cNvSpPr txBox="1"/>
          <p:nvPr/>
        </p:nvSpPr>
        <p:spPr>
          <a:xfrm>
            <a:off x="1631695" y="2846019"/>
            <a:ext cx="9441815" cy="2240280"/>
          </a:xfrm>
          <a:prstGeom prst="rect">
            <a:avLst/>
          </a:prstGeom>
        </p:spPr>
        <p:txBody>
          <a:bodyPr vert="horz" wrap="square" lIns="0" tIns="12065" rIns="0" bIns="0" rtlCol="0">
            <a:spAutoFit/>
          </a:bodyPr>
          <a:lstStyle/>
          <a:p>
            <a:pPr marL="497205" lvl="1" indent="-484505">
              <a:lnSpc>
                <a:spcPct val="100000"/>
              </a:lnSpc>
              <a:spcBef>
                <a:spcPts val="95"/>
              </a:spcBef>
              <a:buFont typeface="Arial"/>
              <a:buAutoNum type="arabicPeriod"/>
              <a:tabLst>
                <a:tab pos="497205" algn="l"/>
              </a:tabLst>
            </a:pPr>
            <a:r>
              <a:rPr sz="1600" dirty="0">
                <a:latin typeface="Arial MT"/>
                <a:cs typeface="Arial MT"/>
              </a:rPr>
              <a:t>Identify</a:t>
            </a:r>
            <a:r>
              <a:rPr sz="1600" spc="-30" dirty="0">
                <a:latin typeface="Arial MT"/>
                <a:cs typeface="Arial MT"/>
              </a:rPr>
              <a:t> </a:t>
            </a:r>
            <a:r>
              <a:rPr sz="1600" dirty="0">
                <a:latin typeface="Arial MT"/>
                <a:cs typeface="Arial MT"/>
              </a:rPr>
              <a:t>the</a:t>
            </a:r>
            <a:r>
              <a:rPr sz="1600" spc="-35" dirty="0">
                <a:latin typeface="Arial MT"/>
                <a:cs typeface="Arial MT"/>
              </a:rPr>
              <a:t> </a:t>
            </a:r>
            <a:r>
              <a:rPr sz="1600" dirty="0">
                <a:latin typeface="Arial MT"/>
                <a:cs typeface="Arial MT"/>
              </a:rPr>
              <a:t>progressive</a:t>
            </a:r>
            <a:r>
              <a:rPr sz="1600" spc="-50" dirty="0">
                <a:latin typeface="Arial MT"/>
                <a:cs typeface="Arial MT"/>
              </a:rPr>
              <a:t> </a:t>
            </a:r>
            <a:r>
              <a:rPr sz="1600" dirty="0">
                <a:latin typeface="Arial MT"/>
                <a:cs typeface="Arial MT"/>
              </a:rPr>
              <a:t>strategies,</a:t>
            </a:r>
            <a:r>
              <a:rPr sz="1600" spc="-35" dirty="0">
                <a:latin typeface="Arial MT"/>
                <a:cs typeface="Arial MT"/>
              </a:rPr>
              <a:t> </a:t>
            </a:r>
            <a:r>
              <a:rPr sz="1600" dirty="0">
                <a:latin typeface="Arial MT"/>
                <a:cs typeface="Arial MT"/>
              </a:rPr>
              <a:t>indications,</a:t>
            </a:r>
            <a:r>
              <a:rPr sz="1600" spc="-65" dirty="0">
                <a:latin typeface="Arial MT"/>
                <a:cs typeface="Arial MT"/>
              </a:rPr>
              <a:t> </a:t>
            </a:r>
            <a:r>
              <a:rPr sz="1600" dirty="0">
                <a:latin typeface="Arial MT"/>
                <a:cs typeface="Arial MT"/>
              </a:rPr>
              <a:t>and</a:t>
            </a:r>
            <a:r>
              <a:rPr sz="1600" spc="-45" dirty="0">
                <a:latin typeface="Arial MT"/>
                <a:cs typeface="Arial MT"/>
              </a:rPr>
              <a:t> </a:t>
            </a:r>
            <a:r>
              <a:rPr sz="1600" dirty="0">
                <a:latin typeface="Arial MT"/>
                <a:cs typeface="Arial MT"/>
              </a:rPr>
              <a:t>limitations</a:t>
            </a:r>
            <a:r>
              <a:rPr sz="1600" spc="-60" dirty="0">
                <a:latin typeface="Arial MT"/>
                <a:cs typeface="Arial MT"/>
              </a:rPr>
              <a:t> </a:t>
            </a:r>
            <a:r>
              <a:rPr sz="1600" dirty="0">
                <a:latin typeface="Arial MT"/>
                <a:cs typeface="Arial MT"/>
              </a:rPr>
              <a:t>of</a:t>
            </a:r>
            <a:r>
              <a:rPr sz="1600" spc="-35" dirty="0">
                <a:latin typeface="Arial MT"/>
                <a:cs typeface="Arial MT"/>
              </a:rPr>
              <a:t> </a:t>
            </a:r>
            <a:r>
              <a:rPr sz="1600" dirty="0">
                <a:latin typeface="Arial MT"/>
                <a:cs typeface="Arial MT"/>
              </a:rPr>
              <a:t>active</a:t>
            </a:r>
            <a:r>
              <a:rPr sz="1600" spc="-50" dirty="0">
                <a:latin typeface="Arial MT"/>
                <a:cs typeface="Arial MT"/>
              </a:rPr>
              <a:t> </a:t>
            </a:r>
            <a:r>
              <a:rPr sz="1600" dirty="0">
                <a:latin typeface="Arial MT"/>
                <a:cs typeface="Arial MT"/>
              </a:rPr>
              <a:t>hypothermia</a:t>
            </a:r>
            <a:r>
              <a:rPr sz="1600" spc="-10" dirty="0">
                <a:latin typeface="Arial MT"/>
                <a:cs typeface="Arial MT"/>
              </a:rPr>
              <a:t> </a:t>
            </a:r>
            <a:r>
              <a:rPr sz="1600" dirty="0">
                <a:latin typeface="Arial MT"/>
                <a:cs typeface="Arial MT"/>
              </a:rPr>
              <a:t>prevention</a:t>
            </a:r>
            <a:r>
              <a:rPr sz="1600" spc="-50" dirty="0">
                <a:latin typeface="Arial MT"/>
                <a:cs typeface="Arial MT"/>
              </a:rPr>
              <a:t> </a:t>
            </a:r>
            <a:r>
              <a:rPr sz="1600" dirty="0">
                <a:latin typeface="Arial MT"/>
                <a:cs typeface="Arial MT"/>
              </a:rPr>
              <a:t>of</a:t>
            </a:r>
            <a:r>
              <a:rPr sz="1600" spc="-35" dirty="0">
                <a:latin typeface="Arial MT"/>
                <a:cs typeface="Arial MT"/>
              </a:rPr>
              <a:t> </a:t>
            </a:r>
            <a:r>
              <a:rPr sz="1600" spc="-50" dirty="0">
                <a:latin typeface="Arial MT"/>
                <a:cs typeface="Arial MT"/>
              </a:rPr>
              <a:t>a</a:t>
            </a:r>
            <a:endParaRPr sz="1600">
              <a:latin typeface="Arial MT"/>
              <a:cs typeface="Arial MT"/>
            </a:endParaRPr>
          </a:p>
          <a:p>
            <a:pPr marL="497840">
              <a:lnSpc>
                <a:spcPct val="100000"/>
              </a:lnSpc>
              <a:spcBef>
                <a:spcPts val="5"/>
              </a:spcBef>
            </a:pPr>
            <a:r>
              <a:rPr sz="1600" dirty="0">
                <a:latin typeface="Arial MT"/>
                <a:cs typeface="Arial MT"/>
              </a:rPr>
              <a:t>trauma</a:t>
            </a:r>
            <a:r>
              <a:rPr sz="1600" spc="-25" dirty="0">
                <a:latin typeface="Arial MT"/>
                <a:cs typeface="Arial MT"/>
              </a:rPr>
              <a:t> </a:t>
            </a:r>
            <a:r>
              <a:rPr sz="1600" dirty="0">
                <a:latin typeface="Arial MT"/>
                <a:cs typeface="Arial MT"/>
              </a:rPr>
              <a:t>casualty</a:t>
            </a:r>
            <a:r>
              <a:rPr sz="1600" spc="-45" dirty="0">
                <a:latin typeface="Arial MT"/>
                <a:cs typeface="Arial MT"/>
              </a:rPr>
              <a:t> </a:t>
            </a:r>
            <a:r>
              <a:rPr sz="1600" dirty="0">
                <a:latin typeface="Arial MT"/>
                <a:cs typeface="Arial MT"/>
              </a:rPr>
              <a:t>in</a:t>
            </a:r>
            <a:r>
              <a:rPr sz="1600" spc="-45" dirty="0">
                <a:latin typeface="Arial MT"/>
                <a:cs typeface="Arial MT"/>
              </a:rPr>
              <a:t> </a:t>
            </a:r>
            <a:r>
              <a:rPr sz="1600" dirty="0">
                <a:latin typeface="Arial MT"/>
                <a:cs typeface="Arial MT"/>
              </a:rPr>
              <a:t>Tactical</a:t>
            </a:r>
            <a:r>
              <a:rPr sz="1600" spc="-45" dirty="0">
                <a:latin typeface="Arial MT"/>
                <a:cs typeface="Arial MT"/>
              </a:rPr>
              <a:t> </a:t>
            </a:r>
            <a:r>
              <a:rPr sz="1600" dirty="0">
                <a:latin typeface="Arial MT"/>
                <a:cs typeface="Arial MT"/>
              </a:rPr>
              <a:t>Field</a:t>
            </a:r>
            <a:r>
              <a:rPr sz="1600" spc="-55" dirty="0">
                <a:latin typeface="Arial MT"/>
                <a:cs typeface="Arial MT"/>
              </a:rPr>
              <a:t> </a:t>
            </a:r>
            <a:r>
              <a:rPr sz="1600" spc="-20" dirty="0">
                <a:latin typeface="Arial MT"/>
                <a:cs typeface="Arial MT"/>
              </a:rPr>
              <a:t>Care.</a:t>
            </a:r>
            <a:endParaRPr sz="1600">
              <a:latin typeface="Arial MT"/>
              <a:cs typeface="Arial MT"/>
            </a:endParaRPr>
          </a:p>
          <a:p>
            <a:pPr marL="498475" lvl="1" indent="-485775">
              <a:lnSpc>
                <a:spcPct val="100000"/>
              </a:lnSpc>
              <a:spcBef>
                <a:spcPts val="994"/>
              </a:spcBef>
              <a:buFont typeface="Arial"/>
              <a:buAutoNum type="arabicPeriod" startAt="2"/>
              <a:tabLst>
                <a:tab pos="498475" algn="l"/>
              </a:tabLst>
            </a:pPr>
            <a:r>
              <a:rPr sz="1600" dirty="0">
                <a:latin typeface="Arial MT"/>
                <a:cs typeface="Arial MT"/>
              </a:rPr>
              <a:t>Identify</a:t>
            </a:r>
            <a:r>
              <a:rPr sz="1600" spc="-40" dirty="0">
                <a:latin typeface="Arial MT"/>
                <a:cs typeface="Arial MT"/>
              </a:rPr>
              <a:t> </a:t>
            </a:r>
            <a:r>
              <a:rPr sz="1600" dirty="0">
                <a:latin typeface="Arial MT"/>
                <a:cs typeface="Arial MT"/>
              </a:rPr>
              <a:t>passive</a:t>
            </a:r>
            <a:r>
              <a:rPr sz="1600" spc="-70" dirty="0">
                <a:latin typeface="Arial MT"/>
                <a:cs typeface="Arial MT"/>
              </a:rPr>
              <a:t> </a:t>
            </a:r>
            <a:r>
              <a:rPr sz="1600" dirty="0">
                <a:latin typeface="Arial MT"/>
                <a:cs typeface="Arial MT"/>
              </a:rPr>
              <a:t>hypothermia</a:t>
            </a:r>
            <a:r>
              <a:rPr sz="1600" spc="-25" dirty="0">
                <a:latin typeface="Arial MT"/>
                <a:cs typeface="Arial MT"/>
              </a:rPr>
              <a:t> </a:t>
            </a:r>
            <a:r>
              <a:rPr sz="1600" dirty="0">
                <a:latin typeface="Arial MT"/>
                <a:cs typeface="Arial MT"/>
              </a:rPr>
              <a:t>prevention</a:t>
            </a:r>
            <a:r>
              <a:rPr sz="1600" spc="-55" dirty="0">
                <a:latin typeface="Arial MT"/>
                <a:cs typeface="Arial MT"/>
              </a:rPr>
              <a:t> </a:t>
            </a:r>
            <a:r>
              <a:rPr sz="1600" dirty="0">
                <a:latin typeface="Arial MT"/>
                <a:cs typeface="Arial MT"/>
              </a:rPr>
              <a:t>measures</a:t>
            </a:r>
            <a:r>
              <a:rPr sz="1600" spc="-40" dirty="0">
                <a:latin typeface="Arial MT"/>
                <a:cs typeface="Arial MT"/>
              </a:rPr>
              <a:t> </a:t>
            </a:r>
            <a:r>
              <a:rPr sz="1600" dirty="0">
                <a:latin typeface="Arial MT"/>
                <a:cs typeface="Arial MT"/>
              </a:rPr>
              <a:t>on</a:t>
            </a:r>
            <a:r>
              <a:rPr sz="1600" spc="-40" dirty="0">
                <a:latin typeface="Arial MT"/>
                <a:cs typeface="Arial MT"/>
              </a:rPr>
              <a:t> </a:t>
            </a:r>
            <a:r>
              <a:rPr sz="1600" dirty="0">
                <a:latin typeface="Arial MT"/>
                <a:cs typeface="Arial MT"/>
              </a:rPr>
              <a:t>a</a:t>
            </a:r>
            <a:r>
              <a:rPr sz="1600" spc="-55" dirty="0">
                <a:latin typeface="Arial MT"/>
                <a:cs typeface="Arial MT"/>
              </a:rPr>
              <a:t> </a:t>
            </a:r>
            <a:r>
              <a:rPr sz="1600" dirty="0">
                <a:latin typeface="Arial MT"/>
                <a:cs typeface="Arial MT"/>
              </a:rPr>
              <a:t>trauma</a:t>
            </a:r>
            <a:r>
              <a:rPr sz="1600" spc="-35" dirty="0">
                <a:latin typeface="Arial MT"/>
                <a:cs typeface="Arial MT"/>
              </a:rPr>
              <a:t> </a:t>
            </a:r>
            <a:r>
              <a:rPr sz="1600" dirty="0">
                <a:latin typeface="Arial MT"/>
                <a:cs typeface="Arial MT"/>
              </a:rPr>
              <a:t>casualty</a:t>
            </a:r>
            <a:r>
              <a:rPr sz="1600" spc="-60" dirty="0">
                <a:latin typeface="Arial MT"/>
                <a:cs typeface="Arial MT"/>
              </a:rPr>
              <a:t> </a:t>
            </a:r>
            <a:r>
              <a:rPr sz="1600" dirty="0">
                <a:latin typeface="Arial MT"/>
                <a:cs typeface="Arial MT"/>
              </a:rPr>
              <a:t>in</a:t>
            </a:r>
            <a:r>
              <a:rPr sz="1600" spc="-55" dirty="0">
                <a:latin typeface="Arial MT"/>
                <a:cs typeface="Arial MT"/>
              </a:rPr>
              <a:t> </a:t>
            </a:r>
            <a:r>
              <a:rPr sz="1600" dirty="0">
                <a:latin typeface="Arial MT"/>
                <a:cs typeface="Arial MT"/>
              </a:rPr>
              <a:t>Tactical</a:t>
            </a:r>
            <a:r>
              <a:rPr sz="1600" spc="-55" dirty="0">
                <a:latin typeface="Arial MT"/>
                <a:cs typeface="Arial MT"/>
              </a:rPr>
              <a:t> </a:t>
            </a:r>
            <a:r>
              <a:rPr sz="1600" dirty="0">
                <a:latin typeface="Arial MT"/>
                <a:cs typeface="Arial MT"/>
              </a:rPr>
              <a:t>Field</a:t>
            </a:r>
            <a:r>
              <a:rPr sz="1600" spc="-65" dirty="0">
                <a:latin typeface="Arial MT"/>
                <a:cs typeface="Arial MT"/>
              </a:rPr>
              <a:t> </a:t>
            </a:r>
            <a:r>
              <a:rPr sz="1600" spc="-10" dirty="0">
                <a:latin typeface="Arial MT"/>
                <a:cs typeface="Arial MT"/>
              </a:rPr>
              <a:t>Care.</a:t>
            </a:r>
            <a:endParaRPr sz="1600">
              <a:latin typeface="Arial MT"/>
              <a:cs typeface="Arial MT"/>
            </a:endParaRPr>
          </a:p>
          <a:p>
            <a:pPr marL="497840" marR="5080" lvl="1" indent="-485775">
              <a:lnSpc>
                <a:spcPct val="100000"/>
              </a:lnSpc>
              <a:spcBef>
                <a:spcPts val="1800"/>
              </a:spcBef>
              <a:buFont typeface="Arial"/>
              <a:buAutoNum type="arabicPeriod" startAt="2"/>
              <a:tabLst>
                <a:tab pos="497840" algn="l"/>
              </a:tabLst>
            </a:pPr>
            <a:r>
              <a:rPr sz="1600" dirty="0">
                <a:latin typeface="Arial MT"/>
                <a:cs typeface="Arial MT"/>
              </a:rPr>
              <a:t>Demonstrate</a:t>
            </a:r>
            <a:r>
              <a:rPr sz="1600" spc="-50" dirty="0">
                <a:latin typeface="Arial MT"/>
                <a:cs typeface="Arial MT"/>
              </a:rPr>
              <a:t> </a:t>
            </a:r>
            <a:r>
              <a:rPr sz="1600" dirty="0">
                <a:latin typeface="Arial MT"/>
                <a:cs typeface="Arial MT"/>
              </a:rPr>
              <a:t>passive</a:t>
            </a:r>
            <a:r>
              <a:rPr sz="1600" spc="-75" dirty="0">
                <a:latin typeface="Arial MT"/>
                <a:cs typeface="Arial MT"/>
              </a:rPr>
              <a:t> </a:t>
            </a:r>
            <a:r>
              <a:rPr sz="1600" dirty="0">
                <a:latin typeface="Arial MT"/>
                <a:cs typeface="Arial MT"/>
              </a:rPr>
              <a:t>and</a:t>
            </a:r>
            <a:r>
              <a:rPr sz="1600" spc="-70" dirty="0">
                <a:latin typeface="Arial MT"/>
                <a:cs typeface="Arial MT"/>
              </a:rPr>
              <a:t> </a:t>
            </a:r>
            <a:r>
              <a:rPr sz="1600" dirty="0">
                <a:latin typeface="Arial MT"/>
                <a:cs typeface="Arial MT"/>
              </a:rPr>
              <a:t>active</a:t>
            </a:r>
            <a:r>
              <a:rPr sz="1600" spc="-75" dirty="0">
                <a:latin typeface="Arial MT"/>
                <a:cs typeface="Arial MT"/>
              </a:rPr>
              <a:t> </a:t>
            </a:r>
            <a:r>
              <a:rPr sz="1600" dirty="0">
                <a:latin typeface="Arial MT"/>
                <a:cs typeface="Arial MT"/>
              </a:rPr>
              <a:t>external</a:t>
            </a:r>
            <a:r>
              <a:rPr sz="1600" spc="-40" dirty="0">
                <a:latin typeface="Arial MT"/>
                <a:cs typeface="Arial MT"/>
              </a:rPr>
              <a:t> </a:t>
            </a:r>
            <a:r>
              <a:rPr sz="1600" dirty="0">
                <a:latin typeface="Arial MT"/>
                <a:cs typeface="Arial MT"/>
              </a:rPr>
              <a:t>warming</a:t>
            </a:r>
            <a:r>
              <a:rPr sz="1600" spc="-55" dirty="0">
                <a:latin typeface="Arial MT"/>
                <a:cs typeface="Arial MT"/>
              </a:rPr>
              <a:t> </a:t>
            </a:r>
            <a:r>
              <a:rPr sz="1600" dirty="0">
                <a:latin typeface="Arial MT"/>
                <a:cs typeface="Arial MT"/>
              </a:rPr>
              <a:t>hypothermia</a:t>
            </a:r>
            <a:r>
              <a:rPr sz="1600" spc="-35" dirty="0">
                <a:latin typeface="Arial MT"/>
                <a:cs typeface="Arial MT"/>
              </a:rPr>
              <a:t> </a:t>
            </a:r>
            <a:r>
              <a:rPr sz="1600" dirty="0">
                <a:latin typeface="Arial MT"/>
                <a:cs typeface="Arial MT"/>
              </a:rPr>
              <a:t>prevention</a:t>
            </a:r>
            <a:r>
              <a:rPr sz="1600" spc="-55" dirty="0">
                <a:latin typeface="Arial MT"/>
                <a:cs typeface="Arial MT"/>
              </a:rPr>
              <a:t> </a:t>
            </a:r>
            <a:r>
              <a:rPr sz="1600" dirty="0">
                <a:latin typeface="Arial MT"/>
                <a:cs typeface="Arial MT"/>
              </a:rPr>
              <a:t>and</a:t>
            </a:r>
            <a:r>
              <a:rPr sz="1600" spc="-65" dirty="0">
                <a:latin typeface="Arial MT"/>
                <a:cs typeface="Arial MT"/>
              </a:rPr>
              <a:t> </a:t>
            </a:r>
            <a:r>
              <a:rPr sz="1600" dirty="0">
                <a:latin typeface="Arial MT"/>
                <a:cs typeface="Arial MT"/>
              </a:rPr>
              <a:t>treatment</a:t>
            </a:r>
            <a:r>
              <a:rPr sz="1600" spc="-30" dirty="0">
                <a:latin typeface="Arial MT"/>
                <a:cs typeface="Arial MT"/>
              </a:rPr>
              <a:t> </a:t>
            </a:r>
            <a:r>
              <a:rPr sz="1600" spc="-10" dirty="0">
                <a:latin typeface="Arial MT"/>
                <a:cs typeface="Arial MT"/>
              </a:rPr>
              <a:t>measures </a:t>
            </a:r>
            <a:r>
              <a:rPr sz="1600" dirty="0">
                <a:latin typeface="Arial MT"/>
                <a:cs typeface="Arial MT"/>
              </a:rPr>
              <a:t>on</a:t>
            </a:r>
            <a:r>
              <a:rPr sz="1600" spc="-35" dirty="0">
                <a:latin typeface="Arial MT"/>
                <a:cs typeface="Arial MT"/>
              </a:rPr>
              <a:t> </a:t>
            </a:r>
            <a:r>
              <a:rPr sz="1600" dirty="0">
                <a:latin typeface="Arial MT"/>
                <a:cs typeface="Arial MT"/>
              </a:rPr>
              <a:t>a</a:t>
            </a:r>
            <a:r>
              <a:rPr sz="1600" spc="-15" dirty="0">
                <a:latin typeface="Arial MT"/>
                <a:cs typeface="Arial MT"/>
              </a:rPr>
              <a:t> </a:t>
            </a:r>
            <a:r>
              <a:rPr sz="1600" dirty="0">
                <a:latin typeface="Arial MT"/>
                <a:cs typeface="Arial MT"/>
              </a:rPr>
              <a:t>trauma</a:t>
            </a:r>
            <a:r>
              <a:rPr sz="1600" spc="-5" dirty="0">
                <a:latin typeface="Arial MT"/>
                <a:cs typeface="Arial MT"/>
              </a:rPr>
              <a:t> </a:t>
            </a:r>
            <a:r>
              <a:rPr sz="1600" spc="-10" dirty="0">
                <a:latin typeface="Arial MT"/>
                <a:cs typeface="Arial MT"/>
              </a:rPr>
              <a:t>casualty.</a:t>
            </a:r>
            <a:endParaRPr sz="1600">
              <a:latin typeface="Arial MT"/>
              <a:cs typeface="Arial MT"/>
            </a:endParaRPr>
          </a:p>
          <a:p>
            <a:pPr marL="497840" marR="397510" lvl="1" indent="-485775">
              <a:lnSpc>
                <a:spcPct val="100000"/>
              </a:lnSpc>
              <a:spcBef>
                <a:spcPts val="1205"/>
              </a:spcBef>
              <a:buFont typeface="Arial"/>
              <a:buAutoNum type="arabicPeriod" startAt="2"/>
              <a:tabLst>
                <a:tab pos="497840" algn="l"/>
              </a:tabLst>
            </a:pPr>
            <a:r>
              <a:rPr sz="1600" dirty="0">
                <a:latin typeface="Arial MT"/>
                <a:cs typeface="Arial MT"/>
              </a:rPr>
              <a:t>Identify</a:t>
            </a:r>
            <a:r>
              <a:rPr sz="1600" spc="-30" dirty="0">
                <a:latin typeface="Arial MT"/>
                <a:cs typeface="Arial MT"/>
              </a:rPr>
              <a:t> </a:t>
            </a:r>
            <a:r>
              <a:rPr sz="1600" dirty="0">
                <a:latin typeface="Arial MT"/>
                <a:cs typeface="Arial MT"/>
              </a:rPr>
              <a:t>any</a:t>
            </a:r>
            <a:r>
              <a:rPr sz="1600" spc="-35" dirty="0">
                <a:latin typeface="Arial MT"/>
                <a:cs typeface="Arial MT"/>
              </a:rPr>
              <a:t> </a:t>
            </a:r>
            <a:r>
              <a:rPr sz="1600" spc="-10" dirty="0">
                <a:latin typeface="Arial MT"/>
                <a:cs typeface="Arial MT"/>
              </a:rPr>
              <a:t>evidence-</a:t>
            </a:r>
            <a:r>
              <a:rPr sz="1600" dirty="0">
                <a:latin typeface="Arial MT"/>
                <a:cs typeface="Arial MT"/>
              </a:rPr>
              <a:t>based</a:t>
            </a:r>
            <a:r>
              <a:rPr sz="1600" spc="-55" dirty="0">
                <a:latin typeface="Arial MT"/>
                <a:cs typeface="Arial MT"/>
              </a:rPr>
              <a:t> </a:t>
            </a:r>
            <a:r>
              <a:rPr sz="1600" dirty="0">
                <a:latin typeface="Arial MT"/>
                <a:cs typeface="Arial MT"/>
              </a:rPr>
              <a:t>medicine,</a:t>
            </a:r>
            <a:r>
              <a:rPr sz="1600" spc="-55" dirty="0">
                <a:latin typeface="Arial MT"/>
                <a:cs typeface="Arial MT"/>
              </a:rPr>
              <a:t> </a:t>
            </a:r>
            <a:r>
              <a:rPr sz="1600" dirty="0">
                <a:latin typeface="Arial MT"/>
                <a:cs typeface="Arial MT"/>
              </a:rPr>
              <a:t>best</a:t>
            </a:r>
            <a:r>
              <a:rPr sz="1600" spc="-30" dirty="0">
                <a:latin typeface="Arial MT"/>
                <a:cs typeface="Arial MT"/>
              </a:rPr>
              <a:t> </a:t>
            </a:r>
            <a:r>
              <a:rPr sz="1600" dirty="0">
                <a:latin typeface="Arial MT"/>
                <a:cs typeface="Arial MT"/>
              </a:rPr>
              <a:t>practices,</a:t>
            </a:r>
            <a:r>
              <a:rPr sz="1600" spc="-45" dirty="0">
                <a:latin typeface="Arial MT"/>
                <a:cs typeface="Arial MT"/>
              </a:rPr>
              <a:t> </a:t>
            </a:r>
            <a:r>
              <a:rPr sz="1600" dirty="0">
                <a:latin typeface="Arial MT"/>
                <a:cs typeface="Arial MT"/>
              </a:rPr>
              <a:t>casualty</a:t>
            </a:r>
            <a:r>
              <a:rPr sz="1600" spc="-50" dirty="0">
                <a:latin typeface="Arial MT"/>
                <a:cs typeface="Arial MT"/>
              </a:rPr>
              <a:t> </a:t>
            </a:r>
            <a:r>
              <a:rPr sz="1600" dirty="0">
                <a:latin typeface="Arial MT"/>
                <a:cs typeface="Arial MT"/>
              </a:rPr>
              <a:t>data,</a:t>
            </a:r>
            <a:r>
              <a:rPr sz="1600" spc="-25" dirty="0">
                <a:latin typeface="Arial MT"/>
                <a:cs typeface="Arial MT"/>
              </a:rPr>
              <a:t> </a:t>
            </a:r>
            <a:r>
              <a:rPr sz="1600" dirty="0">
                <a:latin typeface="Arial MT"/>
                <a:cs typeface="Arial MT"/>
              </a:rPr>
              <a:t>and</a:t>
            </a:r>
            <a:r>
              <a:rPr sz="1600" spc="-45" dirty="0">
                <a:latin typeface="Arial MT"/>
                <a:cs typeface="Arial MT"/>
              </a:rPr>
              <a:t> </a:t>
            </a:r>
            <a:r>
              <a:rPr sz="1600" dirty="0">
                <a:latin typeface="Arial MT"/>
                <a:cs typeface="Arial MT"/>
              </a:rPr>
              <a:t>Subject</a:t>
            </a:r>
            <a:r>
              <a:rPr sz="1600" spc="-55" dirty="0">
                <a:latin typeface="Arial MT"/>
                <a:cs typeface="Arial MT"/>
              </a:rPr>
              <a:t> </a:t>
            </a:r>
            <a:r>
              <a:rPr sz="1600" dirty="0">
                <a:latin typeface="Arial MT"/>
                <a:cs typeface="Arial MT"/>
              </a:rPr>
              <a:t>Matter</a:t>
            </a:r>
            <a:r>
              <a:rPr sz="1600" spc="-15" dirty="0">
                <a:latin typeface="Arial MT"/>
                <a:cs typeface="Arial MT"/>
              </a:rPr>
              <a:t> </a:t>
            </a:r>
            <a:r>
              <a:rPr sz="1600" spc="-10" dirty="0">
                <a:latin typeface="Arial MT"/>
                <a:cs typeface="Arial MT"/>
              </a:rPr>
              <a:t>Expert </a:t>
            </a:r>
            <a:r>
              <a:rPr sz="1600" dirty="0">
                <a:latin typeface="Arial MT"/>
                <a:cs typeface="Arial MT"/>
              </a:rPr>
              <a:t>consensus</a:t>
            </a:r>
            <a:r>
              <a:rPr sz="1600" spc="-60" dirty="0">
                <a:latin typeface="Arial MT"/>
                <a:cs typeface="Arial MT"/>
              </a:rPr>
              <a:t> </a:t>
            </a:r>
            <a:r>
              <a:rPr sz="1600" dirty="0">
                <a:latin typeface="Arial MT"/>
                <a:cs typeface="Arial MT"/>
              </a:rPr>
              <a:t>on</a:t>
            </a:r>
            <a:r>
              <a:rPr sz="1600" spc="-50" dirty="0">
                <a:latin typeface="Arial MT"/>
                <a:cs typeface="Arial MT"/>
              </a:rPr>
              <a:t> </a:t>
            </a:r>
            <a:r>
              <a:rPr sz="1600" dirty="0">
                <a:latin typeface="Arial MT"/>
                <a:cs typeface="Arial MT"/>
              </a:rPr>
              <a:t>the</a:t>
            </a:r>
            <a:r>
              <a:rPr sz="1600" spc="-35" dirty="0">
                <a:latin typeface="Arial MT"/>
                <a:cs typeface="Arial MT"/>
              </a:rPr>
              <a:t> </a:t>
            </a:r>
            <a:r>
              <a:rPr sz="1600" dirty="0">
                <a:latin typeface="Arial MT"/>
                <a:cs typeface="Arial MT"/>
              </a:rPr>
              <a:t>prevention</a:t>
            </a:r>
            <a:r>
              <a:rPr sz="1600" spc="-40" dirty="0">
                <a:latin typeface="Arial MT"/>
                <a:cs typeface="Arial MT"/>
              </a:rPr>
              <a:t> </a:t>
            </a:r>
            <a:r>
              <a:rPr sz="1600" dirty="0">
                <a:latin typeface="Arial MT"/>
                <a:cs typeface="Arial MT"/>
              </a:rPr>
              <a:t>and</a:t>
            </a:r>
            <a:r>
              <a:rPr sz="1600" spc="-50" dirty="0">
                <a:latin typeface="Arial MT"/>
                <a:cs typeface="Arial MT"/>
              </a:rPr>
              <a:t> </a:t>
            </a:r>
            <a:r>
              <a:rPr sz="1600" dirty="0">
                <a:latin typeface="Arial MT"/>
                <a:cs typeface="Arial MT"/>
              </a:rPr>
              <a:t>management</a:t>
            </a:r>
            <a:r>
              <a:rPr sz="1600" spc="-30" dirty="0">
                <a:latin typeface="Arial MT"/>
                <a:cs typeface="Arial MT"/>
              </a:rPr>
              <a:t> </a:t>
            </a:r>
            <a:r>
              <a:rPr sz="1600" dirty="0">
                <a:latin typeface="Arial MT"/>
                <a:cs typeface="Arial MT"/>
              </a:rPr>
              <a:t>of</a:t>
            </a:r>
            <a:r>
              <a:rPr sz="1600" spc="-35" dirty="0">
                <a:latin typeface="Arial MT"/>
                <a:cs typeface="Arial MT"/>
              </a:rPr>
              <a:t> </a:t>
            </a:r>
            <a:r>
              <a:rPr sz="1600" dirty="0">
                <a:latin typeface="Arial MT"/>
                <a:cs typeface="Arial MT"/>
              </a:rPr>
              <a:t>hypothermia</a:t>
            </a:r>
            <a:r>
              <a:rPr sz="1600" spc="-30" dirty="0">
                <a:latin typeface="Arial MT"/>
                <a:cs typeface="Arial MT"/>
              </a:rPr>
              <a:t> </a:t>
            </a:r>
            <a:r>
              <a:rPr sz="1600" dirty="0">
                <a:latin typeface="Arial MT"/>
                <a:cs typeface="Arial MT"/>
              </a:rPr>
              <a:t>in</a:t>
            </a:r>
            <a:r>
              <a:rPr sz="1600" spc="-50" dirty="0">
                <a:latin typeface="Arial MT"/>
                <a:cs typeface="Arial MT"/>
              </a:rPr>
              <a:t> </a:t>
            </a:r>
            <a:r>
              <a:rPr sz="1600" dirty="0">
                <a:latin typeface="Arial MT"/>
                <a:cs typeface="Arial MT"/>
              </a:rPr>
              <a:t>Tactical</a:t>
            </a:r>
            <a:r>
              <a:rPr sz="1600" spc="-60" dirty="0">
                <a:latin typeface="Arial MT"/>
                <a:cs typeface="Arial MT"/>
              </a:rPr>
              <a:t> </a:t>
            </a:r>
            <a:r>
              <a:rPr sz="1600" dirty="0">
                <a:latin typeface="Arial MT"/>
                <a:cs typeface="Arial MT"/>
              </a:rPr>
              <a:t>Field</a:t>
            </a:r>
            <a:r>
              <a:rPr sz="1600" spc="-60" dirty="0">
                <a:latin typeface="Arial MT"/>
                <a:cs typeface="Arial MT"/>
              </a:rPr>
              <a:t> </a:t>
            </a:r>
            <a:r>
              <a:rPr sz="1600" spc="-10" dirty="0">
                <a:latin typeface="Arial MT"/>
                <a:cs typeface="Arial MT"/>
              </a:rPr>
              <a:t>Care..</a:t>
            </a:r>
            <a:endParaRPr sz="1600">
              <a:latin typeface="Arial MT"/>
              <a:cs typeface="Arial MT"/>
            </a:endParaRPr>
          </a:p>
        </p:txBody>
      </p:sp>
      <p:grpSp>
        <p:nvGrpSpPr>
          <p:cNvPr id="24" name="object 24"/>
          <p:cNvGrpSpPr/>
          <p:nvPr/>
        </p:nvGrpSpPr>
        <p:grpSpPr>
          <a:xfrm>
            <a:off x="5724429" y="6446358"/>
            <a:ext cx="213995" cy="213995"/>
            <a:chOff x="5724429" y="6446358"/>
            <a:chExt cx="213995" cy="213995"/>
          </a:xfrm>
        </p:grpSpPr>
        <p:pic>
          <p:nvPicPr>
            <p:cNvPr id="25" name="object 25"/>
            <p:cNvPicPr/>
            <p:nvPr/>
          </p:nvPicPr>
          <p:blipFill>
            <a:blip r:embed="rId10" cstate="print"/>
            <a:stretch>
              <a:fillRect/>
            </a:stretch>
          </p:blipFill>
          <p:spPr>
            <a:xfrm>
              <a:off x="5730779" y="6452708"/>
              <a:ext cx="201104" cy="201174"/>
            </a:xfrm>
            <a:prstGeom prst="rect">
              <a:avLst/>
            </a:prstGeom>
          </p:spPr>
        </p:pic>
        <p:pic>
          <p:nvPicPr>
            <p:cNvPr id="26" name="object 26"/>
            <p:cNvPicPr/>
            <p:nvPr/>
          </p:nvPicPr>
          <p:blipFill>
            <a:blip r:embed="rId11" cstate="print"/>
            <a:stretch>
              <a:fillRect/>
            </a:stretch>
          </p:blipFill>
          <p:spPr>
            <a:xfrm>
              <a:off x="5724429" y="6446358"/>
              <a:ext cx="213804" cy="213874"/>
            </a:xfrm>
            <a:prstGeom prst="rect">
              <a:avLst/>
            </a:prstGeom>
          </p:spPr>
        </p:pic>
      </p:grpSp>
      <p:pic>
        <p:nvPicPr>
          <p:cNvPr id="28" name="Picture 27">
            <a:extLst>
              <a:ext uri="{FF2B5EF4-FFF2-40B4-BE49-F238E27FC236}">
                <a16:creationId xmlns:a16="http://schemas.microsoft.com/office/drawing/2014/main" id="{B9255A5C-0D2D-6A8D-7A74-C66BA13C2D84}"/>
              </a:ext>
            </a:extLst>
          </p:cNvPr>
          <p:cNvPicPr>
            <a:picLocks noChangeAspect="1"/>
          </p:cNvPicPr>
          <p:nvPr/>
        </p:nvPicPr>
        <p:blipFill>
          <a:blip r:embed="rId12"/>
          <a:stretch>
            <a:fillRect/>
          </a:stretch>
        </p:blipFill>
        <p:spPr>
          <a:xfrm>
            <a:off x="975996" y="1519846"/>
            <a:ext cx="10301604" cy="389035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05708" y="289051"/>
            <a:ext cx="6178550"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A0A6AA"/>
                </a:solidFill>
                <a:latin typeface="Arial"/>
                <a:cs typeface="Arial"/>
              </a:rPr>
              <a:t>Module</a:t>
            </a:r>
            <a:r>
              <a:rPr sz="2000" b="1" spc="-50" dirty="0">
                <a:solidFill>
                  <a:srgbClr val="A0A6AA"/>
                </a:solidFill>
                <a:latin typeface="Arial"/>
                <a:cs typeface="Arial"/>
              </a:rPr>
              <a:t> </a:t>
            </a:r>
            <a:r>
              <a:rPr sz="2000" b="1" dirty="0">
                <a:solidFill>
                  <a:srgbClr val="A0A6AA"/>
                </a:solidFill>
                <a:latin typeface="Arial"/>
                <a:cs typeface="Arial"/>
              </a:rPr>
              <a:t>12:</a:t>
            </a:r>
            <a:r>
              <a:rPr sz="2000" b="1" spc="-45" dirty="0">
                <a:solidFill>
                  <a:srgbClr val="A0A6AA"/>
                </a:solidFill>
                <a:latin typeface="Arial"/>
                <a:cs typeface="Arial"/>
              </a:rPr>
              <a:t> </a:t>
            </a:r>
            <a:r>
              <a:rPr sz="2000" b="1" dirty="0">
                <a:solidFill>
                  <a:srgbClr val="A0A6AA"/>
                </a:solidFill>
                <a:latin typeface="Arial"/>
                <a:cs typeface="Arial"/>
              </a:rPr>
              <a:t>Hypothermia</a:t>
            </a:r>
            <a:r>
              <a:rPr sz="2000" b="1" spc="-35" dirty="0">
                <a:solidFill>
                  <a:srgbClr val="A0A6AA"/>
                </a:solidFill>
                <a:latin typeface="Arial"/>
                <a:cs typeface="Arial"/>
              </a:rPr>
              <a:t> </a:t>
            </a:r>
            <a:r>
              <a:rPr sz="2000" b="1" dirty="0">
                <a:solidFill>
                  <a:srgbClr val="A0A6AA"/>
                </a:solidFill>
                <a:latin typeface="Arial"/>
                <a:cs typeface="Arial"/>
              </a:rPr>
              <a:t>Prevention</a:t>
            </a:r>
            <a:r>
              <a:rPr sz="2000" b="1" spc="-25" dirty="0">
                <a:solidFill>
                  <a:srgbClr val="A0A6AA"/>
                </a:solidFill>
                <a:latin typeface="Arial"/>
                <a:cs typeface="Arial"/>
              </a:rPr>
              <a:t> </a:t>
            </a:r>
            <a:r>
              <a:rPr sz="2000" b="1" dirty="0">
                <a:solidFill>
                  <a:srgbClr val="A0A6AA"/>
                </a:solidFill>
                <a:latin typeface="Arial"/>
                <a:cs typeface="Arial"/>
              </a:rPr>
              <a:t>and</a:t>
            </a:r>
            <a:r>
              <a:rPr sz="2000" b="1" spc="-50" dirty="0">
                <a:solidFill>
                  <a:srgbClr val="A0A6AA"/>
                </a:solidFill>
                <a:latin typeface="Arial"/>
                <a:cs typeface="Arial"/>
              </a:rPr>
              <a:t> </a:t>
            </a:r>
            <a:r>
              <a:rPr sz="2000" b="1" spc="-10" dirty="0">
                <a:solidFill>
                  <a:srgbClr val="A0A6AA"/>
                </a:solidFill>
                <a:latin typeface="Arial"/>
                <a:cs typeface="Arial"/>
              </a:rPr>
              <a:t>Treatment</a:t>
            </a:r>
            <a:endParaRPr sz="2000">
              <a:latin typeface="Arial"/>
              <a:cs typeface="Arial"/>
            </a:endParaRPr>
          </a:p>
        </p:txBody>
      </p:sp>
      <p:sp>
        <p:nvSpPr>
          <p:cNvPr id="3" name="object 3"/>
          <p:cNvSpPr txBox="1"/>
          <p:nvPr/>
        </p:nvSpPr>
        <p:spPr>
          <a:xfrm>
            <a:off x="4523613" y="944626"/>
            <a:ext cx="3226435" cy="574040"/>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FFFFFF"/>
                </a:solidFill>
                <a:latin typeface="Arial"/>
                <a:cs typeface="Arial"/>
              </a:rPr>
              <a:t>MARCH</a:t>
            </a:r>
            <a:r>
              <a:rPr sz="3600" b="1" spc="-130" dirty="0">
                <a:solidFill>
                  <a:srgbClr val="FFFFFF"/>
                </a:solidFill>
                <a:latin typeface="Arial"/>
                <a:cs typeface="Arial"/>
              </a:rPr>
              <a:t> </a:t>
            </a:r>
            <a:r>
              <a:rPr sz="3600" b="1" spc="-20" dirty="0">
                <a:solidFill>
                  <a:srgbClr val="FFFFFF"/>
                </a:solidFill>
                <a:latin typeface="Arial"/>
                <a:cs typeface="Arial"/>
              </a:rPr>
              <a:t>PAWS</a:t>
            </a:r>
            <a:endParaRPr sz="3600">
              <a:latin typeface="Arial"/>
              <a:cs typeface="Arial"/>
            </a:endParaRPr>
          </a:p>
        </p:txBody>
      </p:sp>
      <p:sp>
        <p:nvSpPr>
          <p:cNvPr id="4" name="object 4"/>
          <p:cNvSpPr/>
          <p:nvPr/>
        </p:nvSpPr>
        <p:spPr>
          <a:xfrm>
            <a:off x="283463" y="5654040"/>
            <a:ext cx="388620" cy="451484"/>
          </a:xfrm>
          <a:custGeom>
            <a:avLst/>
            <a:gdLst/>
            <a:ahLst/>
            <a:cxnLst/>
            <a:rect l="l" t="t" r="r" b="b"/>
            <a:pathLst>
              <a:path w="388620" h="451485">
                <a:moveTo>
                  <a:pt x="0" y="0"/>
                </a:moveTo>
                <a:lnTo>
                  <a:pt x="0" y="451104"/>
                </a:lnTo>
                <a:lnTo>
                  <a:pt x="388620" y="225552"/>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795527" y="2935223"/>
            <a:ext cx="756285" cy="756285"/>
          </a:xfrm>
          <a:custGeom>
            <a:avLst/>
            <a:gdLst/>
            <a:ahLst/>
            <a:cxnLst/>
            <a:rect l="l" t="t" r="r" b="b"/>
            <a:pathLst>
              <a:path w="756285" h="756285">
                <a:moveTo>
                  <a:pt x="377952" y="0"/>
                </a:moveTo>
                <a:lnTo>
                  <a:pt x="330542" y="2943"/>
                </a:lnTo>
                <a:lnTo>
                  <a:pt x="284890" y="11539"/>
                </a:lnTo>
                <a:lnTo>
                  <a:pt x="241349" y="25434"/>
                </a:lnTo>
                <a:lnTo>
                  <a:pt x="200274" y="44272"/>
                </a:lnTo>
                <a:lnTo>
                  <a:pt x="162019" y="67702"/>
                </a:lnTo>
                <a:lnTo>
                  <a:pt x="126939" y="95368"/>
                </a:lnTo>
                <a:lnTo>
                  <a:pt x="95386" y="126918"/>
                </a:lnTo>
                <a:lnTo>
                  <a:pt x="67716" y="161997"/>
                </a:lnTo>
                <a:lnTo>
                  <a:pt x="44282" y="200252"/>
                </a:lnTo>
                <a:lnTo>
                  <a:pt x="25440" y="241328"/>
                </a:lnTo>
                <a:lnTo>
                  <a:pt x="11542" y="284873"/>
                </a:lnTo>
                <a:lnTo>
                  <a:pt x="2944" y="330532"/>
                </a:lnTo>
                <a:lnTo>
                  <a:pt x="0" y="377951"/>
                </a:lnTo>
                <a:lnTo>
                  <a:pt x="2944" y="425371"/>
                </a:lnTo>
                <a:lnTo>
                  <a:pt x="11542" y="471030"/>
                </a:lnTo>
                <a:lnTo>
                  <a:pt x="25440" y="514575"/>
                </a:lnTo>
                <a:lnTo>
                  <a:pt x="44282" y="555651"/>
                </a:lnTo>
                <a:lnTo>
                  <a:pt x="67716" y="593906"/>
                </a:lnTo>
                <a:lnTo>
                  <a:pt x="95386" y="628985"/>
                </a:lnTo>
                <a:lnTo>
                  <a:pt x="126939" y="660535"/>
                </a:lnTo>
                <a:lnTo>
                  <a:pt x="162019" y="688201"/>
                </a:lnTo>
                <a:lnTo>
                  <a:pt x="200274" y="711631"/>
                </a:lnTo>
                <a:lnTo>
                  <a:pt x="241349" y="730469"/>
                </a:lnTo>
                <a:lnTo>
                  <a:pt x="284890" y="744364"/>
                </a:lnTo>
                <a:lnTo>
                  <a:pt x="330542" y="752960"/>
                </a:lnTo>
                <a:lnTo>
                  <a:pt x="377952" y="755903"/>
                </a:lnTo>
                <a:lnTo>
                  <a:pt x="425371" y="752960"/>
                </a:lnTo>
                <a:lnTo>
                  <a:pt x="471030" y="744364"/>
                </a:lnTo>
                <a:lnTo>
                  <a:pt x="514575" y="730469"/>
                </a:lnTo>
                <a:lnTo>
                  <a:pt x="555651" y="711631"/>
                </a:lnTo>
                <a:lnTo>
                  <a:pt x="593906" y="688201"/>
                </a:lnTo>
                <a:lnTo>
                  <a:pt x="628985" y="660535"/>
                </a:lnTo>
                <a:lnTo>
                  <a:pt x="660535" y="628985"/>
                </a:lnTo>
                <a:lnTo>
                  <a:pt x="688201" y="593906"/>
                </a:lnTo>
                <a:lnTo>
                  <a:pt x="711631" y="555651"/>
                </a:lnTo>
                <a:lnTo>
                  <a:pt x="730469" y="514575"/>
                </a:lnTo>
                <a:lnTo>
                  <a:pt x="744364" y="471030"/>
                </a:lnTo>
                <a:lnTo>
                  <a:pt x="752960" y="425371"/>
                </a:lnTo>
                <a:lnTo>
                  <a:pt x="755904" y="377951"/>
                </a:lnTo>
                <a:lnTo>
                  <a:pt x="752960" y="330532"/>
                </a:lnTo>
                <a:lnTo>
                  <a:pt x="744364" y="284873"/>
                </a:lnTo>
                <a:lnTo>
                  <a:pt x="730469" y="241328"/>
                </a:lnTo>
                <a:lnTo>
                  <a:pt x="711631" y="200252"/>
                </a:lnTo>
                <a:lnTo>
                  <a:pt x="688201" y="161997"/>
                </a:lnTo>
                <a:lnTo>
                  <a:pt x="660535" y="126918"/>
                </a:lnTo>
                <a:lnTo>
                  <a:pt x="628985" y="95368"/>
                </a:lnTo>
                <a:lnTo>
                  <a:pt x="593906" y="67702"/>
                </a:lnTo>
                <a:lnTo>
                  <a:pt x="555651" y="44272"/>
                </a:lnTo>
                <a:lnTo>
                  <a:pt x="514575" y="25434"/>
                </a:lnTo>
                <a:lnTo>
                  <a:pt x="471030" y="11539"/>
                </a:lnTo>
                <a:lnTo>
                  <a:pt x="425371" y="2943"/>
                </a:lnTo>
                <a:lnTo>
                  <a:pt x="377952" y="0"/>
                </a:lnTo>
                <a:close/>
              </a:path>
            </a:pathLst>
          </a:custGeom>
          <a:solidFill>
            <a:srgbClr val="8AB7CD"/>
          </a:solidFill>
        </p:spPr>
        <p:txBody>
          <a:bodyPr wrap="square" lIns="0" tIns="0" rIns="0" bIns="0" rtlCol="0"/>
          <a:lstStyle/>
          <a:p>
            <a:endParaRPr/>
          </a:p>
        </p:txBody>
      </p:sp>
      <p:sp>
        <p:nvSpPr>
          <p:cNvPr id="6" name="object 6"/>
          <p:cNvSpPr txBox="1"/>
          <p:nvPr/>
        </p:nvSpPr>
        <p:spPr>
          <a:xfrm>
            <a:off x="1755775" y="3109721"/>
            <a:ext cx="1260475"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FFFFFF"/>
                </a:solidFill>
                <a:latin typeface="Arial"/>
                <a:cs typeface="Arial"/>
              </a:rPr>
              <a:t>AIRWAY</a:t>
            </a:r>
            <a:endParaRPr sz="2400">
              <a:latin typeface="Arial"/>
              <a:cs typeface="Arial"/>
            </a:endParaRPr>
          </a:p>
        </p:txBody>
      </p:sp>
      <p:sp>
        <p:nvSpPr>
          <p:cNvPr id="7" name="object 7"/>
          <p:cNvSpPr/>
          <p:nvPr/>
        </p:nvSpPr>
        <p:spPr>
          <a:xfrm>
            <a:off x="795527" y="3794759"/>
            <a:ext cx="756285" cy="756285"/>
          </a:xfrm>
          <a:custGeom>
            <a:avLst/>
            <a:gdLst/>
            <a:ahLst/>
            <a:cxnLst/>
            <a:rect l="l" t="t" r="r" b="b"/>
            <a:pathLst>
              <a:path w="756285" h="756285">
                <a:moveTo>
                  <a:pt x="377952" y="0"/>
                </a:moveTo>
                <a:lnTo>
                  <a:pt x="330542" y="2943"/>
                </a:lnTo>
                <a:lnTo>
                  <a:pt x="284890" y="11539"/>
                </a:lnTo>
                <a:lnTo>
                  <a:pt x="241349" y="25434"/>
                </a:lnTo>
                <a:lnTo>
                  <a:pt x="200274" y="44272"/>
                </a:lnTo>
                <a:lnTo>
                  <a:pt x="162019" y="67702"/>
                </a:lnTo>
                <a:lnTo>
                  <a:pt x="126939" y="95368"/>
                </a:lnTo>
                <a:lnTo>
                  <a:pt x="95386" y="126918"/>
                </a:lnTo>
                <a:lnTo>
                  <a:pt x="67716" y="161997"/>
                </a:lnTo>
                <a:lnTo>
                  <a:pt x="44282" y="200252"/>
                </a:lnTo>
                <a:lnTo>
                  <a:pt x="25440" y="241328"/>
                </a:lnTo>
                <a:lnTo>
                  <a:pt x="11542" y="284873"/>
                </a:lnTo>
                <a:lnTo>
                  <a:pt x="2944" y="330532"/>
                </a:lnTo>
                <a:lnTo>
                  <a:pt x="0" y="377951"/>
                </a:lnTo>
                <a:lnTo>
                  <a:pt x="2944" y="425371"/>
                </a:lnTo>
                <a:lnTo>
                  <a:pt x="11542" y="471030"/>
                </a:lnTo>
                <a:lnTo>
                  <a:pt x="25440" y="514575"/>
                </a:lnTo>
                <a:lnTo>
                  <a:pt x="44282" y="555651"/>
                </a:lnTo>
                <a:lnTo>
                  <a:pt x="67716" y="593906"/>
                </a:lnTo>
                <a:lnTo>
                  <a:pt x="95386" y="628985"/>
                </a:lnTo>
                <a:lnTo>
                  <a:pt x="126939" y="660535"/>
                </a:lnTo>
                <a:lnTo>
                  <a:pt x="162019" y="688201"/>
                </a:lnTo>
                <a:lnTo>
                  <a:pt x="200274" y="711631"/>
                </a:lnTo>
                <a:lnTo>
                  <a:pt x="241349" y="730469"/>
                </a:lnTo>
                <a:lnTo>
                  <a:pt x="284890" y="744364"/>
                </a:lnTo>
                <a:lnTo>
                  <a:pt x="330542" y="752960"/>
                </a:lnTo>
                <a:lnTo>
                  <a:pt x="377952" y="755903"/>
                </a:lnTo>
                <a:lnTo>
                  <a:pt x="425371" y="752960"/>
                </a:lnTo>
                <a:lnTo>
                  <a:pt x="471030" y="744364"/>
                </a:lnTo>
                <a:lnTo>
                  <a:pt x="514575" y="730469"/>
                </a:lnTo>
                <a:lnTo>
                  <a:pt x="555651" y="711631"/>
                </a:lnTo>
                <a:lnTo>
                  <a:pt x="593906" y="688201"/>
                </a:lnTo>
                <a:lnTo>
                  <a:pt x="628985" y="660535"/>
                </a:lnTo>
                <a:lnTo>
                  <a:pt x="660535" y="628985"/>
                </a:lnTo>
                <a:lnTo>
                  <a:pt x="688201" y="593906"/>
                </a:lnTo>
                <a:lnTo>
                  <a:pt x="711631" y="555651"/>
                </a:lnTo>
                <a:lnTo>
                  <a:pt x="730469" y="514575"/>
                </a:lnTo>
                <a:lnTo>
                  <a:pt x="744364" y="471030"/>
                </a:lnTo>
                <a:lnTo>
                  <a:pt x="752960" y="425371"/>
                </a:lnTo>
                <a:lnTo>
                  <a:pt x="755904" y="377951"/>
                </a:lnTo>
                <a:lnTo>
                  <a:pt x="752960" y="330532"/>
                </a:lnTo>
                <a:lnTo>
                  <a:pt x="744364" y="284873"/>
                </a:lnTo>
                <a:lnTo>
                  <a:pt x="730469" y="241328"/>
                </a:lnTo>
                <a:lnTo>
                  <a:pt x="711631" y="200252"/>
                </a:lnTo>
                <a:lnTo>
                  <a:pt x="688201" y="161997"/>
                </a:lnTo>
                <a:lnTo>
                  <a:pt x="660535" y="126918"/>
                </a:lnTo>
                <a:lnTo>
                  <a:pt x="628985" y="95368"/>
                </a:lnTo>
                <a:lnTo>
                  <a:pt x="593906" y="67702"/>
                </a:lnTo>
                <a:lnTo>
                  <a:pt x="555651" y="44272"/>
                </a:lnTo>
                <a:lnTo>
                  <a:pt x="514575" y="25434"/>
                </a:lnTo>
                <a:lnTo>
                  <a:pt x="471030" y="11539"/>
                </a:lnTo>
                <a:lnTo>
                  <a:pt x="425371" y="2943"/>
                </a:lnTo>
                <a:lnTo>
                  <a:pt x="377952" y="0"/>
                </a:lnTo>
                <a:close/>
              </a:path>
            </a:pathLst>
          </a:custGeom>
          <a:solidFill>
            <a:srgbClr val="798667"/>
          </a:solidFill>
        </p:spPr>
        <p:txBody>
          <a:bodyPr wrap="square" lIns="0" tIns="0" rIns="0" bIns="0" rtlCol="0"/>
          <a:lstStyle/>
          <a:p>
            <a:endParaRPr/>
          </a:p>
        </p:txBody>
      </p:sp>
      <p:sp>
        <p:nvSpPr>
          <p:cNvPr id="8" name="object 8"/>
          <p:cNvSpPr txBox="1"/>
          <p:nvPr/>
        </p:nvSpPr>
        <p:spPr>
          <a:xfrm>
            <a:off x="1704594" y="3948176"/>
            <a:ext cx="3700779"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Arial"/>
                <a:cs typeface="Arial"/>
              </a:rPr>
              <a:t>RESPIRATION</a:t>
            </a:r>
            <a:r>
              <a:rPr sz="2400" b="1" spc="-120" dirty="0">
                <a:solidFill>
                  <a:srgbClr val="FFFFFF"/>
                </a:solidFill>
                <a:latin typeface="Arial"/>
                <a:cs typeface="Arial"/>
              </a:rPr>
              <a:t> </a:t>
            </a:r>
            <a:r>
              <a:rPr sz="2400" i="1" spc="-10" dirty="0">
                <a:solidFill>
                  <a:srgbClr val="FFFFFF"/>
                </a:solidFill>
                <a:latin typeface="Arial"/>
                <a:cs typeface="Arial"/>
              </a:rPr>
              <a:t>(Breathing)</a:t>
            </a:r>
            <a:endParaRPr sz="2400">
              <a:latin typeface="Arial"/>
              <a:cs typeface="Arial"/>
            </a:endParaRPr>
          </a:p>
        </p:txBody>
      </p:sp>
      <p:sp>
        <p:nvSpPr>
          <p:cNvPr id="9" name="object 9"/>
          <p:cNvSpPr/>
          <p:nvPr/>
        </p:nvSpPr>
        <p:spPr>
          <a:xfrm>
            <a:off x="795527" y="4654296"/>
            <a:ext cx="756285" cy="756285"/>
          </a:xfrm>
          <a:custGeom>
            <a:avLst/>
            <a:gdLst/>
            <a:ahLst/>
            <a:cxnLst/>
            <a:rect l="l" t="t" r="r" b="b"/>
            <a:pathLst>
              <a:path w="756285" h="756285">
                <a:moveTo>
                  <a:pt x="377952" y="0"/>
                </a:moveTo>
                <a:lnTo>
                  <a:pt x="330542" y="2943"/>
                </a:lnTo>
                <a:lnTo>
                  <a:pt x="284890" y="11539"/>
                </a:lnTo>
                <a:lnTo>
                  <a:pt x="241349" y="25434"/>
                </a:lnTo>
                <a:lnTo>
                  <a:pt x="200274" y="44272"/>
                </a:lnTo>
                <a:lnTo>
                  <a:pt x="162019" y="67702"/>
                </a:lnTo>
                <a:lnTo>
                  <a:pt x="126939" y="95368"/>
                </a:lnTo>
                <a:lnTo>
                  <a:pt x="95386" y="126918"/>
                </a:lnTo>
                <a:lnTo>
                  <a:pt x="67716" y="161997"/>
                </a:lnTo>
                <a:lnTo>
                  <a:pt x="44282" y="200252"/>
                </a:lnTo>
                <a:lnTo>
                  <a:pt x="25440" y="241328"/>
                </a:lnTo>
                <a:lnTo>
                  <a:pt x="11542" y="284873"/>
                </a:lnTo>
                <a:lnTo>
                  <a:pt x="2944" y="330532"/>
                </a:lnTo>
                <a:lnTo>
                  <a:pt x="0" y="377951"/>
                </a:lnTo>
                <a:lnTo>
                  <a:pt x="2944" y="425371"/>
                </a:lnTo>
                <a:lnTo>
                  <a:pt x="11542" y="471030"/>
                </a:lnTo>
                <a:lnTo>
                  <a:pt x="25440" y="514575"/>
                </a:lnTo>
                <a:lnTo>
                  <a:pt x="44282" y="555651"/>
                </a:lnTo>
                <a:lnTo>
                  <a:pt x="67716" y="593906"/>
                </a:lnTo>
                <a:lnTo>
                  <a:pt x="95386" y="628985"/>
                </a:lnTo>
                <a:lnTo>
                  <a:pt x="126939" y="660535"/>
                </a:lnTo>
                <a:lnTo>
                  <a:pt x="162019" y="688201"/>
                </a:lnTo>
                <a:lnTo>
                  <a:pt x="200274" y="711631"/>
                </a:lnTo>
                <a:lnTo>
                  <a:pt x="241349" y="730469"/>
                </a:lnTo>
                <a:lnTo>
                  <a:pt x="284890" y="744364"/>
                </a:lnTo>
                <a:lnTo>
                  <a:pt x="330542" y="752960"/>
                </a:lnTo>
                <a:lnTo>
                  <a:pt x="377952" y="755903"/>
                </a:lnTo>
                <a:lnTo>
                  <a:pt x="425371" y="752960"/>
                </a:lnTo>
                <a:lnTo>
                  <a:pt x="471030" y="744364"/>
                </a:lnTo>
                <a:lnTo>
                  <a:pt x="514575" y="730469"/>
                </a:lnTo>
                <a:lnTo>
                  <a:pt x="555651" y="711631"/>
                </a:lnTo>
                <a:lnTo>
                  <a:pt x="593906" y="688201"/>
                </a:lnTo>
                <a:lnTo>
                  <a:pt x="628985" y="660535"/>
                </a:lnTo>
                <a:lnTo>
                  <a:pt x="660535" y="628985"/>
                </a:lnTo>
                <a:lnTo>
                  <a:pt x="688201" y="593906"/>
                </a:lnTo>
                <a:lnTo>
                  <a:pt x="711631" y="555651"/>
                </a:lnTo>
                <a:lnTo>
                  <a:pt x="730469" y="514575"/>
                </a:lnTo>
                <a:lnTo>
                  <a:pt x="744364" y="471030"/>
                </a:lnTo>
                <a:lnTo>
                  <a:pt x="752960" y="425371"/>
                </a:lnTo>
                <a:lnTo>
                  <a:pt x="755904" y="377951"/>
                </a:lnTo>
                <a:lnTo>
                  <a:pt x="752960" y="330532"/>
                </a:lnTo>
                <a:lnTo>
                  <a:pt x="744364" y="284873"/>
                </a:lnTo>
                <a:lnTo>
                  <a:pt x="730469" y="241328"/>
                </a:lnTo>
                <a:lnTo>
                  <a:pt x="711631" y="200252"/>
                </a:lnTo>
                <a:lnTo>
                  <a:pt x="688201" y="161997"/>
                </a:lnTo>
                <a:lnTo>
                  <a:pt x="660535" y="126918"/>
                </a:lnTo>
                <a:lnTo>
                  <a:pt x="628985" y="95368"/>
                </a:lnTo>
                <a:lnTo>
                  <a:pt x="593906" y="67702"/>
                </a:lnTo>
                <a:lnTo>
                  <a:pt x="555651" y="44272"/>
                </a:lnTo>
                <a:lnTo>
                  <a:pt x="514575" y="25434"/>
                </a:lnTo>
                <a:lnTo>
                  <a:pt x="471030" y="11539"/>
                </a:lnTo>
                <a:lnTo>
                  <a:pt x="425371" y="2943"/>
                </a:lnTo>
                <a:lnTo>
                  <a:pt x="377952" y="0"/>
                </a:lnTo>
                <a:close/>
              </a:path>
            </a:pathLst>
          </a:custGeom>
          <a:solidFill>
            <a:srgbClr val="F16438"/>
          </a:solidFill>
        </p:spPr>
        <p:txBody>
          <a:bodyPr wrap="square" lIns="0" tIns="0" rIns="0" bIns="0" rtlCol="0"/>
          <a:lstStyle/>
          <a:p>
            <a:endParaRPr/>
          </a:p>
        </p:txBody>
      </p:sp>
      <p:sp>
        <p:nvSpPr>
          <p:cNvPr id="10" name="object 10"/>
          <p:cNvSpPr txBox="1"/>
          <p:nvPr/>
        </p:nvSpPr>
        <p:spPr>
          <a:xfrm>
            <a:off x="1712722" y="4829936"/>
            <a:ext cx="2122805"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FFFFFF"/>
                </a:solidFill>
                <a:latin typeface="Arial"/>
                <a:cs typeface="Arial"/>
              </a:rPr>
              <a:t>CIRCULATION</a:t>
            </a:r>
            <a:endParaRPr sz="2400">
              <a:latin typeface="Arial"/>
              <a:cs typeface="Arial"/>
            </a:endParaRPr>
          </a:p>
        </p:txBody>
      </p:sp>
      <p:sp>
        <p:nvSpPr>
          <p:cNvPr id="11" name="object 11"/>
          <p:cNvSpPr/>
          <p:nvPr/>
        </p:nvSpPr>
        <p:spPr>
          <a:xfrm>
            <a:off x="809244" y="5512308"/>
            <a:ext cx="756285" cy="756285"/>
          </a:xfrm>
          <a:custGeom>
            <a:avLst/>
            <a:gdLst/>
            <a:ahLst/>
            <a:cxnLst/>
            <a:rect l="l" t="t" r="r" b="b"/>
            <a:pathLst>
              <a:path w="756285" h="756285">
                <a:moveTo>
                  <a:pt x="377952" y="0"/>
                </a:moveTo>
                <a:lnTo>
                  <a:pt x="330542" y="2944"/>
                </a:lnTo>
                <a:lnTo>
                  <a:pt x="284890" y="11542"/>
                </a:lnTo>
                <a:lnTo>
                  <a:pt x="241349" y="25440"/>
                </a:lnTo>
                <a:lnTo>
                  <a:pt x="200274" y="44282"/>
                </a:lnTo>
                <a:lnTo>
                  <a:pt x="162019" y="67716"/>
                </a:lnTo>
                <a:lnTo>
                  <a:pt x="126939" y="95386"/>
                </a:lnTo>
                <a:lnTo>
                  <a:pt x="95386" y="126939"/>
                </a:lnTo>
                <a:lnTo>
                  <a:pt x="67716" y="162019"/>
                </a:lnTo>
                <a:lnTo>
                  <a:pt x="44282" y="200274"/>
                </a:lnTo>
                <a:lnTo>
                  <a:pt x="25440" y="241349"/>
                </a:lnTo>
                <a:lnTo>
                  <a:pt x="11542" y="284890"/>
                </a:lnTo>
                <a:lnTo>
                  <a:pt x="2944" y="330542"/>
                </a:lnTo>
                <a:lnTo>
                  <a:pt x="0" y="377951"/>
                </a:lnTo>
                <a:lnTo>
                  <a:pt x="2944" y="425361"/>
                </a:lnTo>
                <a:lnTo>
                  <a:pt x="11542" y="471013"/>
                </a:lnTo>
                <a:lnTo>
                  <a:pt x="25440" y="514554"/>
                </a:lnTo>
                <a:lnTo>
                  <a:pt x="44282" y="555629"/>
                </a:lnTo>
                <a:lnTo>
                  <a:pt x="67716" y="593884"/>
                </a:lnTo>
                <a:lnTo>
                  <a:pt x="95386" y="628964"/>
                </a:lnTo>
                <a:lnTo>
                  <a:pt x="126939" y="660517"/>
                </a:lnTo>
                <a:lnTo>
                  <a:pt x="162019" y="688187"/>
                </a:lnTo>
                <a:lnTo>
                  <a:pt x="200274" y="711621"/>
                </a:lnTo>
                <a:lnTo>
                  <a:pt x="241349" y="730463"/>
                </a:lnTo>
                <a:lnTo>
                  <a:pt x="284890" y="744361"/>
                </a:lnTo>
                <a:lnTo>
                  <a:pt x="330542" y="752959"/>
                </a:lnTo>
                <a:lnTo>
                  <a:pt x="377952" y="755903"/>
                </a:lnTo>
                <a:lnTo>
                  <a:pt x="425371" y="752959"/>
                </a:lnTo>
                <a:lnTo>
                  <a:pt x="471030" y="744361"/>
                </a:lnTo>
                <a:lnTo>
                  <a:pt x="514575" y="730463"/>
                </a:lnTo>
                <a:lnTo>
                  <a:pt x="555651" y="711621"/>
                </a:lnTo>
                <a:lnTo>
                  <a:pt x="593906" y="688187"/>
                </a:lnTo>
                <a:lnTo>
                  <a:pt x="628985" y="660517"/>
                </a:lnTo>
                <a:lnTo>
                  <a:pt x="660535" y="628964"/>
                </a:lnTo>
                <a:lnTo>
                  <a:pt x="688201" y="593884"/>
                </a:lnTo>
                <a:lnTo>
                  <a:pt x="711631" y="555629"/>
                </a:lnTo>
                <a:lnTo>
                  <a:pt x="730469" y="514554"/>
                </a:lnTo>
                <a:lnTo>
                  <a:pt x="744364" y="471013"/>
                </a:lnTo>
                <a:lnTo>
                  <a:pt x="752960" y="425361"/>
                </a:lnTo>
                <a:lnTo>
                  <a:pt x="755904" y="377951"/>
                </a:lnTo>
                <a:lnTo>
                  <a:pt x="752960" y="330542"/>
                </a:lnTo>
                <a:lnTo>
                  <a:pt x="744364" y="284890"/>
                </a:lnTo>
                <a:lnTo>
                  <a:pt x="730469" y="241349"/>
                </a:lnTo>
                <a:lnTo>
                  <a:pt x="711631" y="200274"/>
                </a:lnTo>
                <a:lnTo>
                  <a:pt x="688201" y="162019"/>
                </a:lnTo>
                <a:lnTo>
                  <a:pt x="660535" y="126939"/>
                </a:lnTo>
                <a:lnTo>
                  <a:pt x="628985" y="95386"/>
                </a:lnTo>
                <a:lnTo>
                  <a:pt x="593906" y="67716"/>
                </a:lnTo>
                <a:lnTo>
                  <a:pt x="555651" y="44282"/>
                </a:lnTo>
                <a:lnTo>
                  <a:pt x="514575" y="25440"/>
                </a:lnTo>
                <a:lnTo>
                  <a:pt x="471030" y="11542"/>
                </a:lnTo>
                <a:lnTo>
                  <a:pt x="425371" y="2944"/>
                </a:lnTo>
                <a:lnTo>
                  <a:pt x="377952" y="0"/>
                </a:lnTo>
                <a:close/>
              </a:path>
            </a:pathLst>
          </a:custGeom>
          <a:solidFill>
            <a:srgbClr val="764666"/>
          </a:solidFill>
        </p:spPr>
        <p:txBody>
          <a:bodyPr wrap="square" lIns="0" tIns="0" rIns="0" bIns="0" rtlCol="0"/>
          <a:lstStyle/>
          <a:p>
            <a:endParaRPr/>
          </a:p>
        </p:txBody>
      </p:sp>
      <p:sp>
        <p:nvSpPr>
          <p:cNvPr id="12" name="object 12"/>
          <p:cNvSpPr txBox="1"/>
          <p:nvPr/>
        </p:nvSpPr>
        <p:spPr>
          <a:xfrm>
            <a:off x="963574" y="5546852"/>
            <a:ext cx="448309" cy="635000"/>
          </a:xfrm>
          <a:prstGeom prst="rect">
            <a:avLst/>
          </a:prstGeom>
        </p:spPr>
        <p:txBody>
          <a:bodyPr vert="horz" wrap="square" lIns="0" tIns="12065" rIns="0" bIns="0" rtlCol="0">
            <a:spAutoFit/>
          </a:bodyPr>
          <a:lstStyle/>
          <a:p>
            <a:pPr marL="12700">
              <a:lnSpc>
                <a:spcPct val="100000"/>
              </a:lnSpc>
              <a:spcBef>
                <a:spcPts val="95"/>
              </a:spcBef>
            </a:pPr>
            <a:r>
              <a:rPr sz="4000" spc="-50" dirty="0">
                <a:solidFill>
                  <a:srgbClr val="FFFFFF"/>
                </a:solidFill>
                <a:latin typeface="Arial Black"/>
                <a:cs typeface="Arial Black"/>
              </a:rPr>
              <a:t>H</a:t>
            </a:r>
            <a:endParaRPr sz="4000">
              <a:latin typeface="Arial Black"/>
              <a:cs typeface="Arial Black"/>
            </a:endParaRPr>
          </a:p>
        </p:txBody>
      </p:sp>
      <p:sp>
        <p:nvSpPr>
          <p:cNvPr id="13" name="object 13"/>
          <p:cNvSpPr txBox="1"/>
          <p:nvPr/>
        </p:nvSpPr>
        <p:spPr>
          <a:xfrm>
            <a:off x="1755775" y="5501132"/>
            <a:ext cx="2446655" cy="757555"/>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Arial"/>
                <a:cs typeface="Arial"/>
              </a:rPr>
              <a:t>HYPOTHERMIA</a:t>
            </a:r>
            <a:r>
              <a:rPr sz="2400" b="1" spc="-105" dirty="0">
                <a:solidFill>
                  <a:srgbClr val="FFFFFF"/>
                </a:solidFill>
                <a:latin typeface="Arial"/>
                <a:cs typeface="Arial"/>
              </a:rPr>
              <a:t> </a:t>
            </a:r>
            <a:r>
              <a:rPr sz="2400" b="1" spc="-50" dirty="0">
                <a:solidFill>
                  <a:srgbClr val="FFFFFF"/>
                </a:solidFill>
                <a:latin typeface="Arial"/>
                <a:cs typeface="Arial"/>
              </a:rPr>
              <a:t>/</a:t>
            </a:r>
            <a:endParaRPr sz="2400">
              <a:latin typeface="Arial"/>
              <a:cs typeface="Arial"/>
            </a:endParaRPr>
          </a:p>
          <a:p>
            <a:pPr marL="12700">
              <a:lnSpc>
                <a:spcPct val="100000"/>
              </a:lnSpc>
              <a:spcBef>
                <a:spcPts val="5"/>
              </a:spcBef>
            </a:pPr>
            <a:r>
              <a:rPr sz="2400" b="1" dirty="0">
                <a:solidFill>
                  <a:srgbClr val="FFFFFF"/>
                </a:solidFill>
                <a:latin typeface="Arial"/>
                <a:cs typeface="Arial"/>
              </a:rPr>
              <a:t>HEAD</a:t>
            </a:r>
            <a:r>
              <a:rPr sz="2400" b="1" spc="-65" dirty="0">
                <a:solidFill>
                  <a:srgbClr val="FFFFFF"/>
                </a:solidFill>
                <a:latin typeface="Arial"/>
                <a:cs typeface="Arial"/>
              </a:rPr>
              <a:t> </a:t>
            </a:r>
            <a:r>
              <a:rPr sz="2400" b="1" spc="-10" dirty="0">
                <a:solidFill>
                  <a:srgbClr val="FFFFFF"/>
                </a:solidFill>
                <a:latin typeface="Arial"/>
                <a:cs typeface="Arial"/>
              </a:rPr>
              <a:t>INJURIES</a:t>
            </a:r>
            <a:endParaRPr sz="2400">
              <a:latin typeface="Arial"/>
              <a:cs typeface="Arial"/>
            </a:endParaRPr>
          </a:p>
        </p:txBody>
      </p:sp>
      <p:sp>
        <p:nvSpPr>
          <p:cNvPr id="14" name="object 14"/>
          <p:cNvSpPr/>
          <p:nvPr/>
        </p:nvSpPr>
        <p:spPr>
          <a:xfrm>
            <a:off x="795527" y="2077211"/>
            <a:ext cx="756285" cy="756285"/>
          </a:xfrm>
          <a:custGeom>
            <a:avLst/>
            <a:gdLst/>
            <a:ahLst/>
            <a:cxnLst/>
            <a:rect l="l" t="t" r="r" b="b"/>
            <a:pathLst>
              <a:path w="756285" h="756285">
                <a:moveTo>
                  <a:pt x="377952" y="0"/>
                </a:moveTo>
                <a:lnTo>
                  <a:pt x="330542" y="2943"/>
                </a:lnTo>
                <a:lnTo>
                  <a:pt x="284890" y="11539"/>
                </a:lnTo>
                <a:lnTo>
                  <a:pt x="241349" y="25434"/>
                </a:lnTo>
                <a:lnTo>
                  <a:pt x="200274" y="44272"/>
                </a:lnTo>
                <a:lnTo>
                  <a:pt x="162019" y="67702"/>
                </a:lnTo>
                <a:lnTo>
                  <a:pt x="126939" y="95368"/>
                </a:lnTo>
                <a:lnTo>
                  <a:pt x="95386" y="126918"/>
                </a:lnTo>
                <a:lnTo>
                  <a:pt x="67716" y="161997"/>
                </a:lnTo>
                <a:lnTo>
                  <a:pt x="44282" y="200252"/>
                </a:lnTo>
                <a:lnTo>
                  <a:pt x="25440" y="241328"/>
                </a:lnTo>
                <a:lnTo>
                  <a:pt x="11542" y="284873"/>
                </a:lnTo>
                <a:lnTo>
                  <a:pt x="2944" y="330532"/>
                </a:lnTo>
                <a:lnTo>
                  <a:pt x="0" y="377951"/>
                </a:lnTo>
                <a:lnTo>
                  <a:pt x="2944" y="425371"/>
                </a:lnTo>
                <a:lnTo>
                  <a:pt x="11542" y="471030"/>
                </a:lnTo>
                <a:lnTo>
                  <a:pt x="25440" y="514575"/>
                </a:lnTo>
                <a:lnTo>
                  <a:pt x="44282" y="555651"/>
                </a:lnTo>
                <a:lnTo>
                  <a:pt x="67716" y="593906"/>
                </a:lnTo>
                <a:lnTo>
                  <a:pt x="95386" y="628985"/>
                </a:lnTo>
                <a:lnTo>
                  <a:pt x="126939" y="660535"/>
                </a:lnTo>
                <a:lnTo>
                  <a:pt x="162019" y="688201"/>
                </a:lnTo>
                <a:lnTo>
                  <a:pt x="200274" y="711631"/>
                </a:lnTo>
                <a:lnTo>
                  <a:pt x="241349" y="730469"/>
                </a:lnTo>
                <a:lnTo>
                  <a:pt x="284890" y="744364"/>
                </a:lnTo>
                <a:lnTo>
                  <a:pt x="330542" y="752960"/>
                </a:lnTo>
                <a:lnTo>
                  <a:pt x="377952" y="755903"/>
                </a:lnTo>
                <a:lnTo>
                  <a:pt x="425371" y="752960"/>
                </a:lnTo>
                <a:lnTo>
                  <a:pt x="471030" y="744364"/>
                </a:lnTo>
                <a:lnTo>
                  <a:pt x="514575" y="730469"/>
                </a:lnTo>
                <a:lnTo>
                  <a:pt x="555651" y="711631"/>
                </a:lnTo>
                <a:lnTo>
                  <a:pt x="593906" y="688201"/>
                </a:lnTo>
                <a:lnTo>
                  <a:pt x="628985" y="660535"/>
                </a:lnTo>
                <a:lnTo>
                  <a:pt x="660535" y="628985"/>
                </a:lnTo>
                <a:lnTo>
                  <a:pt x="688201" y="593906"/>
                </a:lnTo>
                <a:lnTo>
                  <a:pt x="711631" y="555651"/>
                </a:lnTo>
                <a:lnTo>
                  <a:pt x="730469" y="514575"/>
                </a:lnTo>
                <a:lnTo>
                  <a:pt x="744364" y="471030"/>
                </a:lnTo>
                <a:lnTo>
                  <a:pt x="752960" y="425371"/>
                </a:lnTo>
                <a:lnTo>
                  <a:pt x="755904" y="377951"/>
                </a:lnTo>
                <a:lnTo>
                  <a:pt x="752960" y="330532"/>
                </a:lnTo>
                <a:lnTo>
                  <a:pt x="744364" y="284873"/>
                </a:lnTo>
                <a:lnTo>
                  <a:pt x="730469" y="241328"/>
                </a:lnTo>
                <a:lnTo>
                  <a:pt x="711631" y="200252"/>
                </a:lnTo>
                <a:lnTo>
                  <a:pt x="688201" y="161997"/>
                </a:lnTo>
                <a:lnTo>
                  <a:pt x="660535" y="126918"/>
                </a:lnTo>
                <a:lnTo>
                  <a:pt x="628985" y="95368"/>
                </a:lnTo>
                <a:lnTo>
                  <a:pt x="593906" y="67702"/>
                </a:lnTo>
                <a:lnTo>
                  <a:pt x="555651" y="44272"/>
                </a:lnTo>
                <a:lnTo>
                  <a:pt x="514575" y="25434"/>
                </a:lnTo>
                <a:lnTo>
                  <a:pt x="471030" y="11539"/>
                </a:lnTo>
                <a:lnTo>
                  <a:pt x="425371" y="2943"/>
                </a:lnTo>
                <a:lnTo>
                  <a:pt x="377952" y="0"/>
                </a:lnTo>
                <a:close/>
              </a:path>
            </a:pathLst>
          </a:custGeom>
          <a:solidFill>
            <a:srgbClr val="D53439"/>
          </a:solidFill>
        </p:spPr>
        <p:txBody>
          <a:bodyPr wrap="square" lIns="0" tIns="0" rIns="0" bIns="0" rtlCol="0"/>
          <a:lstStyle/>
          <a:p>
            <a:endParaRPr/>
          </a:p>
        </p:txBody>
      </p:sp>
      <p:sp>
        <p:nvSpPr>
          <p:cNvPr id="15" name="object 15"/>
          <p:cNvSpPr txBox="1"/>
          <p:nvPr/>
        </p:nvSpPr>
        <p:spPr>
          <a:xfrm>
            <a:off x="922121" y="1859940"/>
            <a:ext cx="504825" cy="3462020"/>
          </a:xfrm>
          <a:prstGeom prst="rect">
            <a:avLst/>
          </a:prstGeom>
        </p:spPr>
        <p:txBody>
          <a:bodyPr vert="horz" wrap="square" lIns="0" tIns="12700" rIns="0" bIns="0" rtlCol="0">
            <a:spAutoFit/>
          </a:bodyPr>
          <a:lstStyle/>
          <a:p>
            <a:pPr marL="53340" marR="5080" indent="-41275" algn="just">
              <a:lnSpc>
                <a:spcPct val="140900"/>
              </a:lnSpc>
              <a:spcBef>
                <a:spcPts val="100"/>
              </a:spcBef>
            </a:pPr>
            <a:r>
              <a:rPr sz="4000" spc="-50" dirty="0">
                <a:solidFill>
                  <a:srgbClr val="FFFFFF"/>
                </a:solidFill>
                <a:latin typeface="Arial Black"/>
                <a:cs typeface="Arial Black"/>
              </a:rPr>
              <a:t>M A R C</a:t>
            </a:r>
            <a:endParaRPr sz="4000">
              <a:latin typeface="Arial Black"/>
              <a:cs typeface="Arial Black"/>
            </a:endParaRPr>
          </a:p>
        </p:txBody>
      </p:sp>
      <p:sp>
        <p:nvSpPr>
          <p:cNvPr id="16" name="object 16"/>
          <p:cNvSpPr/>
          <p:nvPr/>
        </p:nvSpPr>
        <p:spPr>
          <a:xfrm>
            <a:off x="6714743" y="2976372"/>
            <a:ext cx="756285" cy="756285"/>
          </a:xfrm>
          <a:custGeom>
            <a:avLst/>
            <a:gdLst/>
            <a:ahLst/>
            <a:cxnLst/>
            <a:rect l="l" t="t" r="r" b="b"/>
            <a:pathLst>
              <a:path w="756284" h="756285">
                <a:moveTo>
                  <a:pt x="377951" y="0"/>
                </a:moveTo>
                <a:lnTo>
                  <a:pt x="330532" y="2943"/>
                </a:lnTo>
                <a:lnTo>
                  <a:pt x="284873" y="11539"/>
                </a:lnTo>
                <a:lnTo>
                  <a:pt x="241328" y="25434"/>
                </a:lnTo>
                <a:lnTo>
                  <a:pt x="200252" y="44272"/>
                </a:lnTo>
                <a:lnTo>
                  <a:pt x="161997" y="67702"/>
                </a:lnTo>
                <a:lnTo>
                  <a:pt x="126918" y="95368"/>
                </a:lnTo>
                <a:lnTo>
                  <a:pt x="95368" y="126918"/>
                </a:lnTo>
                <a:lnTo>
                  <a:pt x="67702" y="161997"/>
                </a:lnTo>
                <a:lnTo>
                  <a:pt x="44272" y="200252"/>
                </a:lnTo>
                <a:lnTo>
                  <a:pt x="25434" y="241328"/>
                </a:lnTo>
                <a:lnTo>
                  <a:pt x="11539" y="284873"/>
                </a:lnTo>
                <a:lnTo>
                  <a:pt x="2943" y="330532"/>
                </a:lnTo>
                <a:lnTo>
                  <a:pt x="0" y="377951"/>
                </a:lnTo>
                <a:lnTo>
                  <a:pt x="2943" y="425371"/>
                </a:lnTo>
                <a:lnTo>
                  <a:pt x="11539" y="471030"/>
                </a:lnTo>
                <a:lnTo>
                  <a:pt x="25434" y="514575"/>
                </a:lnTo>
                <a:lnTo>
                  <a:pt x="44272" y="555651"/>
                </a:lnTo>
                <a:lnTo>
                  <a:pt x="67702" y="593906"/>
                </a:lnTo>
                <a:lnTo>
                  <a:pt x="95368" y="628985"/>
                </a:lnTo>
                <a:lnTo>
                  <a:pt x="126918" y="660535"/>
                </a:lnTo>
                <a:lnTo>
                  <a:pt x="161997" y="688201"/>
                </a:lnTo>
                <a:lnTo>
                  <a:pt x="200252" y="711631"/>
                </a:lnTo>
                <a:lnTo>
                  <a:pt x="241328" y="730469"/>
                </a:lnTo>
                <a:lnTo>
                  <a:pt x="284873" y="744364"/>
                </a:lnTo>
                <a:lnTo>
                  <a:pt x="330532" y="752960"/>
                </a:lnTo>
                <a:lnTo>
                  <a:pt x="377951" y="755903"/>
                </a:lnTo>
                <a:lnTo>
                  <a:pt x="425371" y="752960"/>
                </a:lnTo>
                <a:lnTo>
                  <a:pt x="471030" y="744364"/>
                </a:lnTo>
                <a:lnTo>
                  <a:pt x="514575" y="730469"/>
                </a:lnTo>
                <a:lnTo>
                  <a:pt x="555651" y="711631"/>
                </a:lnTo>
                <a:lnTo>
                  <a:pt x="593906" y="688201"/>
                </a:lnTo>
                <a:lnTo>
                  <a:pt x="628985" y="660535"/>
                </a:lnTo>
                <a:lnTo>
                  <a:pt x="660535" y="628985"/>
                </a:lnTo>
                <a:lnTo>
                  <a:pt x="688201" y="593906"/>
                </a:lnTo>
                <a:lnTo>
                  <a:pt x="711631" y="555651"/>
                </a:lnTo>
                <a:lnTo>
                  <a:pt x="730469" y="514575"/>
                </a:lnTo>
                <a:lnTo>
                  <a:pt x="744364" y="471030"/>
                </a:lnTo>
                <a:lnTo>
                  <a:pt x="752960" y="425371"/>
                </a:lnTo>
                <a:lnTo>
                  <a:pt x="755903" y="377951"/>
                </a:lnTo>
                <a:lnTo>
                  <a:pt x="752960" y="330532"/>
                </a:lnTo>
                <a:lnTo>
                  <a:pt x="744364" y="284873"/>
                </a:lnTo>
                <a:lnTo>
                  <a:pt x="730469" y="241328"/>
                </a:lnTo>
                <a:lnTo>
                  <a:pt x="711631" y="200252"/>
                </a:lnTo>
                <a:lnTo>
                  <a:pt x="688201" y="161997"/>
                </a:lnTo>
                <a:lnTo>
                  <a:pt x="660535" y="126918"/>
                </a:lnTo>
                <a:lnTo>
                  <a:pt x="628985" y="95368"/>
                </a:lnTo>
                <a:lnTo>
                  <a:pt x="593906" y="67702"/>
                </a:lnTo>
                <a:lnTo>
                  <a:pt x="555651" y="44272"/>
                </a:lnTo>
                <a:lnTo>
                  <a:pt x="514575" y="25434"/>
                </a:lnTo>
                <a:lnTo>
                  <a:pt x="471030" y="11539"/>
                </a:lnTo>
                <a:lnTo>
                  <a:pt x="425371" y="2943"/>
                </a:lnTo>
                <a:lnTo>
                  <a:pt x="377951" y="0"/>
                </a:lnTo>
                <a:close/>
              </a:path>
            </a:pathLst>
          </a:custGeom>
          <a:solidFill>
            <a:srgbClr val="7E7E7E"/>
          </a:solidFill>
        </p:spPr>
        <p:txBody>
          <a:bodyPr wrap="square" lIns="0" tIns="0" rIns="0" bIns="0" rtlCol="0"/>
          <a:lstStyle/>
          <a:p>
            <a:endParaRPr/>
          </a:p>
        </p:txBody>
      </p:sp>
      <p:sp>
        <p:nvSpPr>
          <p:cNvPr id="17" name="object 17"/>
          <p:cNvSpPr txBox="1"/>
          <p:nvPr/>
        </p:nvSpPr>
        <p:spPr>
          <a:xfrm>
            <a:off x="7708138" y="3123946"/>
            <a:ext cx="1972945"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FFFFFF"/>
                </a:solidFill>
                <a:latin typeface="Arial"/>
                <a:cs typeface="Arial"/>
              </a:rPr>
              <a:t>ANTIBIOTICS</a:t>
            </a:r>
            <a:endParaRPr sz="2400">
              <a:latin typeface="Arial"/>
              <a:cs typeface="Arial"/>
            </a:endParaRPr>
          </a:p>
        </p:txBody>
      </p:sp>
      <p:sp>
        <p:nvSpPr>
          <p:cNvPr id="18" name="object 18"/>
          <p:cNvSpPr/>
          <p:nvPr/>
        </p:nvSpPr>
        <p:spPr>
          <a:xfrm>
            <a:off x="6714743" y="3863340"/>
            <a:ext cx="756285" cy="756285"/>
          </a:xfrm>
          <a:custGeom>
            <a:avLst/>
            <a:gdLst/>
            <a:ahLst/>
            <a:cxnLst/>
            <a:rect l="l" t="t" r="r" b="b"/>
            <a:pathLst>
              <a:path w="756284" h="756285">
                <a:moveTo>
                  <a:pt x="377951" y="0"/>
                </a:moveTo>
                <a:lnTo>
                  <a:pt x="330532" y="2943"/>
                </a:lnTo>
                <a:lnTo>
                  <a:pt x="284873" y="11539"/>
                </a:lnTo>
                <a:lnTo>
                  <a:pt x="241328" y="25434"/>
                </a:lnTo>
                <a:lnTo>
                  <a:pt x="200252" y="44272"/>
                </a:lnTo>
                <a:lnTo>
                  <a:pt x="161997" y="67702"/>
                </a:lnTo>
                <a:lnTo>
                  <a:pt x="126918" y="95368"/>
                </a:lnTo>
                <a:lnTo>
                  <a:pt x="95368" y="126918"/>
                </a:lnTo>
                <a:lnTo>
                  <a:pt x="67702" y="161997"/>
                </a:lnTo>
                <a:lnTo>
                  <a:pt x="44272" y="200252"/>
                </a:lnTo>
                <a:lnTo>
                  <a:pt x="25434" y="241328"/>
                </a:lnTo>
                <a:lnTo>
                  <a:pt x="11539" y="284873"/>
                </a:lnTo>
                <a:lnTo>
                  <a:pt x="2943" y="330532"/>
                </a:lnTo>
                <a:lnTo>
                  <a:pt x="0" y="377952"/>
                </a:lnTo>
                <a:lnTo>
                  <a:pt x="2943" y="425371"/>
                </a:lnTo>
                <a:lnTo>
                  <a:pt x="11539" y="471030"/>
                </a:lnTo>
                <a:lnTo>
                  <a:pt x="25434" y="514575"/>
                </a:lnTo>
                <a:lnTo>
                  <a:pt x="44272" y="555651"/>
                </a:lnTo>
                <a:lnTo>
                  <a:pt x="67702" y="593906"/>
                </a:lnTo>
                <a:lnTo>
                  <a:pt x="95368" y="628985"/>
                </a:lnTo>
                <a:lnTo>
                  <a:pt x="126918" y="660535"/>
                </a:lnTo>
                <a:lnTo>
                  <a:pt x="161997" y="688201"/>
                </a:lnTo>
                <a:lnTo>
                  <a:pt x="200252" y="711631"/>
                </a:lnTo>
                <a:lnTo>
                  <a:pt x="241328" y="730469"/>
                </a:lnTo>
                <a:lnTo>
                  <a:pt x="284873" y="744364"/>
                </a:lnTo>
                <a:lnTo>
                  <a:pt x="330532" y="752960"/>
                </a:lnTo>
                <a:lnTo>
                  <a:pt x="377951" y="755904"/>
                </a:lnTo>
                <a:lnTo>
                  <a:pt x="425371" y="752960"/>
                </a:lnTo>
                <a:lnTo>
                  <a:pt x="471030" y="744364"/>
                </a:lnTo>
                <a:lnTo>
                  <a:pt x="514575" y="730469"/>
                </a:lnTo>
                <a:lnTo>
                  <a:pt x="555651" y="711631"/>
                </a:lnTo>
                <a:lnTo>
                  <a:pt x="593906" y="688201"/>
                </a:lnTo>
                <a:lnTo>
                  <a:pt x="628985" y="660535"/>
                </a:lnTo>
                <a:lnTo>
                  <a:pt x="660535" y="628985"/>
                </a:lnTo>
                <a:lnTo>
                  <a:pt x="688201" y="593906"/>
                </a:lnTo>
                <a:lnTo>
                  <a:pt x="711631" y="555651"/>
                </a:lnTo>
                <a:lnTo>
                  <a:pt x="730469" y="514575"/>
                </a:lnTo>
                <a:lnTo>
                  <a:pt x="744364" y="471030"/>
                </a:lnTo>
                <a:lnTo>
                  <a:pt x="752960" y="425371"/>
                </a:lnTo>
                <a:lnTo>
                  <a:pt x="755903" y="377952"/>
                </a:lnTo>
                <a:lnTo>
                  <a:pt x="752960" y="330532"/>
                </a:lnTo>
                <a:lnTo>
                  <a:pt x="744364" y="284873"/>
                </a:lnTo>
                <a:lnTo>
                  <a:pt x="730469" y="241328"/>
                </a:lnTo>
                <a:lnTo>
                  <a:pt x="711631" y="200252"/>
                </a:lnTo>
                <a:lnTo>
                  <a:pt x="688201" y="161997"/>
                </a:lnTo>
                <a:lnTo>
                  <a:pt x="660535" y="126918"/>
                </a:lnTo>
                <a:lnTo>
                  <a:pt x="628985" y="95368"/>
                </a:lnTo>
                <a:lnTo>
                  <a:pt x="593906" y="67702"/>
                </a:lnTo>
                <a:lnTo>
                  <a:pt x="555651" y="44272"/>
                </a:lnTo>
                <a:lnTo>
                  <a:pt x="514575" y="25434"/>
                </a:lnTo>
                <a:lnTo>
                  <a:pt x="471030" y="11539"/>
                </a:lnTo>
                <a:lnTo>
                  <a:pt x="425371" y="2943"/>
                </a:lnTo>
                <a:lnTo>
                  <a:pt x="377951" y="0"/>
                </a:lnTo>
                <a:close/>
              </a:path>
            </a:pathLst>
          </a:custGeom>
          <a:solidFill>
            <a:srgbClr val="7E7E7E"/>
          </a:solidFill>
        </p:spPr>
        <p:txBody>
          <a:bodyPr wrap="square" lIns="0" tIns="0" rIns="0" bIns="0" rtlCol="0"/>
          <a:lstStyle/>
          <a:p>
            <a:endParaRPr/>
          </a:p>
        </p:txBody>
      </p:sp>
      <p:sp>
        <p:nvSpPr>
          <p:cNvPr id="19" name="object 19"/>
          <p:cNvSpPr/>
          <p:nvPr/>
        </p:nvSpPr>
        <p:spPr>
          <a:xfrm>
            <a:off x="6714743" y="4748784"/>
            <a:ext cx="756285" cy="756285"/>
          </a:xfrm>
          <a:custGeom>
            <a:avLst/>
            <a:gdLst/>
            <a:ahLst/>
            <a:cxnLst/>
            <a:rect l="l" t="t" r="r" b="b"/>
            <a:pathLst>
              <a:path w="756284" h="756285">
                <a:moveTo>
                  <a:pt x="377951" y="0"/>
                </a:moveTo>
                <a:lnTo>
                  <a:pt x="330532" y="2943"/>
                </a:lnTo>
                <a:lnTo>
                  <a:pt x="284873" y="11539"/>
                </a:lnTo>
                <a:lnTo>
                  <a:pt x="241328" y="25434"/>
                </a:lnTo>
                <a:lnTo>
                  <a:pt x="200252" y="44272"/>
                </a:lnTo>
                <a:lnTo>
                  <a:pt x="161997" y="67702"/>
                </a:lnTo>
                <a:lnTo>
                  <a:pt x="126918" y="95368"/>
                </a:lnTo>
                <a:lnTo>
                  <a:pt x="95368" y="126918"/>
                </a:lnTo>
                <a:lnTo>
                  <a:pt x="67702" y="161997"/>
                </a:lnTo>
                <a:lnTo>
                  <a:pt x="44272" y="200252"/>
                </a:lnTo>
                <a:lnTo>
                  <a:pt x="25434" y="241328"/>
                </a:lnTo>
                <a:lnTo>
                  <a:pt x="11539" y="284873"/>
                </a:lnTo>
                <a:lnTo>
                  <a:pt x="2943" y="330532"/>
                </a:lnTo>
                <a:lnTo>
                  <a:pt x="0" y="377952"/>
                </a:lnTo>
                <a:lnTo>
                  <a:pt x="2943" y="425371"/>
                </a:lnTo>
                <a:lnTo>
                  <a:pt x="11539" y="471030"/>
                </a:lnTo>
                <a:lnTo>
                  <a:pt x="25434" y="514575"/>
                </a:lnTo>
                <a:lnTo>
                  <a:pt x="44272" y="555651"/>
                </a:lnTo>
                <a:lnTo>
                  <a:pt x="67702" y="593906"/>
                </a:lnTo>
                <a:lnTo>
                  <a:pt x="95368" y="628985"/>
                </a:lnTo>
                <a:lnTo>
                  <a:pt x="126918" y="660535"/>
                </a:lnTo>
                <a:lnTo>
                  <a:pt x="161997" y="688201"/>
                </a:lnTo>
                <a:lnTo>
                  <a:pt x="200252" y="711631"/>
                </a:lnTo>
                <a:lnTo>
                  <a:pt x="241328" y="730469"/>
                </a:lnTo>
                <a:lnTo>
                  <a:pt x="284873" y="744364"/>
                </a:lnTo>
                <a:lnTo>
                  <a:pt x="330532" y="752960"/>
                </a:lnTo>
                <a:lnTo>
                  <a:pt x="377951" y="755904"/>
                </a:lnTo>
                <a:lnTo>
                  <a:pt x="425371" y="752960"/>
                </a:lnTo>
                <a:lnTo>
                  <a:pt x="471030" y="744364"/>
                </a:lnTo>
                <a:lnTo>
                  <a:pt x="514575" y="730469"/>
                </a:lnTo>
                <a:lnTo>
                  <a:pt x="555651" y="711631"/>
                </a:lnTo>
                <a:lnTo>
                  <a:pt x="593906" y="688201"/>
                </a:lnTo>
                <a:lnTo>
                  <a:pt x="628985" y="660535"/>
                </a:lnTo>
                <a:lnTo>
                  <a:pt x="660535" y="628985"/>
                </a:lnTo>
                <a:lnTo>
                  <a:pt x="688201" y="593906"/>
                </a:lnTo>
                <a:lnTo>
                  <a:pt x="711631" y="555651"/>
                </a:lnTo>
                <a:lnTo>
                  <a:pt x="730469" y="514575"/>
                </a:lnTo>
                <a:lnTo>
                  <a:pt x="744364" y="471030"/>
                </a:lnTo>
                <a:lnTo>
                  <a:pt x="752960" y="425371"/>
                </a:lnTo>
                <a:lnTo>
                  <a:pt x="755903" y="377952"/>
                </a:lnTo>
                <a:lnTo>
                  <a:pt x="752960" y="330532"/>
                </a:lnTo>
                <a:lnTo>
                  <a:pt x="744364" y="284873"/>
                </a:lnTo>
                <a:lnTo>
                  <a:pt x="730469" y="241328"/>
                </a:lnTo>
                <a:lnTo>
                  <a:pt x="711631" y="200252"/>
                </a:lnTo>
                <a:lnTo>
                  <a:pt x="688201" y="161997"/>
                </a:lnTo>
                <a:lnTo>
                  <a:pt x="660535" y="126918"/>
                </a:lnTo>
                <a:lnTo>
                  <a:pt x="628985" y="95368"/>
                </a:lnTo>
                <a:lnTo>
                  <a:pt x="593906" y="67702"/>
                </a:lnTo>
                <a:lnTo>
                  <a:pt x="555651" y="44272"/>
                </a:lnTo>
                <a:lnTo>
                  <a:pt x="514575" y="25434"/>
                </a:lnTo>
                <a:lnTo>
                  <a:pt x="471030" y="11539"/>
                </a:lnTo>
                <a:lnTo>
                  <a:pt x="425371" y="2943"/>
                </a:lnTo>
                <a:lnTo>
                  <a:pt x="377951" y="0"/>
                </a:lnTo>
                <a:close/>
              </a:path>
            </a:pathLst>
          </a:custGeom>
          <a:solidFill>
            <a:srgbClr val="7E7E7E"/>
          </a:solidFill>
        </p:spPr>
        <p:txBody>
          <a:bodyPr wrap="square" lIns="0" tIns="0" rIns="0" bIns="0" rtlCol="0"/>
          <a:lstStyle/>
          <a:p>
            <a:endParaRPr/>
          </a:p>
        </p:txBody>
      </p:sp>
      <p:sp>
        <p:nvSpPr>
          <p:cNvPr id="20" name="object 20"/>
          <p:cNvSpPr txBox="1"/>
          <p:nvPr/>
        </p:nvSpPr>
        <p:spPr>
          <a:xfrm>
            <a:off x="7708138" y="4863210"/>
            <a:ext cx="1650364"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FFFFFF"/>
                </a:solidFill>
                <a:latin typeface="Arial"/>
                <a:cs typeface="Arial"/>
              </a:rPr>
              <a:t>SPLINTING</a:t>
            </a:r>
            <a:endParaRPr sz="2400">
              <a:latin typeface="Arial"/>
              <a:cs typeface="Arial"/>
            </a:endParaRPr>
          </a:p>
        </p:txBody>
      </p:sp>
      <p:sp>
        <p:nvSpPr>
          <p:cNvPr id="21" name="object 21"/>
          <p:cNvSpPr/>
          <p:nvPr/>
        </p:nvSpPr>
        <p:spPr>
          <a:xfrm>
            <a:off x="6714743" y="2109216"/>
            <a:ext cx="756285" cy="756285"/>
          </a:xfrm>
          <a:custGeom>
            <a:avLst/>
            <a:gdLst/>
            <a:ahLst/>
            <a:cxnLst/>
            <a:rect l="l" t="t" r="r" b="b"/>
            <a:pathLst>
              <a:path w="756284" h="756285">
                <a:moveTo>
                  <a:pt x="377951" y="0"/>
                </a:moveTo>
                <a:lnTo>
                  <a:pt x="330532" y="2943"/>
                </a:lnTo>
                <a:lnTo>
                  <a:pt x="284873" y="11539"/>
                </a:lnTo>
                <a:lnTo>
                  <a:pt x="241328" y="25434"/>
                </a:lnTo>
                <a:lnTo>
                  <a:pt x="200252" y="44272"/>
                </a:lnTo>
                <a:lnTo>
                  <a:pt x="161997" y="67702"/>
                </a:lnTo>
                <a:lnTo>
                  <a:pt x="126918" y="95368"/>
                </a:lnTo>
                <a:lnTo>
                  <a:pt x="95368" y="126918"/>
                </a:lnTo>
                <a:lnTo>
                  <a:pt x="67702" y="161997"/>
                </a:lnTo>
                <a:lnTo>
                  <a:pt x="44272" y="200252"/>
                </a:lnTo>
                <a:lnTo>
                  <a:pt x="25434" y="241328"/>
                </a:lnTo>
                <a:lnTo>
                  <a:pt x="11539" y="284873"/>
                </a:lnTo>
                <a:lnTo>
                  <a:pt x="2943" y="330532"/>
                </a:lnTo>
                <a:lnTo>
                  <a:pt x="0" y="377951"/>
                </a:lnTo>
                <a:lnTo>
                  <a:pt x="2943" y="425371"/>
                </a:lnTo>
                <a:lnTo>
                  <a:pt x="11539" y="471030"/>
                </a:lnTo>
                <a:lnTo>
                  <a:pt x="25434" y="514575"/>
                </a:lnTo>
                <a:lnTo>
                  <a:pt x="44272" y="555651"/>
                </a:lnTo>
                <a:lnTo>
                  <a:pt x="67702" y="593906"/>
                </a:lnTo>
                <a:lnTo>
                  <a:pt x="95368" y="628985"/>
                </a:lnTo>
                <a:lnTo>
                  <a:pt x="126918" y="660535"/>
                </a:lnTo>
                <a:lnTo>
                  <a:pt x="161997" y="688201"/>
                </a:lnTo>
                <a:lnTo>
                  <a:pt x="200252" y="711631"/>
                </a:lnTo>
                <a:lnTo>
                  <a:pt x="241328" y="730469"/>
                </a:lnTo>
                <a:lnTo>
                  <a:pt x="284873" y="744364"/>
                </a:lnTo>
                <a:lnTo>
                  <a:pt x="330532" y="752960"/>
                </a:lnTo>
                <a:lnTo>
                  <a:pt x="377951" y="755904"/>
                </a:lnTo>
                <a:lnTo>
                  <a:pt x="425371" y="752960"/>
                </a:lnTo>
                <a:lnTo>
                  <a:pt x="471030" y="744364"/>
                </a:lnTo>
                <a:lnTo>
                  <a:pt x="514575" y="730469"/>
                </a:lnTo>
                <a:lnTo>
                  <a:pt x="555651" y="711631"/>
                </a:lnTo>
                <a:lnTo>
                  <a:pt x="593906" y="688201"/>
                </a:lnTo>
                <a:lnTo>
                  <a:pt x="628985" y="660535"/>
                </a:lnTo>
                <a:lnTo>
                  <a:pt x="660535" y="628985"/>
                </a:lnTo>
                <a:lnTo>
                  <a:pt x="688201" y="593906"/>
                </a:lnTo>
                <a:lnTo>
                  <a:pt x="711631" y="555651"/>
                </a:lnTo>
                <a:lnTo>
                  <a:pt x="730469" y="514575"/>
                </a:lnTo>
                <a:lnTo>
                  <a:pt x="744364" y="471030"/>
                </a:lnTo>
                <a:lnTo>
                  <a:pt x="752960" y="425371"/>
                </a:lnTo>
                <a:lnTo>
                  <a:pt x="755903" y="377951"/>
                </a:lnTo>
                <a:lnTo>
                  <a:pt x="752960" y="330532"/>
                </a:lnTo>
                <a:lnTo>
                  <a:pt x="744364" y="284873"/>
                </a:lnTo>
                <a:lnTo>
                  <a:pt x="730469" y="241328"/>
                </a:lnTo>
                <a:lnTo>
                  <a:pt x="711631" y="200252"/>
                </a:lnTo>
                <a:lnTo>
                  <a:pt x="688201" y="161997"/>
                </a:lnTo>
                <a:lnTo>
                  <a:pt x="660535" y="126918"/>
                </a:lnTo>
                <a:lnTo>
                  <a:pt x="628985" y="95368"/>
                </a:lnTo>
                <a:lnTo>
                  <a:pt x="593906" y="67702"/>
                </a:lnTo>
                <a:lnTo>
                  <a:pt x="555651" y="44272"/>
                </a:lnTo>
                <a:lnTo>
                  <a:pt x="514575" y="25434"/>
                </a:lnTo>
                <a:lnTo>
                  <a:pt x="471030" y="11539"/>
                </a:lnTo>
                <a:lnTo>
                  <a:pt x="425371" y="2943"/>
                </a:lnTo>
                <a:lnTo>
                  <a:pt x="377951" y="0"/>
                </a:lnTo>
                <a:close/>
              </a:path>
            </a:pathLst>
          </a:custGeom>
          <a:solidFill>
            <a:srgbClr val="7E7E7E"/>
          </a:solidFill>
        </p:spPr>
        <p:txBody>
          <a:bodyPr wrap="square" lIns="0" tIns="0" rIns="0" bIns="0" rtlCol="0"/>
          <a:lstStyle/>
          <a:p>
            <a:endParaRPr/>
          </a:p>
        </p:txBody>
      </p:sp>
      <p:sp>
        <p:nvSpPr>
          <p:cNvPr id="22" name="object 22"/>
          <p:cNvSpPr txBox="1"/>
          <p:nvPr/>
        </p:nvSpPr>
        <p:spPr>
          <a:xfrm>
            <a:off x="6826122" y="1981200"/>
            <a:ext cx="533400" cy="3531235"/>
          </a:xfrm>
          <a:prstGeom prst="rect">
            <a:avLst/>
          </a:prstGeom>
        </p:spPr>
        <p:txBody>
          <a:bodyPr vert="horz" wrap="square" lIns="0" tIns="2540" rIns="0" bIns="0" rtlCol="0">
            <a:spAutoFit/>
          </a:bodyPr>
          <a:lstStyle/>
          <a:p>
            <a:pPr marL="12700" marR="5080" indent="71120" algn="ctr">
              <a:lnSpc>
                <a:spcPct val="143800"/>
              </a:lnSpc>
              <a:spcBef>
                <a:spcPts val="20"/>
              </a:spcBef>
            </a:pPr>
            <a:r>
              <a:rPr sz="4000" spc="-50" dirty="0">
                <a:solidFill>
                  <a:srgbClr val="FFFFFF"/>
                </a:solidFill>
                <a:latin typeface="Arial Black"/>
                <a:cs typeface="Arial Black"/>
              </a:rPr>
              <a:t>P A W</a:t>
            </a:r>
            <a:endParaRPr sz="4000" dirty="0">
              <a:latin typeface="Arial Black"/>
              <a:cs typeface="Arial Black"/>
            </a:endParaRPr>
          </a:p>
          <a:p>
            <a:pPr marL="83820" algn="ctr">
              <a:lnSpc>
                <a:spcPct val="100000"/>
              </a:lnSpc>
              <a:spcBef>
                <a:spcPts val="2175"/>
              </a:spcBef>
            </a:pPr>
            <a:r>
              <a:rPr sz="4000" spc="-50" dirty="0">
                <a:solidFill>
                  <a:srgbClr val="FFFFFF"/>
                </a:solidFill>
                <a:latin typeface="Arial Black"/>
                <a:cs typeface="Arial Black"/>
              </a:rPr>
              <a:t>S</a:t>
            </a:r>
            <a:endParaRPr sz="4000" dirty="0">
              <a:latin typeface="Arial Black"/>
              <a:cs typeface="Arial Black"/>
            </a:endParaRPr>
          </a:p>
        </p:txBody>
      </p:sp>
      <p:sp>
        <p:nvSpPr>
          <p:cNvPr id="23" name="object 23"/>
          <p:cNvSpPr txBox="1"/>
          <p:nvPr/>
        </p:nvSpPr>
        <p:spPr>
          <a:xfrm>
            <a:off x="7708138" y="2293441"/>
            <a:ext cx="753110" cy="391795"/>
          </a:xfrm>
          <a:prstGeom prst="rect">
            <a:avLst/>
          </a:prstGeom>
        </p:spPr>
        <p:txBody>
          <a:bodyPr vert="horz" wrap="square" lIns="0" tIns="12700" rIns="0" bIns="0" rtlCol="0">
            <a:spAutoFit/>
          </a:bodyPr>
          <a:lstStyle/>
          <a:p>
            <a:pPr marL="12700">
              <a:lnSpc>
                <a:spcPct val="100000"/>
              </a:lnSpc>
              <a:spcBef>
                <a:spcPts val="100"/>
              </a:spcBef>
            </a:pPr>
            <a:r>
              <a:rPr sz="2400" b="1" spc="-20" dirty="0">
                <a:solidFill>
                  <a:srgbClr val="FFFFFF"/>
                </a:solidFill>
                <a:latin typeface="Arial"/>
                <a:cs typeface="Arial"/>
              </a:rPr>
              <a:t>PAIN</a:t>
            </a:r>
            <a:endParaRPr sz="2400">
              <a:latin typeface="Arial"/>
              <a:cs typeface="Arial"/>
            </a:endParaRPr>
          </a:p>
        </p:txBody>
      </p:sp>
      <p:sp>
        <p:nvSpPr>
          <p:cNvPr id="24" name="object 24"/>
          <p:cNvSpPr txBox="1"/>
          <p:nvPr/>
        </p:nvSpPr>
        <p:spPr>
          <a:xfrm>
            <a:off x="879449" y="1524711"/>
            <a:ext cx="2985770" cy="391795"/>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FFFFFF"/>
                </a:solidFill>
                <a:latin typeface="Arial"/>
                <a:cs typeface="Arial"/>
              </a:rPr>
              <a:t>LIFE-THREATENING</a:t>
            </a:r>
            <a:endParaRPr sz="2400">
              <a:latin typeface="Arial"/>
              <a:cs typeface="Arial"/>
            </a:endParaRPr>
          </a:p>
        </p:txBody>
      </p:sp>
      <p:sp>
        <p:nvSpPr>
          <p:cNvPr id="25" name="object 25"/>
          <p:cNvSpPr txBox="1"/>
          <p:nvPr/>
        </p:nvSpPr>
        <p:spPr>
          <a:xfrm>
            <a:off x="6713346" y="1524711"/>
            <a:ext cx="4086225" cy="391795"/>
          </a:xfrm>
          <a:prstGeom prst="rect">
            <a:avLst/>
          </a:prstGeom>
        </p:spPr>
        <p:txBody>
          <a:bodyPr vert="horz" wrap="square" lIns="0" tIns="12700" rIns="0" bIns="0" rtlCol="0">
            <a:spAutoFit/>
          </a:bodyPr>
          <a:lstStyle/>
          <a:p>
            <a:pPr marL="12700">
              <a:lnSpc>
                <a:spcPct val="100000"/>
              </a:lnSpc>
              <a:spcBef>
                <a:spcPts val="100"/>
              </a:spcBef>
            </a:pPr>
            <a:r>
              <a:rPr sz="2400" b="1" u="sng" dirty="0">
                <a:solidFill>
                  <a:srgbClr val="FFFFFF"/>
                </a:solidFill>
                <a:uFill>
                  <a:solidFill>
                    <a:srgbClr val="FFFFFF"/>
                  </a:solidFill>
                </a:uFill>
                <a:latin typeface="Arial"/>
                <a:cs typeface="Arial"/>
              </a:rPr>
              <a:t>AFTER</a:t>
            </a:r>
            <a:r>
              <a:rPr sz="2400" b="1" spc="5" dirty="0">
                <a:solidFill>
                  <a:srgbClr val="FFFFFF"/>
                </a:solidFill>
                <a:latin typeface="Arial"/>
                <a:cs typeface="Arial"/>
              </a:rPr>
              <a:t> </a:t>
            </a:r>
            <a:r>
              <a:rPr sz="2400" b="1" spc="-10" dirty="0">
                <a:solidFill>
                  <a:srgbClr val="FFFFFF"/>
                </a:solidFill>
                <a:latin typeface="Arial"/>
                <a:cs typeface="Arial"/>
              </a:rPr>
              <a:t>LIFE-THREATENING</a:t>
            </a:r>
            <a:endParaRPr sz="2400">
              <a:latin typeface="Arial"/>
              <a:cs typeface="Arial"/>
            </a:endParaRPr>
          </a:p>
        </p:txBody>
      </p:sp>
      <p:grpSp>
        <p:nvGrpSpPr>
          <p:cNvPr id="26" name="object 26"/>
          <p:cNvGrpSpPr/>
          <p:nvPr/>
        </p:nvGrpSpPr>
        <p:grpSpPr>
          <a:xfrm>
            <a:off x="3457955" y="1635251"/>
            <a:ext cx="2585085" cy="4808855"/>
            <a:chOff x="3457955" y="1635251"/>
            <a:chExt cx="2585085" cy="4808855"/>
          </a:xfrm>
        </p:grpSpPr>
        <p:sp>
          <p:nvSpPr>
            <p:cNvPr id="27" name="object 27"/>
            <p:cNvSpPr/>
            <p:nvPr/>
          </p:nvSpPr>
          <p:spPr>
            <a:xfrm>
              <a:off x="6023610" y="1654301"/>
              <a:ext cx="0" cy="4770755"/>
            </a:xfrm>
            <a:custGeom>
              <a:avLst/>
              <a:gdLst/>
              <a:ahLst/>
              <a:cxnLst/>
              <a:rect l="l" t="t" r="r" b="b"/>
              <a:pathLst>
                <a:path h="4770755">
                  <a:moveTo>
                    <a:pt x="0" y="0"/>
                  </a:moveTo>
                  <a:lnTo>
                    <a:pt x="0" y="4770285"/>
                  </a:lnTo>
                </a:path>
              </a:pathLst>
            </a:custGeom>
            <a:ln w="38100">
              <a:solidFill>
                <a:srgbClr val="888888"/>
              </a:solidFill>
              <a:prstDash val="dot"/>
            </a:ln>
          </p:spPr>
          <p:txBody>
            <a:bodyPr wrap="square" lIns="0" tIns="0" rIns="0" bIns="0" rtlCol="0"/>
            <a:lstStyle/>
            <a:p>
              <a:endParaRPr/>
            </a:p>
          </p:txBody>
        </p:sp>
        <p:sp>
          <p:nvSpPr>
            <p:cNvPr id="28" name="object 28"/>
            <p:cNvSpPr/>
            <p:nvPr/>
          </p:nvSpPr>
          <p:spPr>
            <a:xfrm>
              <a:off x="3457955" y="2668523"/>
              <a:ext cx="1515110" cy="346075"/>
            </a:xfrm>
            <a:custGeom>
              <a:avLst/>
              <a:gdLst/>
              <a:ahLst/>
              <a:cxnLst/>
              <a:rect l="l" t="t" r="r" b="b"/>
              <a:pathLst>
                <a:path w="1515110" h="346075">
                  <a:moveTo>
                    <a:pt x="1341882" y="0"/>
                  </a:moveTo>
                  <a:lnTo>
                    <a:pt x="172974" y="0"/>
                  </a:lnTo>
                  <a:lnTo>
                    <a:pt x="127000" y="6180"/>
                  </a:lnTo>
                  <a:lnTo>
                    <a:pt x="85682" y="23622"/>
                  </a:lnTo>
                  <a:lnTo>
                    <a:pt x="50673" y="50673"/>
                  </a:lnTo>
                  <a:lnTo>
                    <a:pt x="23622" y="85682"/>
                  </a:lnTo>
                  <a:lnTo>
                    <a:pt x="6180" y="127000"/>
                  </a:lnTo>
                  <a:lnTo>
                    <a:pt x="0" y="172974"/>
                  </a:lnTo>
                  <a:lnTo>
                    <a:pt x="6180" y="218948"/>
                  </a:lnTo>
                  <a:lnTo>
                    <a:pt x="23622" y="260265"/>
                  </a:lnTo>
                  <a:lnTo>
                    <a:pt x="50673" y="295275"/>
                  </a:lnTo>
                  <a:lnTo>
                    <a:pt x="85682" y="322325"/>
                  </a:lnTo>
                  <a:lnTo>
                    <a:pt x="127000" y="339767"/>
                  </a:lnTo>
                  <a:lnTo>
                    <a:pt x="172974" y="345948"/>
                  </a:lnTo>
                  <a:lnTo>
                    <a:pt x="1341882" y="345948"/>
                  </a:lnTo>
                  <a:lnTo>
                    <a:pt x="1387856" y="339767"/>
                  </a:lnTo>
                  <a:lnTo>
                    <a:pt x="1429173" y="322325"/>
                  </a:lnTo>
                  <a:lnTo>
                    <a:pt x="1464183" y="295275"/>
                  </a:lnTo>
                  <a:lnTo>
                    <a:pt x="1491234" y="260265"/>
                  </a:lnTo>
                  <a:lnTo>
                    <a:pt x="1508675" y="218948"/>
                  </a:lnTo>
                  <a:lnTo>
                    <a:pt x="1514856" y="172974"/>
                  </a:lnTo>
                  <a:lnTo>
                    <a:pt x="1508675" y="127000"/>
                  </a:lnTo>
                  <a:lnTo>
                    <a:pt x="1491234" y="85682"/>
                  </a:lnTo>
                  <a:lnTo>
                    <a:pt x="1464183" y="50673"/>
                  </a:lnTo>
                  <a:lnTo>
                    <a:pt x="1429173" y="23622"/>
                  </a:lnTo>
                  <a:lnTo>
                    <a:pt x="1387856" y="6180"/>
                  </a:lnTo>
                  <a:lnTo>
                    <a:pt x="1341882" y="0"/>
                  </a:lnTo>
                  <a:close/>
                </a:path>
              </a:pathLst>
            </a:custGeom>
            <a:solidFill>
              <a:srgbClr val="D53439"/>
            </a:solidFill>
          </p:spPr>
          <p:txBody>
            <a:bodyPr wrap="square" lIns="0" tIns="0" rIns="0" bIns="0" rtlCol="0"/>
            <a:lstStyle/>
            <a:p>
              <a:endParaRPr/>
            </a:p>
          </p:txBody>
        </p:sp>
      </p:grpSp>
      <p:sp>
        <p:nvSpPr>
          <p:cNvPr id="29" name="object 29"/>
          <p:cNvSpPr txBox="1"/>
          <p:nvPr/>
        </p:nvSpPr>
        <p:spPr>
          <a:xfrm>
            <a:off x="1704594" y="2078871"/>
            <a:ext cx="3053080" cy="882650"/>
          </a:xfrm>
          <a:prstGeom prst="rect">
            <a:avLst/>
          </a:prstGeom>
        </p:spPr>
        <p:txBody>
          <a:bodyPr vert="horz" wrap="square" lIns="0" tIns="161290" rIns="0" bIns="0" rtlCol="0">
            <a:spAutoFit/>
          </a:bodyPr>
          <a:lstStyle/>
          <a:p>
            <a:pPr marL="12700">
              <a:lnSpc>
                <a:spcPct val="100000"/>
              </a:lnSpc>
              <a:spcBef>
                <a:spcPts val="1270"/>
              </a:spcBef>
            </a:pPr>
            <a:r>
              <a:rPr sz="2400" b="1" dirty="0">
                <a:solidFill>
                  <a:srgbClr val="FFFFFF"/>
                </a:solidFill>
                <a:latin typeface="Arial"/>
                <a:cs typeface="Arial"/>
              </a:rPr>
              <a:t>MASSIVE</a:t>
            </a:r>
            <a:r>
              <a:rPr sz="2400" b="1" spc="-80" dirty="0">
                <a:solidFill>
                  <a:srgbClr val="FFFFFF"/>
                </a:solidFill>
                <a:latin typeface="Arial"/>
                <a:cs typeface="Arial"/>
              </a:rPr>
              <a:t> </a:t>
            </a:r>
            <a:r>
              <a:rPr sz="2400" b="1" spc="-10" dirty="0">
                <a:solidFill>
                  <a:srgbClr val="FFFFFF"/>
                </a:solidFill>
                <a:latin typeface="Arial"/>
                <a:cs typeface="Arial"/>
              </a:rPr>
              <a:t>BLEEDING</a:t>
            </a:r>
            <a:endParaRPr sz="2400">
              <a:latin typeface="Arial"/>
              <a:cs typeface="Arial"/>
            </a:endParaRPr>
          </a:p>
          <a:p>
            <a:pPr marL="1897380">
              <a:lnSpc>
                <a:spcPct val="100000"/>
              </a:lnSpc>
              <a:spcBef>
                <a:spcPts val="775"/>
              </a:spcBef>
            </a:pPr>
            <a:r>
              <a:rPr sz="1600" b="1" dirty="0">
                <a:solidFill>
                  <a:srgbClr val="F1F1F1"/>
                </a:solidFill>
                <a:latin typeface="Arial"/>
                <a:cs typeface="Arial"/>
              </a:rPr>
              <a:t>#1</a:t>
            </a:r>
            <a:r>
              <a:rPr sz="1600" b="1" spc="-25" dirty="0">
                <a:solidFill>
                  <a:srgbClr val="F1F1F1"/>
                </a:solidFill>
                <a:latin typeface="Arial"/>
                <a:cs typeface="Arial"/>
              </a:rPr>
              <a:t> </a:t>
            </a:r>
            <a:r>
              <a:rPr sz="1600" b="1" spc="-10" dirty="0">
                <a:solidFill>
                  <a:srgbClr val="F1F1F1"/>
                </a:solidFill>
                <a:latin typeface="Arial"/>
                <a:cs typeface="Arial"/>
              </a:rPr>
              <a:t>Priority</a:t>
            </a:r>
            <a:endParaRPr sz="1600">
              <a:latin typeface="Arial"/>
              <a:cs typeface="Arial"/>
            </a:endParaRPr>
          </a:p>
        </p:txBody>
      </p:sp>
      <p:sp>
        <p:nvSpPr>
          <p:cNvPr id="30" name="object 30"/>
          <p:cNvSpPr/>
          <p:nvPr/>
        </p:nvSpPr>
        <p:spPr>
          <a:xfrm>
            <a:off x="531876" y="2002535"/>
            <a:ext cx="5852160" cy="3403600"/>
          </a:xfrm>
          <a:custGeom>
            <a:avLst/>
            <a:gdLst/>
            <a:ahLst/>
            <a:cxnLst/>
            <a:rect l="l" t="t" r="r" b="b"/>
            <a:pathLst>
              <a:path w="5852160" h="3403600">
                <a:moveTo>
                  <a:pt x="5852160" y="0"/>
                </a:moveTo>
                <a:lnTo>
                  <a:pt x="0" y="0"/>
                </a:lnTo>
                <a:lnTo>
                  <a:pt x="0" y="3403091"/>
                </a:lnTo>
                <a:lnTo>
                  <a:pt x="5852160" y="3403091"/>
                </a:lnTo>
                <a:lnTo>
                  <a:pt x="5852160" y="0"/>
                </a:lnTo>
                <a:close/>
              </a:path>
            </a:pathLst>
          </a:custGeom>
          <a:solidFill>
            <a:srgbClr val="2D3334">
              <a:alpha val="49411"/>
            </a:srgbClr>
          </a:solidFill>
        </p:spPr>
        <p:txBody>
          <a:bodyPr wrap="square" lIns="0" tIns="0" rIns="0" bIns="0" rtlCol="0"/>
          <a:lstStyle/>
          <a:p>
            <a:endParaRPr/>
          </a:p>
        </p:txBody>
      </p:sp>
      <p:sp>
        <p:nvSpPr>
          <p:cNvPr id="31" name="object 31"/>
          <p:cNvSpPr txBox="1"/>
          <p:nvPr/>
        </p:nvSpPr>
        <p:spPr>
          <a:xfrm>
            <a:off x="7708138" y="3999992"/>
            <a:ext cx="1414145"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FFFFFF"/>
                </a:solidFill>
                <a:latin typeface="Arial"/>
                <a:cs typeface="Arial"/>
              </a:rPr>
              <a:t>WOUNDS</a:t>
            </a:r>
            <a:endParaRPr sz="2400">
              <a:latin typeface="Arial"/>
              <a:cs typeface="Arial"/>
            </a:endParaRPr>
          </a:p>
        </p:txBody>
      </p:sp>
      <p:sp>
        <p:nvSpPr>
          <p:cNvPr id="32" name="object 32"/>
          <p:cNvSpPr/>
          <p:nvPr/>
        </p:nvSpPr>
        <p:spPr>
          <a:xfrm>
            <a:off x="6521197" y="1541662"/>
            <a:ext cx="5445760" cy="4392295"/>
          </a:xfrm>
          <a:custGeom>
            <a:avLst/>
            <a:gdLst/>
            <a:ahLst/>
            <a:cxnLst/>
            <a:rect l="l" t="t" r="r" b="b"/>
            <a:pathLst>
              <a:path w="5445759" h="4392295">
                <a:moveTo>
                  <a:pt x="5445252" y="0"/>
                </a:moveTo>
                <a:lnTo>
                  <a:pt x="0" y="0"/>
                </a:lnTo>
                <a:lnTo>
                  <a:pt x="0" y="4392168"/>
                </a:lnTo>
                <a:lnTo>
                  <a:pt x="5445252" y="4392168"/>
                </a:lnTo>
                <a:lnTo>
                  <a:pt x="5445252" y="0"/>
                </a:lnTo>
                <a:close/>
              </a:path>
            </a:pathLst>
          </a:custGeom>
          <a:solidFill>
            <a:srgbClr val="2D3334">
              <a:alpha val="49411"/>
            </a:srgbClr>
          </a:solidFill>
        </p:spPr>
        <p:txBody>
          <a:bodyPr wrap="square" lIns="0" tIns="0" rIns="0" bIns="0" rtlCol="0"/>
          <a:lstStyle/>
          <a:p>
            <a:endParaRPr/>
          </a:p>
        </p:txBody>
      </p:sp>
      <p:sp>
        <p:nvSpPr>
          <p:cNvPr id="33" name="object 33"/>
          <p:cNvSpPr txBox="1">
            <a:spLocks noGrp="1"/>
          </p:cNvSpPr>
          <p:nvPr>
            <p:ph type="sldNum" sz="quarter" idx="7"/>
          </p:nvPr>
        </p:nvSpPr>
        <p:spPr>
          <a:prstGeom prst="rect">
            <a:avLst/>
          </a:prstGeom>
        </p:spPr>
        <p:txBody>
          <a:bodyPr vert="horz" wrap="square" lIns="0" tIns="0" rIns="0" bIns="0" rtlCol="0">
            <a:spAutoFit/>
          </a:bodyPr>
          <a:lstStyle/>
          <a:p>
            <a:pPr marL="2328545">
              <a:lnSpc>
                <a:spcPts val="1425"/>
              </a:lnSpc>
            </a:pPr>
            <a:fld id="{81D60167-4931-47E6-BA6A-407CBD079E47}" type="slidenum">
              <a:rPr sz="1200" spc="-50" dirty="0">
                <a:solidFill>
                  <a:srgbClr val="767070"/>
                </a:solidFill>
              </a:rPr>
              <a:t>4</a:t>
            </a:fld>
            <a:endParaRPr sz="1200"/>
          </a:p>
        </p:txBody>
      </p:sp>
      <p:sp>
        <p:nvSpPr>
          <p:cNvPr id="34" name="object 34"/>
          <p:cNvSpPr txBox="1"/>
          <p:nvPr/>
        </p:nvSpPr>
        <p:spPr>
          <a:xfrm>
            <a:off x="9408921" y="6587646"/>
            <a:ext cx="2019935" cy="175260"/>
          </a:xfrm>
          <a:prstGeom prst="rect">
            <a:avLst/>
          </a:prstGeom>
        </p:spPr>
        <p:txBody>
          <a:bodyPr vert="horz" wrap="square" lIns="0" tIns="635" rIns="0" bIns="0" rtlCol="0">
            <a:spAutoFit/>
          </a:bodyPr>
          <a:lstStyle/>
          <a:p>
            <a:pPr marL="12700">
              <a:lnSpc>
                <a:spcPct val="100000"/>
              </a:lnSpc>
              <a:spcBef>
                <a:spcPts val="5"/>
              </a:spcBef>
            </a:pPr>
            <a:r>
              <a:rPr sz="1050" spc="-10" dirty="0">
                <a:solidFill>
                  <a:srgbClr val="A0A6AA"/>
                </a:solidFill>
                <a:latin typeface="Arial MT"/>
                <a:cs typeface="Arial MT"/>
              </a:rPr>
              <a:t>#TCCC-CPP-PPT-</a:t>
            </a:r>
            <a:r>
              <a:rPr sz="1050" dirty="0">
                <a:solidFill>
                  <a:srgbClr val="A0A6AA"/>
                </a:solidFill>
                <a:latin typeface="Arial MT"/>
                <a:cs typeface="Arial MT"/>
              </a:rPr>
              <a:t>12</a:t>
            </a:r>
            <a:r>
              <a:rPr sz="1050" spc="265" dirty="0">
                <a:solidFill>
                  <a:srgbClr val="A0A6AA"/>
                </a:solidFill>
                <a:latin typeface="Arial MT"/>
                <a:cs typeface="Arial MT"/>
              </a:rPr>
              <a:t> </a:t>
            </a:r>
            <a:r>
              <a:rPr sz="1050" dirty="0">
                <a:solidFill>
                  <a:srgbClr val="A0A6AA"/>
                </a:solidFill>
                <a:latin typeface="Arial MT"/>
                <a:cs typeface="Arial MT"/>
              </a:rPr>
              <a:t>08</a:t>
            </a:r>
            <a:r>
              <a:rPr sz="1050" spc="10" dirty="0">
                <a:solidFill>
                  <a:srgbClr val="A0A6AA"/>
                </a:solidFill>
                <a:latin typeface="Arial MT"/>
                <a:cs typeface="Arial MT"/>
              </a:rPr>
              <a:t> </a:t>
            </a:r>
            <a:r>
              <a:rPr sz="1050" dirty="0">
                <a:solidFill>
                  <a:srgbClr val="A0A6AA"/>
                </a:solidFill>
                <a:latin typeface="Arial MT"/>
                <a:cs typeface="Arial MT"/>
              </a:rPr>
              <a:t>AUG</a:t>
            </a:r>
            <a:r>
              <a:rPr sz="1050" spc="-25" dirty="0">
                <a:solidFill>
                  <a:srgbClr val="A0A6AA"/>
                </a:solidFill>
                <a:latin typeface="Arial MT"/>
                <a:cs typeface="Arial MT"/>
              </a:rPr>
              <a:t> 23</a:t>
            </a:r>
            <a:endParaRPr sz="1050">
              <a:latin typeface="Arial MT"/>
              <a:cs typeface="Arial M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700" rIns="0" bIns="0" rtlCol="0">
            <a:spAutoFit/>
          </a:bodyPr>
          <a:lstStyle/>
          <a:p>
            <a:pPr marL="12700">
              <a:lnSpc>
                <a:spcPct val="100000"/>
              </a:lnSpc>
              <a:spcBef>
                <a:spcPts val="100"/>
              </a:spcBef>
            </a:pPr>
            <a:r>
              <a:rPr dirty="0">
                <a:solidFill>
                  <a:srgbClr val="A0A6AA"/>
                </a:solidFill>
              </a:rPr>
              <a:t>Module</a:t>
            </a:r>
            <a:r>
              <a:rPr spc="-50" dirty="0">
                <a:solidFill>
                  <a:srgbClr val="A0A6AA"/>
                </a:solidFill>
              </a:rPr>
              <a:t> </a:t>
            </a:r>
            <a:r>
              <a:rPr dirty="0">
                <a:solidFill>
                  <a:srgbClr val="A0A6AA"/>
                </a:solidFill>
              </a:rPr>
              <a:t>12:</a:t>
            </a:r>
            <a:r>
              <a:rPr spc="-45" dirty="0">
                <a:solidFill>
                  <a:srgbClr val="A0A6AA"/>
                </a:solidFill>
              </a:rPr>
              <a:t> </a:t>
            </a:r>
            <a:r>
              <a:rPr dirty="0">
                <a:solidFill>
                  <a:srgbClr val="A0A6AA"/>
                </a:solidFill>
              </a:rPr>
              <a:t>Hypothermia</a:t>
            </a:r>
            <a:r>
              <a:rPr spc="-35" dirty="0">
                <a:solidFill>
                  <a:srgbClr val="A0A6AA"/>
                </a:solidFill>
              </a:rPr>
              <a:t> </a:t>
            </a:r>
            <a:r>
              <a:rPr dirty="0">
                <a:solidFill>
                  <a:srgbClr val="A0A6AA"/>
                </a:solidFill>
              </a:rPr>
              <a:t>Prevention</a:t>
            </a:r>
            <a:r>
              <a:rPr spc="-25" dirty="0">
                <a:solidFill>
                  <a:srgbClr val="A0A6AA"/>
                </a:solidFill>
              </a:rPr>
              <a:t> </a:t>
            </a:r>
            <a:r>
              <a:rPr dirty="0">
                <a:solidFill>
                  <a:srgbClr val="A0A6AA"/>
                </a:solidFill>
              </a:rPr>
              <a:t>and</a:t>
            </a:r>
            <a:r>
              <a:rPr spc="-50" dirty="0">
                <a:solidFill>
                  <a:srgbClr val="A0A6AA"/>
                </a:solidFill>
              </a:rPr>
              <a:t> </a:t>
            </a:r>
            <a:r>
              <a:rPr spc="-10" dirty="0">
                <a:solidFill>
                  <a:srgbClr val="A0A6AA"/>
                </a:solidFill>
              </a:rPr>
              <a:t>Treatment</a:t>
            </a:r>
          </a:p>
        </p:txBody>
      </p:sp>
      <p:pic>
        <p:nvPicPr>
          <p:cNvPr id="3" name="object 3"/>
          <p:cNvPicPr/>
          <p:nvPr/>
        </p:nvPicPr>
        <p:blipFill>
          <a:blip r:embed="rId5" cstate="print"/>
          <a:stretch>
            <a:fillRect/>
          </a:stretch>
        </p:blipFill>
        <p:spPr>
          <a:xfrm>
            <a:off x="309372" y="254508"/>
            <a:ext cx="1171956" cy="656844"/>
          </a:xfrm>
          <a:prstGeom prst="rect">
            <a:avLst/>
          </a:prstGeom>
        </p:spPr>
      </p:pic>
      <p:sp>
        <p:nvSpPr>
          <p:cNvPr id="4" name="object 4"/>
          <p:cNvSpPr txBox="1"/>
          <p:nvPr/>
        </p:nvSpPr>
        <p:spPr>
          <a:xfrm>
            <a:off x="1859280" y="883736"/>
            <a:ext cx="8077200" cy="575157"/>
          </a:xfrm>
          <a:prstGeom prst="rect">
            <a:avLst/>
          </a:prstGeom>
        </p:spPr>
        <p:txBody>
          <a:bodyPr vert="horz" wrap="square" lIns="0" tIns="74295" rIns="0" bIns="0" rtlCol="0">
            <a:spAutoFit/>
          </a:bodyPr>
          <a:lstStyle/>
          <a:p>
            <a:pPr marL="12700" marR="5080" indent="569595" algn="ctr">
              <a:lnSpc>
                <a:spcPts val="3890"/>
              </a:lnSpc>
              <a:spcBef>
                <a:spcPts val="585"/>
              </a:spcBef>
            </a:pPr>
            <a:r>
              <a:rPr sz="3600" b="1" spc="-10" dirty="0">
                <a:solidFill>
                  <a:srgbClr val="FFFFFF"/>
                </a:solidFill>
                <a:latin typeface="Arial"/>
                <a:cs typeface="Arial"/>
              </a:rPr>
              <a:t>HYPOTHERMIA </a:t>
            </a:r>
            <a:r>
              <a:rPr sz="3600" b="1" dirty="0">
                <a:solidFill>
                  <a:srgbClr val="FFFFFF"/>
                </a:solidFill>
                <a:latin typeface="Arial"/>
                <a:cs typeface="Arial"/>
              </a:rPr>
              <a:t>PREVENTION</a:t>
            </a:r>
            <a:endParaRPr sz="3600" dirty="0">
              <a:latin typeface="Arial"/>
              <a:cs typeface="Arial"/>
            </a:endParaRPr>
          </a:p>
        </p:txBody>
      </p:sp>
      <p:grpSp>
        <p:nvGrpSpPr>
          <p:cNvPr id="5" name="object 5"/>
          <p:cNvGrpSpPr/>
          <p:nvPr/>
        </p:nvGrpSpPr>
        <p:grpSpPr>
          <a:xfrm>
            <a:off x="2937129" y="2251329"/>
            <a:ext cx="6319520" cy="3580765"/>
            <a:chOff x="2937129" y="2251329"/>
            <a:chExt cx="6319520" cy="3580765"/>
          </a:xfrm>
        </p:grpSpPr>
        <p:sp>
          <p:nvSpPr>
            <p:cNvPr id="6" name="object 6"/>
            <p:cNvSpPr/>
            <p:nvPr/>
          </p:nvSpPr>
          <p:spPr>
            <a:xfrm>
              <a:off x="2946654" y="2260854"/>
              <a:ext cx="6300470" cy="3561715"/>
            </a:xfrm>
            <a:custGeom>
              <a:avLst/>
              <a:gdLst/>
              <a:ahLst/>
              <a:cxnLst/>
              <a:rect l="l" t="t" r="r" b="b"/>
              <a:pathLst>
                <a:path w="6300470" h="3561715">
                  <a:moveTo>
                    <a:pt x="0" y="3561588"/>
                  </a:moveTo>
                  <a:lnTo>
                    <a:pt x="6300216" y="3561588"/>
                  </a:lnTo>
                  <a:lnTo>
                    <a:pt x="6300216" y="0"/>
                  </a:lnTo>
                  <a:lnTo>
                    <a:pt x="0" y="0"/>
                  </a:lnTo>
                  <a:lnTo>
                    <a:pt x="0" y="3561588"/>
                  </a:lnTo>
                  <a:close/>
                </a:path>
              </a:pathLst>
            </a:custGeom>
            <a:ln w="19050">
              <a:solidFill>
                <a:srgbClr val="898B8B"/>
              </a:solidFill>
            </a:ln>
          </p:spPr>
          <p:txBody>
            <a:bodyPr wrap="square" lIns="0" tIns="0" rIns="0" bIns="0" rtlCol="0"/>
            <a:lstStyle/>
            <a:p>
              <a:endParaRPr/>
            </a:p>
          </p:txBody>
        </p:sp>
        <p:sp>
          <p:nvSpPr>
            <p:cNvPr id="7" name="object 7"/>
            <p:cNvSpPr/>
            <p:nvPr/>
          </p:nvSpPr>
          <p:spPr>
            <a:xfrm>
              <a:off x="5501639" y="3445764"/>
              <a:ext cx="1188720" cy="1190625"/>
            </a:xfrm>
            <a:custGeom>
              <a:avLst/>
              <a:gdLst/>
              <a:ahLst/>
              <a:cxnLst/>
              <a:rect l="l" t="t" r="r" b="b"/>
              <a:pathLst>
                <a:path w="1188720" h="1190625">
                  <a:moveTo>
                    <a:pt x="594360" y="0"/>
                  </a:moveTo>
                  <a:lnTo>
                    <a:pt x="545607" y="1972"/>
                  </a:lnTo>
                  <a:lnTo>
                    <a:pt x="497942" y="7789"/>
                  </a:lnTo>
                  <a:lnTo>
                    <a:pt x="451515" y="17295"/>
                  </a:lnTo>
                  <a:lnTo>
                    <a:pt x="406481" y="30339"/>
                  </a:lnTo>
                  <a:lnTo>
                    <a:pt x="362991" y="46767"/>
                  </a:lnTo>
                  <a:lnTo>
                    <a:pt x="321200" y="66426"/>
                  </a:lnTo>
                  <a:lnTo>
                    <a:pt x="281259" y="89163"/>
                  </a:lnTo>
                  <a:lnTo>
                    <a:pt x="243321" y="114824"/>
                  </a:lnTo>
                  <a:lnTo>
                    <a:pt x="207540" y="143256"/>
                  </a:lnTo>
                  <a:lnTo>
                    <a:pt x="174069" y="174307"/>
                  </a:lnTo>
                  <a:lnTo>
                    <a:pt x="143060" y="207823"/>
                  </a:lnTo>
                  <a:lnTo>
                    <a:pt x="114665" y="243651"/>
                  </a:lnTo>
                  <a:lnTo>
                    <a:pt x="89039" y="281637"/>
                  </a:lnTo>
                  <a:lnTo>
                    <a:pt x="66334" y="321629"/>
                  </a:lnTo>
                  <a:lnTo>
                    <a:pt x="46702" y="363474"/>
                  </a:lnTo>
                  <a:lnTo>
                    <a:pt x="30297" y="407017"/>
                  </a:lnTo>
                  <a:lnTo>
                    <a:pt x="17271" y="452107"/>
                  </a:lnTo>
                  <a:lnTo>
                    <a:pt x="7778" y="498590"/>
                  </a:lnTo>
                  <a:lnTo>
                    <a:pt x="1970" y="546312"/>
                  </a:lnTo>
                  <a:lnTo>
                    <a:pt x="0" y="595122"/>
                  </a:lnTo>
                  <a:lnTo>
                    <a:pt x="1970" y="643931"/>
                  </a:lnTo>
                  <a:lnTo>
                    <a:pt x="7778" y="691653"/>
                  </a:lnTo>
                  <a:lnTo>
                    <a:pt x="17271" y="738136"/>
                  </a:lnTo>
                  <a:lnTo>
                    <a:pt x="30297" y="783226"/>
                  </a:lnTo>
                  <a:lnTo>
                    <a:pt x="46702" y="826770"/>
                  </a:lnTo>
                  <a:lnTo>
                    <a:pt x="66334" y="868614"/>
                  </a:lnTo>
                  <a:lnTo>
                    <a:pt x="89039" y="908606"/>
                  </a:lnTo>
                  <a:lnTo>
                    <a:pt x="114665" y="946592"/>
                  </a:lnTo>
                  <a:lnTo>
                    <a:pt x="143060" y="982420"/>
                  </a:lnTo>
                  <a:lnTo>
                    <a:pt x="174069" y="1015936"/>
                  </a:lnTo>
                  <a:lnTo>
                    <a:pt x="207540" y="1046987"/>
                  </a:lnTo>
                  <a:lnTo>
                    <a:pt x="243321" y="1075419"/>
                  </a:lnTo>
                  <a:lnTo>
                    <a:pt x="281259" y="1101080"/>
                  </a:lnTo>
                  <a:lnTo>
                    <a:pt x="321200" y="1123817"/>
                  </a:lnTo>
                  <a:lnTo>
                    <a:pt x="362991" y="1143476"/>
                  </a:lnTo>
                  <a:lnTo>
                    <a:pt x="406481" y="1159904"/>
                  </a:lnTo>
                  <a:lnTo>
                    <a:pt x="451515" y="1172948"/>
                  </a:lnTo>
                  <a:lnTo>
                    <a:pt x="497942" y="1182454"/>
                  </a:lnTo>
                  <a:lnTo>
                    <a:pt x="545607" y="1188271"/>
                  </a:lnTo>
                  <a:lnTo>
                    <a:pt x="594360" y="1190244"/>
                  </a:lnTo>
                  <a:lnTo>
                    <a:pt x="643112" y="1188271"/>
                  </a:lnTo>
                  <a:lnTo>
                    <a:pt x="690777" y="1182454"/>
                  </a:lnTo>
                  <a:lnTo>
                    <a:pt x="737204" y="1172948"/>
                  </a:lnTo>
                  <a:lnTo>
                    <a:pt x="782238" y="1159904"/>
                  </a:lnTo>
                  <a:lnTo>
                    <a:pt x="825728" y="1143476"/>
                  </a:lnTo>
                  <a:lnTo>
                    <a:pt x="867519" y="1123817"/>
                  </a:lnTo>
                  <a:lnTo>
                    <a:pt x="907460" y="1101080"/>
                  </a:lnTo>
                  <a:lnTo>
                    <a:pt x="945398" y="1075419"/>
                  </a:lnTo>
                  <a:lnTo>
                    <a:pt x="981179" y="1046987"/>
                  </a:lnTo>
                  <a:lnTo>
                    <a:pt x="1014650" y="1015936"/>
                  </a:lnTo>
                  <a:lnTo>
                    <a:pt x="1045659" y="982420"/>
                  </a:lnTo>
                  <a:lnTo>
                    <a:pt x="1074054" y="946592"/>
                  </a:lnTo>
                  <a:lnTo>
                    <a:pt x="1099680" y="908606"/>
                  </a:lnTo>
                  <a:lnTo>
                    <a:pt x="1122385" y="868614"/>
                  </a:lnTo>
                  <a:lnTo>
                    <a:pt x="1142017" y="826769"/>
                  </a:lnTo>
                  <a:lnTo>
                    <a:pt x="1158422" y="783226"/>
                  </a:lnTo>
                  <a:lnTo>
                    <a:pt x="1171448" y="738136"/>
                  </a:lnTo>
                  <a:lnTo>
                    <a:pt x="1180941" y="691653"/>
                  </a:lnTo>
                  <a:lnTo>
                    <a:pt x="1186749" y="643931"/>
                  </a:lnTo>
                  <a:lnTo>
                    <a:pt x="1188719" y="595122"/>
                  </a:lnTo>
                  <a:lnTo>
                    <a:pt x="1186749" y="546312"/>
                  </a:lnTo>
                  <a:lnTo>
                    <a:pt x="1180941" y="498590"/>
                  </a:lnTo>
                  <a:lnTo>
                    <a:pt x="1171448" y="452107"/>
                  </a:lnTo>
                  <a:lnTo>
                    <a:pt x="1158422" y="407017"/>
                  </a:lnTo>
                  <a:lnTo>
                    <a:pt x="1142017" y="363474"/>
                  </a:lnTo>
                  <a:lnTo>
                    <a:pt x="1122385" y="321629"/>
                  </a:lnTo>
                  <a:lnTo>
                    <a:pt x="1099680" y="281637"/>
                  </a:lnTo>
                  <a:lnTo>
                    <a:pt x="1074054" y="243651"/>
                  </a:lnTo>
                  <a:lnTo>
                    <a:pt x="1045659" y="207823"/>
                  </a:lnTo>
                  <a:lnTo>
                    <a:pt x="1014650" y="174307"/>
                  </a:lnTo>
                  <a:lnTo>
                    <a:pt x="981179" y="143256"/>
                  </a:lnTo>
                  <a:lnTo>
                    <a:pt x="945398" y="114824"/>
                  </a:lnTo>
                  <a:lnTo>
                    <a:pt x="907460" y="89163"/>
                  </a:lnTo>
                  <a:lnTo>
                    <a:pt x="867519" y="66426"/>
                  </a:lnTo>
                  <a:lnTo>
                    <a:pt x="825728" y="46767"/>
                  </a:lnTo>
                  <a:lnTo>
                    <a:pt x="782238" y="30339"/>
                  </a:lnTo>
                  <a:lnTo>
                    <a:pt x="737204" y="17295"/>
                  </a:lnTo>
                  <a:lnTo>
                    <a:pt x="690777" y="7789"/>
                  </a:lnTo>
                  <a:lnTo>
                    <a:pt x="643112" y="1972"/>
                  </a:lnTo>
                  <a:lnTo>
                    <a:pt x="594360" y="0"/>
                  </a:lnTo>
                  <a:close/>
                </a:path>
              </a:pathLst>
            </a:custGeom>
            <a:solidFill>
              <a:srgbClr val="606667"/>
            </a:solidFill>
          </p:spPr>
          <p:txBody>
            <a:bodyPr wrap="square" lIns="0" tIns="0" rIns="0" bIns="0" rtlCol="0"/>
            <a:lstStyle/>
            <a:p>
              <a:endParaRPr/>
            </a:p>
          </p:txBody>
        </p:sp>
        <p:sp>
          <p:nvSpPr>
            <p:cNvPr id="8" name="object 8"/>
            <p:cNvSpPr/>
            <p:nvPr/>
          </p:nvSpPr>
          <p:spPr>
            <a:xfrm>
              <a:off x="5897880" y="3735324"/>
              <a:ext cx="525780" cy="609600"/>
            </a:xfrm>
            <a:custGeom>
              <a:avLst/>
              <a:gdLst/>
              <a:ahLst/>
              <a:cxnLst/>
              <a:rect l="l" t="t" r="r" b="b"/>
              <a:pathLst>
                <a:path w="525779" h="609600">
                  <a:moveTo>
                    <a:pt x="0" y="0"/>
                  </a:moveTo>
                  <a:lnTo>
                    <a:pt x="0" y="609600"/>
                  </a:lnTo>
                  <a:lnTo>
                    <a:pt x="525780" y="304800"/>
                  </a:lnTo>
                  <a:lnTo>
                    <a:pt x="0" y="0"/>
                  </a:lnTo>
                  <a:close/>
                </a:path>
              </a:pathLst>
            </a:custGeom>
            <a:solidFill>
              <a:srgbClr val="FFFFFF"/>
            </a:solidFill>
          </p:spPr>
          <p:txBody>
            <a:bodyPr wrap="square" lIns="0" tIns="0" rIns="0" bIns="0" rtlCol="0"/>
            <a:lstStyle/>
            <a:p>
              <a:endParaRPr/>
            </a:p>
          </p:txBody>
        </p:sp>
      </p:grpSp>
      <p:sp>
        <p:nvSpPr>
          <p:cNvPr id="9" name="object 9"/>
          <p:cNvSpPr txBox="1"/>
          <p:nvPr/>
        </p:nvSpPr>
        <p:spPr>
          <a:xfrm>
            <a:off x="3908552" y="6042152"/>
            <a:ext cx="4705350" cy="299720"/>
          </a:xfrm>
          <a:prstGeom prst="rect">
            <a:avLst/>
          </a:prstGeom>
        </p:spPr>
        <p:txBody>
          <a:bodyPr vert="horz" wrap="square" lIns="0" tIns="12700" rIns="0" bIns="0" rtlCol="0">
            <a:spAutoFit/>
          </a:bodyPr>
          <a:lstStyle/>
          <a:p>
            <a:pPr marL="12700">
              <a:lnSpc>
                <a:spcPct val="100000"/>
              </a:lnSpc>
              <a:spcBef>
                <a:spcPts val="100"/>
              </a:spcBef>
            </a:pPr>
            <a:r>
              <a:rPr sz="1800" i="1" dirty="0">
                <a:solidFill>
                  <a:srgbClr val="898B8B"/>
                </a:solidFill>
                <a:latin typeface="Arial"/>
                <a:cs typeface="Arial"/>
              </a:rPr>
              <a:t>Video</a:t>
            </a:r>
            <a:r>
              <a:rPr sz="1800" i="1" spc="-20" dirty="0">
                <a:solidFill>
                  <a:srgbClr val="898B8B"/>
                </a:solidFill>
                <a:latin typeface="Arial"/>
                <a:cs typeface="Arial"/>
              </a:rPr>
              <a:t> </a:t>
            </a:r>
            <a:r>
              <a:rPr sz="1800" i="1" dirty="0">
                <a:solidFill>
                  <a:srgbClr val="898B8B"/>
                </a:solidFill>
                <a:latin typeface="Arial"/>
                <a:cs typeface="Arial"/>
              </a:rPr>
              <a:t>can</a:t>
            </a:r>
            <a:r>
              <a:rPr sz="1800" i="1" spc="-25" dirty="0">
                <a:solidFill>
                  <a:srgbClr val="898B8B"/>
                </a:solidFill>
                <a:latin typeface="Arial"/>
                <a:cs typeface="Arial"/>
              </a:rPr>
              <a:t> </a:t>
            </a:r>
            <a:r>
              <a:rPr sz="1800" i="1" dirty="0">
                <a:solidFill>
                  <a:srgbClr val="898B8B"/>
                </a:solidFill>
                <a:latin typeface="Arial"/>
                <a:cs typeface="Arial"/>
              </a:rPr>
              <a:t>be</a:t>
            </a:r>
            <a:r>
              <a:rPr sz="1800" i="1" spc="-10" dirty="0">
                <a:solidFill>
                  <a:srgbClr val="898B8B"/>
                </a:solidFill>
                <a:latin typeface="Arial"/>
                <a:cs typeface="Arial"/>
              </a:rPr>
              <a:t> </a:t>
            </a:r>
            <a:r>
              <a:rPr sz="1800" i="1" dirty="0">
                <a:solidFill>
                  <a:srgbClr val="898B8B"/>
                </a:solidFill>
                <a:latin typeface="Arial"/>
                <a:cs typeface="Arial"/>
              </a:rPr>
              <a:t>found</a:t>
            </a:r>
            <a:r>
              <a:rPr sz="1800" i="1" spc="-25" dirty="0">
                <a:solidFill>
                  <a:srgbClr val="898B8B"/>
                </a:solidFill>
                <a:latin typeface="Arial"/>
                <a:cs typeface="Arial"/>
              </a:rPr>
              <a:t> </a:t>
            </a:r>
            <a:r>
              <a:rPr sz="1800" i="1" dirty="0">
                <a:solidFill>
                  <a:srgbClr val="898B8B"/>
                </a:solidFill>
                <a:latin typeface="Arial"/>
                <a:cs typeface="Arial"/>
              </a:rPr>
              <a:t>on</a:t>
            </a:r>
            <a:r>
              <a:rPr sz="1800" i="1" spc="-5" dirty="0">
                <a:solidFill>
                  <a:srgbClr val="898B8B"/>
                </a:solidFill>
                <a:latin typeface="Arial"/>
                <a:cs typeface="Arial"/>
              </a:rPr>
              <a:t> </a:t>
            </a:r>
            <a:r>
              <a:rPr sz="1800" i="1" spc="-10" dirty="0">
                <a:solidFill>
                  <a:srgbClr val="898B8B"/>
                </a:solidFill>
                <a:latin typeface="Arial"/>
                <a:cs typeface="Arial"/>
              </a:rPr>
              <a:t>deployedmedicine.com</a:t>
            </a:r>
            <a:endParaRPr sz="1800">
              <a:latin typeface="Arial"/>
              <a:cs typeface="Arial"/>
            </a:endParaRP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2328545">
              <a:lnSpc>
                <a:spcPts val="1425"/>
              </a:lnSpc>
            </a:pPr>
            <a:fld id="{81D60167-4931-47E6-BA6A-407CBD079E47}" type="slidenum">
              <a:rPr sz="1200" spc="-50" dirty="0">
                <a:solidFill>
                  <a:srgbClr val="767070"/>
                </a:solidFill>
              </a:rPr>
              <a:t>5</a:t>
            </a:fld>
            <a:endParaRPr sz="1200"/>
          </a:p>
        </p:txBody>
      </p:sp>
      <p:sp>
        <p:nvSpPr>
          <p:cNvPr id="11" name="object 11"/>
          <p:cNvSpPr txBox="1"/>
          <p:nvPr/>
        </p:nvSpPr>
        <p:spPr>
          <a:xfrm>
            <a:off x="9408921" y="6587646"/>
            <a:ext cx="2019935" cy="175260"/>
          </a:xfrm>
          <a:prstGeom prst="rect">
            <a:avLst/>
          </a:prstGeom>
        </p:spPr>
        <p:txBody>
          <a:bodyPr vert="horz" wrap="square" lIns="0" tIns="635" rIns="0" bIns="0" rtlCol="0">
            <a:spAutoFit/>
          </a:bodyPr>
          <a:lstStyle/>
          <a:p>
            <a:pPr marL="12700">
              <a:lnSpc>
                <a:spcPct val="100000"/>
              </a:lnSpc>
              <a:spcBef>
                <a:spcPts val="5"/>
              </a:spcBef>
            </a:pPr>
            <a:r>
              <a:rPr sz="1050" spc="-10" dirty="0">
                <a:solidFill>
                  <a:srgbClr val="A0A6AA"/>
                </a:solidFill>
                <a:latin typeface="Arial MT"/>
                <a:cs typeface="Arial MT"/>
              </a:rPr>
              <a:t>#TCCC-CPP-PPT-</a:t>
            </a:r>
            <a:r>
              <a:rPr sz="1050" dirty="0">
                <a:solidFill>
                  <a:srgbClr val="A0A6AA"/>
                </a:solidFill>
                <a:latin typeface="Arial MT"/>
                <a:cs typeface="Arial MT"/>
              </a:rPr>
              <a:t>12</a:t>
            </a:r>
            <a:r>
              <a:rPr sz="1050" spc="265" dirty="0">
                <a:solidFill>
                  <a:srgbClr val="A0A6AA"/>
                </a:solidFill>
                <a:latin typeface="Arial MT"/>
                <a:cs typeface="Arial MT"/>
              </a:rPr>
              <a:t> </a:t>
            </a:r>
            <a:r>
              <a:rPr sz="1050" dirty="0">
                <a:solidFill>
                  <a:srgbClr val="A0A6AA"/>
                </a:solidFill>
                <a:latin typeface="Arial MT"/>
                <a:cs typeface="Arial MT"/>
              </a:rPr>
              <a:t>08</a:t>
            </a:r>
            <a:r>
              <a:rPr sz="1050" spc="10" dirty="0">
                <a:solidFill>
                  <a:srgbClr val="A0A6AA"/>
                </a:solidFill>
                <a:latin typeface="Arial MT"/>
                <a:cs typeface="Arial MT"/>
              </a:rPr>
              <a:t> </a:t>
            </a:r>
            <a:r>
              <a:rPr sz="1050" dirty="0">
                <a:solidFill>
                  <a:srgbClr val="A0A6AA"/>
                </a:solidFill>
                <a:latin typeface="Arial MT"/>
                <a:cs typeface="Arial MT"/>
              </a:rPr>
              <a:t>AUG</a:t>
            </a:r>
            <a:r>
              <a:rPr sz="1050" spc="-25" dirty="0">
                <a:solidFill>
                  <a:srgbClr val="A0A6AA"/>
                </a:solidFill>
                <a:latin typeface="Arial MT"/>
                <a:cs typeface="Arial MT"/>
              </a:rPr>
              <a:t> 23</a:t>
            </a:r>
            <a:endParaRPr sz="1050">
              <a:latin typeface="Arial MT"/>
              <a:cs typeface="Arial MT"/>
            </a:endParaRPr>
          </a:p>
        </p:txBody>
      </p:sp>
      <p:pic>
        <p:nvPicPr>
          <p:cNvPr id="12" name="12. Hypothermia Prevention and Treatment">
            <a:hlinkClick r:id="" action="ppaction://media"/>
            <a:extLst>
              <a:ext uri="{FF2B5EF4-FFF2-40B4-BE49-F238E27FC236}">
                <a16:creationId xmlns:a16="http://schemas.microsoft.com/office/drawing/2014/main" id="{1073B1B6-8555-0EFC-B38E-2B153B27F5A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02155" y="1644396"/>
            <a:ext cx="8518144" cy="47914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18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05708" y="259393"/>
            <a:ext cx="6178550" cy="963294"/>
          </a:xfrm>
          <a:prstGeom prst="rect">
            <a:avLst/>
          </a:prstGeom>
        </p:spPr>
        <p:txBody>
          <a:bodyPr vert="horz" wrap="square" lIns="0" tIns="42545" rIns="0" bIns="0" rtlCol="0">
            <a:spAutoFit/>
          </a:bodyPr>
          <a:lstStyle/>
          <a:p>
            <a:pPr algn="ctr">
              <a:lnSpc>
                <a:spcPct val="100000"/>
              </a:lnSpc>
              <a:spcBef>
                <a:spcPts val="335"/>
              </a:spcBef>
            </a:pPr>
            <a:r>
              <a:rPr dirty="0"/>
              <a:t>Module</a:t>
            </a:r>
            <a:r>
              <a:rPr spc="-50" dirty="0"/>
              <a:t> </a:t>
            </a:r>
            <a:r>
              <a:rPr dirty="0"/>
              <a:t>12:</a:t>
            </a:r>
            <a:r>
              <a:rPr spc="-45" dirty="0"/>
              <a:t> </a:t>
            </a:r>
            <a:r>
              <a:rPr dirty="0"/>
              <a:t>Hypothermia</a:t>
            </a:r>
            <a:r>
              <a:rPr spc="-35" dirty="0"/>
              <a:t> </a:t>
            </a:r>
            <a:r>
              <a:rPr dirty="0"/>
              <a:t>Prevention</a:t>
            </a:r>
            <a:r>
              <a:rPr spc="-25" dirty="0"/>
              <a:t> </a:t>
            </a:r>
            <a:r>
              <a:rPr dirty="0"/>
              <a:t>and</a:t>
            </a:r>
            <a:r>
              <a:rPr spc="-50" dirty="0"/>
              <a:t> </a:t>
            </a:r>
            <a:r>
              <a:rPr spc="-10" dirty="0"/>
              <a:t>Treatment</a:t>
            </a:r>
          </a:p>
          <a:p>
            <a:pPr marL="3175" algn="ctr">
              <a:lnSpc>
                <a:spcPct val="100000"/>
              </a:lnSpc>
              <a:spcBef>
                <a:spcPts val="425"/>
              </a:spcBef>
            </a:pPr>
            <a:r>
              <a:rPr sz="3600" spc="-10" dirty="0">
                <a:solidFill>
                  <a:srgbClr val="000000"/>
                </a:solidFill>
              </a:rPr>
              <a:t>HYPOTHERMIA</a:t>
            </a:r>
            <a:endParaRPr sz="3600"/>
          </a:p>
        </p:txBody>
      </p:sp>
      <p:pic>
        <p:nvPicPr>
          <p:cNvPr id="3" name="object 3"/>
          <p:cNvPicPr/>
          <p:nvPr/>
        </p:nvPicPr>
        <p:blipFill>
          <a:blip r:embed="rId3" cstate="print"/>
          <a:stretch>
            <a:fillRect/>
          </a:stretch>
        </p:blipFill>
        <p:spPr>
          <a:xfrm>
            <a:off x="309372" y="254508"/>
            <a:ext cx="1171956" cy="656844"/>
          </a:xfrm>
          <a:prstGeom prst="rect">
            <a:avLst/>
          </a:prstGeom>
        </p:spPr>
      </p:pic>
      <p:sp>
        <p:nvSpPr>
          <p:cNvPr id="4" name="object 4"/>
          <p:cNvSpPr txBox="1"/>
          <p:nvPr/>
        </p:nvSpPr>
        <p:spPr>
          <a:xfrm>
            <a:off x="6097651" y="1674114"/>
            <a:ext cx="5498465" cy="3680460"/>
          </a:xfrm>
          <a:prstGeom prst="rect">
            <a:avLst/>
          </a:prstGeom>
        </p:spPr>
        <p:txBody>
          <a:bodyPr vert="horz" wrap="square" lIns="0" tIns="140335" rIns="0" bIns="0" rtlCol="0">
            <a:spAutoFit/>
          </a:bodyPr>
          <a:lstStyle/>
          <a:p>
            <a:pPr marL="12700">
              <a:lnSpc>
                <a:spcPct val="100000"/>
              </a:lnSpc>
              <a:spcBef>
                <a:spcPts val="1105"/>
              </a:spcBef>
            </a:pPr>
            <a:r>
              <a:rPr sz="1800" dirty="0">
                <a:latin typeface="Arial MT"/>
                <a:cs typeface="Arial MT"/>
              </a:rPr>
              <a:t>Hypothermia</a:t>
            </a:r>
            <a:r>
              <a:rPr sz="1800" spc="-15" dirty="0">
                <a:latin typeface="Arial MT"/>
                <a:cs typeface="Arial MT"/>
              </a:rPr>
              <a:t> </a:t>
            </a:r>
            <a:r>
              <a:rPr sz="1800" dirty="0">
                <a:latin typeface="Arial MT"/>
                <a:cs typeface="Arial MT"/>
              </a:rPr>
              <a:t>is</a:t>
            </a:r>
            <a:r>
              <a:rPr sz="1800" spc="-35" dirty="0">
                <a:latin typeface="Arial MT"/>
                <a:cs typeface="Arial MT"/>
              </a:rPr>
              <a:t> </a:t>
            </a:r>
            <a:r>
              <a:rPr sz="1800" dirty="0">
                <a:latin typeface="Arial MT"/>
                <a:cs typeface="Arial MT"/>
              </a:rPr>
              <a:t>a</a:t>
            </a:r>
            <a:r>
              <a:rPr sz="1800" spc="-35" dirty="0">
                <a:latin typeface="Arial MT"/>
                <a:cs typeface="Arial MT"/>
              </a:rPr>
              <a:t> </a:t>
            </a:r>
            <a:r>
              <a:rPr sz="1800" b="1" dirty="0">
                <a:latin typeface="Arial"/>
                <a:cs typeface="Arial"/>
              </a:rPr>
              <a:t>decrease</a:t>
            </a:r>
            <a:r>
              <a:rPr sz="1800" b="1" spc="-25" dirty="0">
                <a:latin typeface="Arial"/>
                <a:cs typeface="Arial"/>
              </a:rPr>
              <a:t> </a:t>
            </a:r>
            <a:r>
              <a:rPr sz="1800" dirty="0">
                <a:latin typeface="Arial MT"/>
                <a:cs typeface="Arial MT"/>
              </a:rPr>
              <a:t>in</a:t>
            </a:r>
            <a:r>
              <a:rPr sz="1800" spc="-25" dirty="0">
                <a:latin typeface="Arial MT"/>
                <a:cs typeface="Arial MT"/>
              </a:rPr>
              <a:t> </a:t>
            </a:r>
            <a:r>
              <a:rPr sz="1800" dirty="0">
                <a:latin typeface="Arial MT"/>
                <a:cs typeface="Arial MT"/>
              </a:rPr>
              <a:t>core</a:t>
            </a:r>
            <a:r>
              <a:rPr sz="1800" spc="-45" dirty="0">
                <a:latin typeface="Arial MT"/>
                <a:cs typeface="Arial MT"/>
              </a:rPr>
              <a:t> </a:t>
            </a:r>
            <a:r>
              <a:rPr sz="1800" dirty="0">
                <a:latin typeface="Arial MT"/>
                <a:cs typeface="Arial MT"/>
              </a:rPr>
              <a:t>body</a:t>
            </a:r>
            <a:r>
              <a:rPr sz="1800" spc="-25" dirty="0">
                <a:latin typeface="Arial MT"/>
                <a:cs typeface="Arial MT"/>
              </a:rPr>
              <a:t> </a:t>
            </a:r>
            <a:r>
              <a:rPr sz="1800" spc="-10" dirty="0">
                <a:latin typeface="Arial MT"/>
                <a:cs typeface="Arial MT"/>
              </a:rPr>
              <a:t>temperature</a:t>
            </a:r>
            <a:endParaRPr sz="1800">
              <a:latin typeface="Arial MT"/>
              <a:cs typeface="Arial MT"/>
            </a:endParaRPr>
          </a:p>
          <a:p>
            <a:pPr marL="12700" marR="67310">
              <a:lnSpc>
                <a:spcPct val="100000"/>
              </a:lnSpc>
              <a:spcBef>
                <a:spcPts val="1010"/>
              </a:spcBef>
            </a:pPr>
            <a:r>
              <a:rPr sz="1800" dirty="0">
                <a:latin typeface="Arial MT"/>
                <a:cs typeface="Arial MT"/>
              </a:rPr>
              <a:t>This</a:t>
            </a:r>
            <a:r>
              <a:rPr sz="1800" spc="-25" dirty="0">
                <a:latin typeface="Arial MT"/>
                <a:cs typeface="Arial MT"/>
              </a:rPr>
              <a:t> </a:t>
            </a:r>
            <a:r>
              <a:rPr sz="1800" dirty="0">
                <a:latin typeface="Arial MT"/>
                <a:cs typeface="Arial MT"/>
              </a:rPr>
              <a:t>can</a:t>
            </a:r>
            <a:r>
              <a:rPr sz="1800" spc="-25" dirty="0">
                <a:latin typeface="Arial MT"/>
                <a:cs typeface="Arial MT"/>
              </a:rPr>
              <a:t> </a:t>
            </a:r>
            <a:r>
              <a:rPr sz="1800" dirty="0">
                <a:latin typeface="Arial MT"/>
                <a:cs typeface="Arial MT"/>
              </a:rPr>
              <a:t>result</a:t>
            </a:r>
            <a:r>
              <a:rPr sz="1800" spc="-5" dirty="0">
                <a:latin typeface="Arial MT"/>
                <a:cs typeface="Arial MT"/>
              </a:rPr>
              <a:t> </a:t>
            </a:r>
            <a:r>
              <a:rPr sz="1800" dirty="0">
                <a:latin typeface="Arial MT"/>
                <a:cs typeface="Arial MT"/>
              </a:rPr>
              <a:t>from</a:t>
            </a:r>
            <a:r>
              <a:rPr sz="1800" spc="-20" dirty="0">
                <a:latin typeface="Arial MT"/>
                <a:cs typeface="Arial MT"/>
              </a:rPr>
              <a:t> </a:t>
            </a:r>
            <a:r>
              <a:rPr sz="1800" b="1" dirty="0">
                <a:latin typeface="Arial"/>
                <a:cs typeface="Arial"/>
              </a:rPr>
              <a:t>exposure</a:t>
            </a:r>
            <a:r>
              <a:rPr sz="1800" b="1" spc="-10" dirty="0">
                <a:latin typeface="Arial"/>
                <a:cs typeface="Arial"/>
              </a:rPr>
              <a:t> </a:t>
            </a:r>
            <a:r>
              <a:rPr sz="1800" b="1" dirty="0">
                <a:latin typeface="Arial"/>
                <a:cs typeface="Arial"/>
              </a:rPr>
              <a:t>to</a:t>
            </a:r>
            <a:r>
              <a:rPr sz="1800" b="1" spc="-15" dirty="0">
                <a:latin typeface="Arial"/>
                <a:cs typeface="Arial"/>
              </a:rPr>
              <a:t> </a:t>
            </a:r>
            <a:r>
              <a:rPr sz="1800" b="1" dirty="0">
                <a:latin typeface="Arial"/>
                <a:cs typeface="Arial"/>
              </a:rPr>
              <a:t>cold</a:t>
            </a:r>
            <a:r>
              <a:rPr sz="1800" b="1" spc="-15" dirty="0">
                <a:latin typeface="Arial"/>
                <a:cs typeface="Arial"/>
              </a:rPr>
              <a:t> </a:t>
            </a:r>
            <a:r>
              <a:rPr sz="1800" b="1" dirty="0">
                <a:latin typeface="Arial"/>
                <a:cs typeface="Arial"/>
              </a:rPr>
              <a:t>air</a:t>
            </a:r>
            <a:r>
              <a:rPr sz="1800" b="1" spc="-5" dirty="0">
                <a:latin typeface="Arial"/>
                <a:cs typeface="Arial"/>
              </a:rPr>
              <a:t> </a:t>
            </a:r>
            <a:r>
              <a:rPr sz="1800" dirty="0">
                <a:latin typeface="Arial MT"/>
                <a:cs typeface="Arial MT"/>
              </a:rPr>
              <a:t>or</a:t>
            </a:r>
            <a:r>
              <a:rPr sz="1800" spc="-15" dirty="0">
                <a:latin typeface="Arial MT"/>
                <a:cs typeface="Arial MT"/>
              </a:rPr>
              <a:t> </a:t>
            </a:r>
            <a:r>
              <a:rPr sz="1800" b="1" dirty="0">
                <a:latin typeface="Arial"/>
                <a:cs typeface="Arial"/>
              </a:rPr>
              <a:t>water</a:t>
            </a:r>
            <a:r>
              <a:rPr sz="1800" b="1" spc="-50" dirty="0">
                <a:latin typeface="Arial"/>
                <a:cs typeface="Arial"/>
              </a:rPr>
              <a:t> </a:t>
            </a:r>
            <a:r>
              <a:rPr sz="1800" spc="-25" dirty="0">
                <a:latin typeface="Arial MT"/>
                <a:cs typeface="Arial MT"/>
              </a:rPr>
              <a:t>in </a:t>
            </a:r>
            <a:r>
              <a:rPr sz="1800" dirty="0">
                <a:latin typeface="Arial MT"/>
                <a:cs typeface="Arial MT"/>
              </a:rPr>
              <a:t>the</a:t>
            </a:r>
            <a:r>
              <a:rPr sz="1800" spc="-20" dirty="0">
                <a:latin typeface="Arial MT"/>
                <a:cs typeface="Arial MT"/>
              </a:rPr>
              <a:t> </a:t>
            </a:r>
            <a:r>
              <a:rPr sz="1800" spc="-10" dirty="0">
                <a:latin typeface="Arial MT"/>
                <a:cs typeface="Arial MT"/>
              </a:rPr>
              <a:t>environment</a:t>
            </a:r>
            <a:endParaRPr sz="1800">
              <a:latin typeface="Arial MT"/>
              <a:cs typeface="Arial MT"/>
            </a:endParaRPr>
          </a:p>
          <a:p>
            <a:pPr marL="12700" marR="57150">
              <a:lnSpc>
                <a:spcPct val="100000"/>
              </a:lnSpc>
              <a:spcBef>
                <a:spcPts val="994"/>
              </a:spcBef>
            </a:pPr>
            <a:r>
              <a:rPr sz="1800" dirty="0">
                <a:latin typeface="Arial MT"/>
                <a:cs typeface="Arial MT"/>
              </a:rPr>
              <a:t>In</a:t>
            </a:r>
            <a:r>
              <a:rPr sz="1800" spc="-35" dirty="0">
                <a:latin typeface="Arial MT"/>
                <a:cs typeface="Arial MT"/>
              </a:rPr>
              <a:t> </a:t>
            </a:r>
            <a:r>
              <a:rPr sz="1800" dirty="0">
                <a:latin typeface="Arial MT"/>
                <a:cs typeface="Arial MT"/>
              </a:rPr>
              <a:t>trauma,</a:t>
            </a:r>
            <a:r>
              <a:rPr sz="1800" spc="-35" dirty="0">
                <a:latin typeface="Arial MT"/>
                <a:cs typeface="Arial MT"/>
              </a:rPr>
              <a:t> </a:t>
            </a:r>
            <a:r>
              <a:rPr sz="1800" dirty="0">
                <a:latin typeface="Arial MT"/>
                <a:cs typeface="Arial MT"/>
              </a:rPr>
              <a:t>hypothermia</a:t>
            </a:r>
            <a:r>
              <a:rPr sz="1800" spc="-15" dirty="0">
                <a:latin typeface="Arial MT"/>
                <a:cs typeface="Arial MT"/>
              </a:rPr>
              <a:t> </a:t>
            </a:r>
            <a:r>
              <a:rPr sz="1800" dirty="0">
                <a:latin typeface="Arial MT"/>
                <a:cs typeface="Arial MT"/>
              </a:rPr>
              <a:t>can</a:t>
            </a:r>
            <a:r>
              <a:rPr sz="1800" spc="-30" dirty="0">
                <a:latin typeface="Arial MT"/>
                <a:cs typeface="Arial MT"/>
              </a:rPr>
              <a:t> </a:t>
            </a:r>
            <a:r>
              <a:rPr sz="1800" dirty="0">
                <a:latin typeface="Arial MT"/>
                <a:cs typeface="Arial MT"/>
              </a:rPr>
              <a:t>result</a:t>
            </a:r>
            <a:r>
              <a:rPr sz="1800" spc="-35" dirty="0">
                <a:latin typeface="Arial MT"/>
                <a:cs typeface="Arial MT"/>
              </a:rPr>
              <a:t> </a:t>
            </a:r>
            <a:r>
              <a:rPr sz="1800" dirty="0">
                <a:latin typeface="Arial MT"/>
                <a:cs typeface="Arial MT"/>
              </a:rPr>
              <a:t>from</a:t>
            </a:r>
            <a:r>
              <a:rPr sz="1800" spc="-40" dirty="0">
                <a:latin typeface="Arial MT"/>
                <a:cs typeface="Arial MT"/>
              </a:rPr>
              <a:t> </a:t>
            </a:r>
            <a:r>
              <a:rPr sz="1800" dirty="0">
                <a:latin typeface="Arial MT"/>
                <a:cs typeface="Arial MT"/>
              </a:rPr>
              <a:t>impaired</a:t>
            </a:r>
            <a:r>
              <a:rPr sz="1800" spc="-30" dirty="0">
                <a:latin typeface="Arial MT"/>
                <a:cs typeface="Arial MT"/>
              </a:rPr>
              <a:t> </a:t>
            </a:r>
            <a:r>
              <a:rPr sz="1800" spc="-20" dirty="0">
                <a:latin typeface="Arial MT"/>
                <a:cs typeface="Arial MT"/>
              </a:rPr>
              <a:t>body </a:t>
            </a:r>
            <a:r>
              <a:rPr sz="1800" dirty="0">
                <a:latin typeface="Arial MT"/>
                <a:cs typeface="Arial MT"/>
              </a:rPr>
              <a:t>thermoregulation</a:t>
            </a:r>
            <a:r>
              <a:rPr sz="1800" spc="-15" dirty="0">
                <a:latin typeface="Arial MT"/>
                <a:cs typeface="Arial MT"/>
              </a:rPr>
              <a:t> </a:t>
            </a:r>
            <a:r>
              <a:rPr sz="1800" dirty="0">
                <a:latin typeface="Arial MT"/>
                <a:cs typeface="Arial MT"/>
              </a:rPr>
              <a:t>due</a:t>
            </a:r>
            <a:r>
              <a:rPr sz="1800" spc="-35" dirty="0">
                <a:latin typeface="Arial MT"/>
                <a:cs typeface="Arial MT"/>
              </a:rPr>
              <a:t> </a:t>
            </a:r>
            <a:r>
              <a:rPr sz="1800" dirty="0">
                <a:latin typeface="Arial MT"/>
                <a:cs typeface="Arial MT"/>
              </a:rPr>
              <a:t>to</a:t>
            </a:r>
            <a:r>
              <a:rPr sz="1800" spc="-30" dirty="0">
                <a:latin typeface="Arial MT"/>
                <a:cs typeface="Arial MT"/>
              </a:rPr>
              <a:t> </a:t>
            </a:r>
            <a:r>
              <a:rPr sz="1800" b="1" dirty="0">
                <a:latin typeface="Arial"/>
                <a:cs typeface="Arial"/>
              </a:rPr>
              <a:t>bleeding</a:t>
            </a:r>
            <a:r>
              <a:rPr sz="1800" b="1" spc="-45" dirty="0">
                <a:latin typeface="Arial"/>
                <a:cs typeface="Arial"/>
              </a:rPr>
              <a:t> </a:t>
            </a:r>
            <a:r>
              <a:rPr sz="1800" b="1" dirty="0">
                <a:latin typeface="Arial"/>
                <a:cs typeface="Arial"/>
              </a:rPr>
              <a:t>and</a:t>
            </a:r>
            <a:r>
              <a:rPr sz="1800" b="1" spc="-30" dirty="0">
                <a:latin typeface="Arial"/>
                <a:cs typeface="Arial"/>
              </a:rPr>
              <a:t> </a:t>
            </a:r>
            <a:r>
              <a:rPr sz="1800" b="1" spc="-10" dirty="0">
                <a:latin typeface="Arial"/>
                <a:cs typeface="Arial"/>
              </a:rPr>
              <a:t>shock</a:t>
            </a:r>
            <a:endParaRPr sz="1800">
              <a:latin typeface="Arial"/>
              <a:cs typeface="Arial"/>
            </a:endParaRPr>
          </a:p>
          <a:p>
            <a:pPr marL="12700" marR="5080">
              <a:lnSpc>
                <a:spcPct val="100000"/>
              </a:lnSpc>
              <a:spcBef>
                <a:spcPts val="1000"/>
              </a:spcBef>
            </a:pPr>
            <a:r>
              <a:rPr sz="1800" dirty="0">
                <a:latin typeface="Arial MT"/>
                <a:cs typeface="Arial MT"/>
              </a:rPr>
              <a:t>Even</a:t>
            </a:r>
            <a:r>
              <a:rPr sz="1800" spc="-20" dirty="0">
                <a:latin typeface="Arial MT"/>
                <a:cs typeface="Arial MT"/>
              </a:rPr>
              <a:t> </a:t>
            </a:r>
            <a:r>
              <a:rPr sz="1800" dirty="0">
                <a:latin typeface="Arial MT"/>
                <a:cs typeface="Arial MT"/>
              </a:rPr>
              <a:t>a</a:t>
            </a:r>
            <a:r>
              <a:rPr sz="1800" spc="-20" dirty="0">
                <a:latin typeface="Arial MT"/>
                <a:cs typeface="Arial MT"/>
              </a:rPr>
              <a:t> </a:t>
            </a:r>
            <a:r>
              <a:rPr sz="1800" b="1" dirty="0">
                <a:latin typeface="Arial"/>
                <a:cs typeface="Arial"/>
              </a:rPr>
              <a:t>small</a:t>
            </a:r>
            <a:r>
              <a:rPr sz="1800" b="1" spc="-20" dirty="0">
                <a:latin typeface="Arial"/>
                <a:cs typeface="Arial"/>
              </a:rPr>
              <a:t> </a:t>
            </a:r>
            <a:r>
              <a:rPr sz="1800" b="1" dirty="0">
                <a:latin typeface="Arial"/>
                <a:cs typeface="Arial"/>
              </a:rPr>
              <a:t>decrease</a:t>
            </a:r>
            <a:r>
              <a:rPr sz="1800" b="1" spc="10" dirty="0">
                <a:latin typeface="Arial"/>
                <a:cs typeface="Arial"/>
              </a:rPr>
              <a:t> </a:t>
            </a:r>
            <a:r>
              <a:rPr sz="1800" dirty="0">
                <a:latin typeface="Arial MT"/>
                <a:cs typeface="Arial MT"/>
              </a:rPr>
              <a:t>in</a:t>
            </a:r>
            <a:r>
              <a:rPr sz="1800" spc="-30" dirty="0">
                <a:latin typeface="Arial MT"/>
                <a:cs typeface="Arial MT"/>
              </a:rPr>
              <a:t> </a:t>
            </a:r>
            <a:r>
              <a:rPr sz="1800" dirty="0">
                <a:latin typeface="Arial MT"/>
                <a:cs typeface="Arial MT"/>
              </a:rPr>
              <a:t>core</a:t>
            </a:r>
            <a:r>
              <a:rPr sz="1800" spc="-10" dirty="0">
                <a:latin typeface="Arial MT"/>
                <a:cs typeface="Arial MT"/>
              </a:rPr>
              <a:t> </a:t>
            </a:r>
            <a:r>
              <a:rPr sz="1800" dirty="0">
                <a:latin typeface="Arial MT"/>
                <a:cs typeface="Arial MT"/>
              </a:rPr>
              <a:t>body</a:t>
            </a:r>
            <a:r>
              <a:rPr sz="1800" spc="-20" dirty="0">
                <a:latin typeface="Arial MT"/>
                <a:cs typeface="Arial MT"/>
              </a:rPr>
              <a:t> </a:t>
            </a:r>
            <a:r>
              <a:rPr sz="1800" spc="-10" dirty="0">
                <a:latin typeface="Arial MT"/>
                <a:cs typeface="Arial MT"/>
              </a:rPr>
              <a:t>temperature </a:t>
            </a:r>
            <a:r>
              <a:rPr sz="1800" dirty="0">
                <a:latin typeface="Arial MT"/>
                <a:cs typeface="Arial MT"/>
              </a:rPr>
              <a:t>(below</a:t>
            </a:r>
            <a:r>
              <a:rPr sz="1800" spc="-15" dirty="0">
                <a:latin typeface="Arial MT"/>
                <a:cs typeface="Arial MT"/>
              </a:rPr>
              <a:t> </a:t>
            </a:r>
            <a:r>
              <a:rPr sz="1800" dirty="0">
                <a:latin typeface="Arial MT"/>
                <a:cs typeface="Arial MT"/>
              </a:rPr>
              <a:t>36</a:t>
            </a:r>
            <a:r>
              <a:rPr sz="1800" spc="-15" dirty="0">
                <a:latin typeface="Arial MT"/>
                <a:cs typeface="Arial MT"/>
              </a:rPr>
              <a:t> </a:t>
            </a:r>
            <a:r>
              <a:rPr sz="1800" dirty="0">
                <a:latin typeface="Arial MT"/>
                <a:cs typeface="Arial MT"/>
              </a:rPr>
              <a:t>degrees</a:t>
            </a:r>
            <a:r>
              <a:rPr sz="1800" spc="-15" dirty="0">
                <a:latin typeface="Arial MT"/>
                <a:cs typeface="Arial MT"/>
              </a:rPr>
              <a:t> </a:t>
            </a:r>
            <a:r>
              <a:rPr sz="1800" dirty="0">
                <a:latin typeface="Arial MT"/>
                <a:cs typeface="Arial MT"/>
              </a:rPr>
              <a:t>C</a:t>
            </a:r>
            <a:r>
              <a:rPr sz="1800" spc="-20" dirty="0">
                <a:latin typeface="Arial MT"/>
                <a:cs typeface="Arial MT"/>
              </a:rPr>
              <a:t> </a:t>
            </a:r>
            <a:r>
              <a:rPr sz="1800" dirty="0">
                <a:latin typeface="Arial MT"/>
                <a:cs typeface="Arial MT"/>
              </a:rPr>
              <a:t>or</a:t>
            </a:r>
            <a:r>
              <a:rPr sz="1800" spc="-20" dirty="0">
                <a:latin typeface="Arial MT"/>
                <a:cs typeface="Arial MT"/>
              </a:rPr>
              <a:t> </a:t>
            </a:r>
            <a:r>
              <a:rPr sz="1800" dirty="0">
                <a:latin typeface="Arial MT"/>
                <a:cs typeface="Arial MT"/>
              </a:rPr>
              <a:t>96.8</a:t>
            </a:r>
            <a:r>
              <a:rPr sz="1800" spc="-20" dirty="0">
                <a:latin typeface="Arial MT"/>
                <a:cs typeface="Arial MT"/>
              </a:rPr>
              <a:t> </a:t>
            </a:r>
            <a:r>
              <a:rPr sz="1800" dirty="0">
                <a:latin typeface="Arial MT"/>
                <a:cs typeface="Arial MT"/>
              </a:rPr>
              <a:t>degrees F)</a:t>
            </a:r>
            <a:r>
              <a:rPr sz="1800" spc="-20" dirty="0">
                <a:latin typeface="Arial MT"/>
                <a:cs typeface="Arial MT"/>
              </a:rPr>
              <a:t> </a:t>
            </a:r>
            <a:r>
              <a:rPr sz="1800" dirty="0">
                <a:latin typeface="Arial MT"/>
                <a:cs typeface="Arial MT"/>
              </a:rPr>
              <a:t>can</a:t>
            </a:r>
            <a:r>
              <a:rPr sz="1800" spc="-10" dirty="0">
                <a:latin typeface="Arial MT"/>
                <a:cs typeface="Arial MT"/>
              </a:rPr>
              <a:t> </a:t>
            </a:r>
            <a:r>
              <a:rPr sz="1800" b="1" spc="-10" dirty="0">
                <a:latin typeface="Arial"/>
                <a:cs typeface="Arial"/>
              </a:rPr>
              <a:t>increase </a:t>
            </a:r>
            <a:r>
              <a:rPr sz="1800" b="1" dirty="0">
                <a:latin typeface="Arial"/>
                <a:cs typeface="Arial"/>
              </a:rPr>
              <a:t>mortality</a:t>
            </a:r>
            <a:r>
              <a:rPr sz="1800" b="1" spc="-20" dirty="0">
                <a:latin typeface="Arial"/>
                <a:cs typeface="Arial"/>
              </a:rPr>
              <a:t> </a:t>
            </a:r>
            <a:r>
              <a:rPr sz="1800" dirty="0">
                <a:latin typeface="Arial MT"/>
                <a:cs typeface="Arial MT"/>
              </a:rPr>
              <a:t>in</a:t>
            </a:r>
            <a:r>
              <a:rPr sz="1800" spc="-25" dirty="0">
                <a:latin typeface="Arial MT"/>
                <a:cs typeface="Arial MT"/>
              </a:rPr>
              <a:t> </a:t>
            </a:r>
            <a:r>
              <a:rPr sz="1800" dirty="0">
                <a:latin typeface="Arial MT"/>
                <a:cs typeface="Arial MT"/>
              </a:rPr>
              <a:t>trauma</a:t>
            </a:r>
            <a:r>
              <a:rPr sz="1800" spc="-5" dirty="0">
                <a:latin typeface="Arial MT"/>
                <a:cs typeface="Arial MT"/>
              </a:rPr>
              <a:t> </a:t>
            </a:r>
            <a:r>
              <a:rPr sz="1800" spc="-10" dirty="0">
                <a:latin typeface="Arial MT"/>
                <a:cs typeface="Arial MT"/>
              </a:rPr>
              <a:t>casualties</a:t>
            </a:r>
            <a:endParaRPr sz="1800">
              <a:latin typeface="Arial MT"/>
              <a:cs typeface="Arial MT"/>
            </a:endParaRPr>
          </a:p>
          <a:p>
            <a:pPr marL="12700" marR="563245">
              <a:lnSpc>
                <a:spcPct val="100000"/>
              </a:lnSpc>
              <a:spcBef>
                <a:spcPts val="1005"/>
              </a:spcBef>
            </a:pPr>
            <a:r>
              <a:rPr sz="1800" dirty="0">
                <a:latin typeface="Arial MT"/>
                <a:cs typeface="Arial MT"/>
              </a:rPr>
              <a:t>The</a:t>
            </a:r>
            <a:r>
              <a:rPr sz="1800" spc="-50" dirty="0">
                <a:latin typeface="Arial MT"/>
                <a:cs typeface="Arial MT"/>
              </a:rPr>
              <a:t> </a:t>
            </a:r>
            <a:r>
              <a:rPr sz="1800" dirty="0">
                <a:latin typeface="Arial MT"/>
                <a:cs typeface="Arial MT"/>
              </a:rPr>
              <a:t>vicious</a:t>
            </a:r>
            <a:r>
              <a:rPr sz="1800" spc="-25" dirty="0">
                <a:latin typeface="Arial MT"/>
                <a:cs typeface="Arial MT"/>
              </a:rPr>
              <a:t> </a:t>
            </a:r>
            <a:r>
              <a:rPr sz="1800" dirty="0">
                <a:latin typeface="Arial MT"/>
                <a:cs typeface="Arial MT"/>
              </a:rPr>
              <a:t>cycle</a:t>
            </a:r>
            <a:r>
              <a:rPr sz="1800" spc="-15" dirty="0">
                <a:latin typeface="Arial MT"/>
                <a:cs typeface="Arial MT"/>
              </a:rPr>
              <a:t> </a:t>
            </a:r>
            <a:r>
              <a:rPr sz="1800" dirty="0">
                <a:latin typeface="Arial MT"/>
                <a:cs typeface="Arial MT"/>
              </a:rPr>
              <a:t>of</a:t>
            </a:r>
            <a:r>
              <a:rPr sz="1800" spc="-25" dirty="0">
                <a:latin typeface="Arial MT"/>
                <a:cs typeface="Arial MT"/>
              </a:rPr>
              <a:t> </a:t>
            </a:r>
            <a:r>
              <a:rPr sz="1800" b="1" dirty="0">
                <a:latin typeface="Arial"/>
                <a:cs typeface="Arial"/>
              </a:rPr>
              <a:t>acidosis,</a:t>
            </a:r>
            <a:r>
              <a:rPr sz="1800" b="1" spc="-40" dirty="0">
                <a:latin typeface="Arial"/>
                <a:cs typeface="Arial"/>
              </a:rPr>
              <a:t> </a:t>
            </a:r>
            <a:r>
              <a:rPr sz="1800" b="1" dirty="0">
                <a:latin typeface="Arial"/>
                <a:cs typeface="Arial"/>
              </a:rPr>
              <a:t>hypothermia</a:t>
            </a:r>
            <a:r>
              <a:rPr sz="1800" b="1" spc="-10" dirty="0">
                <a:latin typeface="Arial"/>
                <a:cs typeface="Arial"/>
              </a:rPr>
              <a:t> </a:t>
            </a:r>
            <a:r>
              <a:rPr sz="1800" spc="-25" dirty="0">
                <a:latin typeface="Arial MT"/>
                <a:cs typeface="Arial MT"/>
              </a:rPr>
              <a:t>and </a:t>
            </a:r>
            <a:r>
              <a:rPr sz="1800" b="1" dirty="0">
                <a:latin typeface="Arial"/>
                <a:cs typeface="Arial"/>
              </a:rPr>
              <a:t>coagulation</a:t>
            </a:r>
            <a:r>
              <a:rPr sz="1800" b="1" spc="-45" dirty="0">
                <a:latin typeface="Arial"/>
                <a:cs typeface="Arial"/>
              </a:rPr>
              <a:t> </a:t>
            </a:r>
            <a:r>
              <a:rPr sz="1800" b="1" dirty="0">
                <a:latin typeface="Arial"/>
                <a:cs typeface="Arial"/>
              </a:rPr>
              <a:t>(lethal</a:t>
            </a:r>
            <a:r>
              <a:rPr sz="1800" b="1" spc="-20" dirty="0">
                <a:latin typeface="Arial"/>
                <a:cs typeface="Arial"/>
              </a:rPr>
              <a:t> </a:t>
            </a:r>
            <a:r>
              <a:rPr sz="1800" b="1" dirty="0">
                <a:latin typeface="Arial"/>
                <a:cs typeface="Arial"/>
              </a:rPr>
              <a:t>triad)</a:t>
            </a:r>
            <a:r>
              <a:rPr sz="1800" dirty="0">
                <a:latin typeface="Arial MT"/>
                <a:cs typeface="Arial MT"/>
              </a:rPr>
              <a:t>,</a:t>
            </a:r>
            <a:r>
              <a:rPr sz="1800" spc="-20" dirty="0">
                <a:latin typeface="Arial MT"/>
                <a:cs typeface="Arial MT"/>
              </a:rPr>
              <a:t> </a:t>
            </a:r>
            <a:r>
              <a:rPr sz="1800" dirty="0">
                <a:latin typeface="Arial MT"/>
                <a:cs typeface="Arial MT"/>
              </a:rPr>
              <a:t>requires</a:t>
            </a:r>
            <a:r>
              <a:rPr sz="1800" spc="-15" dirty="0">
                <a:latin typeface="Arial MT"/>
                <a:cs typeface="Arial MT"/>
              </a:rPr>
              <a:t> </a:t>
            </a:r>
            <a:r>
              <a:rPr sz="1800" spc="-10" dirty="0">
                <a:latin typeface="Arial MT"/>
                <a:cs typeface="Arial MT"/>
              </a:rPr>
              <a:t>prevention </a:t>
            </a:r>
            <a:r>
              <a:rPr sz="1800" dirty="0">
                <a:latin typeface="Arial MT"/>
                <a:cs typeface="Arial MT"/>
              </a:rPr>
              <a:t>management</a:t>
            </a:r>
            <a:r>
              <a:rPr sz="1800" spc="-10" dirty="0">
                <a:latin typeface="Arial MT"/>
                <a:cs typeface="Arial MT"/>
              </a:rPr>
              <a:t> </a:t>
            </a:r>
            <a:r>
              <a:rPr sz="1800" dirty="0">
                <a:latin typeface="Arial MT"/>
                <a:cs typeface="Arial MT"/>
              </a:rPr>
              <a:t>strategies</a:t>
            </a:r>
            <a:r>
              <a:rPr sz="1800" spc="-35" dirty="0">
                <a:latin typeface="Arial MT"/>
                <a:cs typeface="Arial MT"/>
              </a:rPr>
              <a:t> </a:t>
            </a:r>
            <a:r>
              <a:rPr sz="1800" dirty="0">
                <a:latin typeface="Arial MT"/>
                <a:cs typeface="Arial MT"/>
              </a:rPr>
              <a:t>at</a:t>
            </a:r>
            <a:r>
              <a:rPr sz="1800" spc="-30" dirty="0">
                <a:latin typeface="Arial MT"/>
                <a:cs typeface="Arial MT"/>
              </a:rPr>
              <a:t> </a:t>
            </a:r>
            <a:r>
              <a:rPr sz="1800" dirty="0">
                <a:latin typeface="Arial MT"/>
                <a:cs typeface="Arial MT"/>
              </a:rPr>
              <a:t>each</a:t>
            </a:r>
            <a:r>
              <a:rPr sz="1800" spc="-25" dirty="0">
                <a:latin typeface="Arial MT"/>
                <a:cs typeface="Arial MT"/>
              </a:rPr>
              <a:t> </a:t>
            </a:r>
            <a:r>
              <a:rPr sz="1800" spc="-10" dirty="0">
                <a:latin typeface="Arial MT"/>
                <a:cs typeface="Arial MT"/>
              </a:rPr>
              <a:t>level</a:t>
            </a:r>
            <a:endParaRPr sz="1800">
              <a:latin typeface="Arial MT"/>
              <a:cs typeface="Arial MT"/>
            </a:endParaRPr>
          </a:p>
        </p:txBody>
      </p:sp>
      <p:sp>
        <p:nvSpPr>
          <p:cNvPr id="5" name="object 5"/>
          <p:cNvSpPr/>
          <p:nvPr/>
        </p:nvSpPr>
        <p:spPr>
          <a:xfrm>
            <a:off x="5983985" y="1831085"/>
            <a:ext cx="0" cy="306070"/>
          </a:xfrm>
          <a:custGeom>
            <a:avLst/>
            <a:gdLst/>
            <a:ahLst/>
            <a:cxnLst/>
            <a:rect l="l" t="t" r="r" b="b"/>
            <a:pathLst>
              <a:path h="306069">
                <a:moveTo>
                  <a:pt x="0" y="305562"/>
                </a:moveTo>
                <a:lnTo>
                  <a:pt x="0" y="0"/>
                </a:lnTo>
              </a:path>
            </a:pathLst>
          </a:custGeom>
          <a:ln w="101600">
            <a:solidFill>
              <a:srgbClr val="CD9146"/>
            </a:solidFill>
          </a:ln>
        </p:spPr>
        <p:txBody>
          <a:bodyPr wrap="square" lIns="0" tIns="0" rIns="0" bIns="0" rtlCol="0"/>
          <a:lstStyle/>
          <a:p>
            <a:endParaRPr/>
          </a:p>
        </p:txBody>
      </p:sp>
      <p:sp>
        <p:nvSpPr>
          <p:cNvPr id="6" name="object 6"/>
          <p:cNvSpPr/>
          <p:nvPr/>
        </p:nvSpPr>
        <p:spPr>
          <a:xfrm>
            <a:off x="5973317" y="2312670"/>
            <a:ext cx="0" cy="453390"/>
          </a:xfrm>
          <a:custGeom>
            <a:avLst/>
            <a:gdLst/>
            <a:ahLst/>
            <a:cxnLst/>
            <a:rect l="l" t="t" r="r" b="b"/>
            <a:pathLst>
              <a:path h="453389">
                <a:moveTo>
                  <a:pt x="0" y="452881"/>
                </a:moveTo>
                <a:lnTo>
                  <a:pt x="0" y="0"/>
                </a:lnTo>
              </a:path>
            </a:pathLst>
          </a:custGeom>
          <a:ln w="101600">
            <a:solidFill>
              <a:srgbClr val="CD9146"/>
            </a:solidFill>
          </a:ln>
        </p:spPr>
        <p:txBody>
          <a:bodyPr wrap="square" lIns="0" tIns="0" rIns="0" bIns="0" rtlCol="0"/>
          <a:lstStyle/>
          <a:p>
            <a:endParaRPr/>
          </a:p>
        </p:txBody>
      </p:sp>
      <p:sp>
        <p:nvSpPr>
          <p:cNvPr id="7" name="object 7"/>
          <p:cNvSpPr/>
          <p:nvPr/>
        </p:nvSpPr>
        <p:spPr>
          <a:xfrm>
            <a:off x="5979414" y="2986277"/>
            <a:ext cx="0" cy="498475"/>
          </a:xfrm>
          <a:custGeom>
            <a:avLst/>
            <a:gdLst/>
            <a:ahLst/>
            <a:cxnLst/>
            <a:rect l="l" t="t" r="r" b="b"/>
            <a:pathLst>
              <a:path h="498475">
                <a:moveTo>
                  <a:pt x="0" y="498348"/>
                </a:moveTo>
                <a:lnTo>
                  <a:pt x="0" y="0"/>
                </a:lnTo>
              </a:path>
            </a:pathLst>
          </a:custGeom>
          <a:ln w="101600">
            <a:solidFill>
              <a:srgbClr val="CD9146"/>
            </a:solidFill>
          </a:ln>
        </p:spPr>
        <p:txBody>
          <a:bodyPr wrap="square" lIns="0" tIns="0" rIns="0" bIns="0" rtlCol="0"/>
          <a:lstStyle/>
          <a:p>
            <a:endParaRPr/>
          </a:p>
        </p:txBody>
      </p:sp>
      <p:sp>
        <p:nvSpPr>
          <p:cNvPr id="8" name="object 8"/>
          <p:cNvSpPr/>
          <p:nvPr/>
        </p:nvSpPr>
        <p:spPr>
          <a:xfrm>
            <a:off x="5979414" y="3623309"/>
            <a:ext cx="0" cy="756285"/>
          </a:xfrm>
          <a:custGeom>
            <a:avLst/>
            <a:gdLst/>
            <a:ahLst/>
            <a:cxnLst/>
            <a:rect l="l" t="t" r="r" b="b"/>
            <a:pathLst>
              <a:path h="756285">
                <a:moveTo>
                  <a:pt x="0" y="756284"/>
                </a:moveTo>
                <a:lnTo>
                  <a:pt x="0" y="0"/>
                </a:lnTo>
              </a:path>
            </a:pathLst>
          </a:custGeom>
          <a:ln w="101600">
            <a:solidFill>
              <a:srgbClr val="CD9146"/>
            </a:solidFill>
          </a:ln>
        </p:spPr>
        <p:txBody>
          <a:bodyPr wrap="square" lIns="0" tIns="0" rIns="0" bIns="0" rtlCol="0"/>
          <a:lstStyle/>
          <a:p>
            <a:endParaRPr/>
          </a:p>
        </p:txBody>
      </p:sp>
      <p:sp>
        <p:nvSpPr>
          <p:cNvPr id="9" name="object 9"/>
          <p:cNvSpPr/>
          <p:nvPr/>
        </p:nvSpPr>
        <p:spPr>
          <a:xfrm>
            <a:off x="6684264" y="5954267"/>
            <a:ext cx="721360" cy="719455"/>
          </a:xfrm>
          <a:custGeom>
            <a:avLst/>
            <a:gdLst/>
            <a:ahLst/>
            <a:cxnLst/>
            <a:rect l="l" t="t" r="r" b="b"/>
            <a:pathLst>
              <a:path w="721359" h="719454">
                <a:moveTo>
                  <a:pt x="360425" y="0"/>
                </a:moveTo>
                <a:lnTo>
                  <a:pt x="311528" y="3283"/>
                </a:lnTo>
                <a:lnTo>
                  <a:pt x="264627" y="12847"/>
                </a:lnTo>
                <a:lnTo>
                  <a:pt x="220152" y="28263"/>
                </a:lnTo>
                <a:lnTo>
                  <a:pt x="178533" y="49103"/>
                </a:lnTo>
                <a:lnTo>
                  <a:pt x="140201" y="74939"/>
                </a:lnTo>
                <a:lnTo>
                  <a:pt x="105584" y="105341"/>
                </a:lnTo>
                <a:lnTo>
                  <a:pt x="75114" y="139882"/>
                </a:lnTo>
                <a:lnTo>
                  <a:pt x="49219" y="178133"/>
                </a:lnTo>
                <a:lnTo>
                  <a:pt x="28330" y="219664"/>
                </a:lnTo>
                <a:lnTo>
                  <a:pt x="12878" y="264049"/>
                </a:lnTo>
                <a:lnTo>
                  <a:pt x="3291" y="310858"/>
                </a:lnTo>
                <a:lnTo>
                  <a:pt x="0" y="359663"/>
                </a:lnTo>
                <a:lnTo>
                  <a:pt x="3291" y="408469"/>
                </a:lnTo>
                <a:lnTo>
                  <a:pt x="12878" y="455278"/>
                </a:lnTo>
                <a:lnTo>
                  <a:pt x="28330" y="499663"/>
                </a:lnTo>
                <a:lnTo>
                  <a:pt x="49219" y="541194"/>
                </a:lnTo>
                <a:lnTo>
                  <a:pt x="75114" y="579445"/>
                </a:lnTo>
                <a:lnTo>
                  <a:pt x="105584" y="613986"/>
                </a:lnTo>
                <a:lnTo>
                  <a:pt x="140201" y="644388"/>
                </a:lnTo>
                <a:lnTo>
                  <a:pt x="178533" y="670224"/>
                </a:lnTo>
                <a:lnTo>
                  <a:pt x="220152" y="691064"/>
                </a:lnTo>
                <a:lnTo>
                  <a:pt x="264627" y="706480"/>
                </a:lnTo>
                <a:lnTo>
                  <a:pt x="311528" y="716044"/>
                </a:lnTo>
                <a:lnTo>
                  <a:pt x="360425" y="719327"/>
                </a:lnTo>
                <a:lnTo>
                  <a:pt x="409323" y="716044"/>
                </a:lnTo>
                <a:lnTo>
                  <a:pt x="456224" y="706480"/>
                </a:lnTo>
                <a:lnTo>
                  <a:pt x="500699" y="691064"/>
                </a:lnTo>
                <a:lnTo>
                  <a:pt x="542318" y="670224"/>
                </a:lnTo>
                <a:lnTo>
                  <a:pt x="580650" y="644388"/>
                </a:lnTo>
                <a:lnTo>
                  <a:pt x="615267" y="613986"/>
                </a:lnTo>
                <a:lnTo>
                  <a:pt x="645737" y="579445"/>
                </a:lnTo>
                <a:lnTo>
                  <a:pt x="671632" y="541194"/>
                </a:lnTo>
                <a:lnTo>
                  <a:pt x="692521" y="499663"/>
                </a:lnTo>
                <a:lnTo>
                  <a:pt x="707973" y="455278"/>
                </a:lnTo>
                <a:lnTo>
                  <a:pt x="717560" y="408469"/>
                </a:lnTo>
                <a:lnTo>
                  <a:pt x="720851" y="359663"/>
                </a:lnTo>
                <a:lnTo>
                  <a:pt x="717560" y="310858"/>
                </a:lnTo>
                <a:lnTo>
                  <a:pt x="707973" y="264049"/>
                </a:lnTo>
                <a:lnTo>
                  <a:pt x="692521" y="219664"/>
                </a:lnTo>
                <a:lnTo>
                  <a:pt x="671632" y="178133"/>
                </a:lnTo>
                <a:lnTo>
                  <a:pt x="645737" y="139882"/>
                </a:lnTo>
                <a:lnTo>
                  <a:pt x="615267" y="105341"/>
                </a:lnTo>
                <a:lnTo>
                  <a:pt x="580650" y="74939"/>
                </a:lnTo>
                <a:lnTo>
                  <a:pt x="542318" y="49103"/>
                </a:lnTo>
                <a:lnTo>
                  <a:pt x="500699" y="28263"/>
                </a:lnTo>
                <a:lnTo>
                  <a:pt x="456224" y="12847"/>
                </a:lnTo>
                <a:lnTo>
                  <a:pt x="409323" y="3283"/>
                </a:lnTo>
                <a:lnTo>
                  <a:pt x="360425" y="0"/>
                </a:lnTo>
                <a:close/>
              </a:path>
            </a:pathLst>
          </a:custGeom>
          <a:solidFill>
            <a:srgbClr val="764666"/>
          </a:solidFill>
        </p:spPr>
        <p:txBody>
          <a:bodyPr wrap="square" lIns="0" tIns="0" rIns="0" bIns="0" rtlCol="0"/>
          <a:lstStyle/>
          <a:p>
            <a:endParaRPr/>
          </a:p>
        </p:txBody>
      </p:sp>
      <p:grpSp>
        <p:nvGrpSpPr>
          <p:cNvPr id="10" name="object 10"/>
          <p:cNvGrpSpPr/>
          <p:nvPr/>
        </p:nvGrpSpPr>
        <p:grpSpPr>
          <a:xfrm>
            <a:off x="309372" y="1155191"/>
            <a:ext cx="5442585" cy="4658995"/>
            <a:chOff x="309372" y="1155191"/>
            <a:chExt cx="5442585" cy="4658995"/>
          </a:xfrm>
        </p:grpSpPr>
        <p:pic>
          <p:nvPicPr>
            <p:cNvPr id="11" name="object 11"/>
            <p:cNvPicPr/>
            <p:nvPr/>
          </p:nvPicPr>
          <p:blipFill>
            <a:blip r:embed="rId4" cstate="print"/>
            <a:stretch>
              <a:fillRect/>
            </a:stretch>
          </p:blipFill>
          <p:spPr>
            <a:xfrm>
              <a:off x="1970311" y="2531256"/>
              <a:ext cx="2917266" cy="2516319"/>
            </a:xfrm>
            <a:prstGeom prst="rect">
              <a:avLst/>
            </a:prstGeom>
          </p:spPr>
        </p:pic>
        <p:pic>
          <p:nvPicPr>
            <p:cNvPr id="12" name="object 12"/>
            <p:cNvPicPr/>
            <p:nvPr/>
          </p:nvPicPr>
          <p:blipFill>
            <a:blip r:embed="rId5" cstate="print"/>
            <a:stretch>
              <a:fillRect/>
            </a:stretch>
          </p:blipFill>
          <p:spPr>
            <a:xfrm>
              <a:off x="2092451" y="2689859"/>
              <a:ext cx="2456688" cy="2055876"/>
            </a:xfrm>
            <a:prstGeom prst="rect">
              <a:avLst/>
            </a:prstGeom>
          </p:spPr>
        </p:pic>
        <p:pic>
          <p:nvPicPr>
            <p:cNvPr id="13" name="object 13"/>
            <p:cNvPicPr/>
            <p:nvPr/>
          </p:nvPicPr>
          <p:blipFill>
            <a:blip r:embed="rId6" cstate="print"/>
            <a:stretch>
              <a:fillRect/>
            </a:stretch>
          </p:blipFill>
          <p:spPr>
            <a:xfrm>
              <a:off x="309372" y="1242059"/>
              <a:ext cx="2496439" cy="2319528"/>
            </a:xfrm>
            <a:prstGeom prst="rect">
              <a:avLst/>
            </a:prstGeom>
          </p:spPr>
        </p:pic>
        <p:pic>
          <p:nvPicPr>
            <p:cNvPr id="14" name="object 14"/>
            <p:cNvPicPr/>
            <p:nvPr/>
          </p:nvPicPr>
          <p:blipFill>
            <a:blip r:embed="rId7" cstate="print"/>
            <a:stretch>
              <a:fillRect/>
            </a:stretch>
          </p:blipFill>
          <p:spPr>
            <a:xfrm>
              <a:off x="504444" y="1437131"/>
              <a:ext cx="1926336" cy="1749552"/>
            </a:xfrm>
            <a:prstGeom prst="rect">
              <a:avLst/>
            </a:prstGeom>
          </p:spPr>
        </p:pic>
        <p:pic>
          <p:nvPicPr>
            <p:cNvPr id="15" name="object 15"/>
            <p:cNvPicPr/>
            <p:nvPr/>
          </p:nvPicPr>
          <p:blipFill>
            <a:blip r:embed="rId8" cstate="print"/>
            <a:stretch>
              <a:fillRect/>
            </a:stretch>
          </p:blipFill>
          <p:spPr>
            <a:xfrm>
              <a:off x="4017263" y="1155191"/>
              <a:ext cx="1734312" cy="2474975"/>
            </a:xfrm>
            <a:prstGeom prst="rect">
              <a:avLst/>
            </a:prstGeom>
          </p:spPr>
        </p:pic>
        <p:pic>
          <p:nvPicPr>
            <p:cNvPr id="16" name="object 16"/>
            <p:cNvPicPr/>
            <p:nvPr/>
          </p:nvPicPr>
          <p:blipFill>
            <a:blip r:embed="rId9" cstate="print"/>
            <a:stretch>
              <a:fillRect/>
            </a:stretch>
          </p:blipFill>
          <p:spPr>
            <a:xfrm>
              <a:off x="4212336" y="1350263"/>
              <a:ext cx="1164336" cy="1905000"/>
            </a:xfrm>
            <a:prstGeom prst="rect">
              <a:avLst/>
            </a:prstGeom>
          </p:spPr>
        </p:pic>
        <p:sp>
          <p:nvSpPr>
            <p:cNvPr id="17" name="object 17"/>
            <p:cNvSpPr/>
            <p:nvPr/>
          </p:nvSpPr>
          <p:spPr>
            <a:xfrm>
              <a:off x="630174" y="4924806"/>
              <a:ext cx="5046345" cy="879475"/>
            </a:xfrm>
            <a:custGeom>
              <a:avLst/>
              <a:gdLst/>
              <a:ahLst/>
              <a:cxnLst/>
              <a:rect l="l" t="t" r="r" b="b"/>
              <a:pathLst>
                <a:path w="5046345" h="879475">
                  <a:moveTo>
                    <a:pt x="4944999" y="0"/>
                  </a:moveTo>
                  <a:lnTo>
                    <a:pt x="100952" y="0"/>
                  </a:lnTo>
                  <a:lnTo>
                    <a:pt x="61657" y="7935"/>
                  </a:lnTo>
                  <a:lnTo>
                    <a:pt x="29568" y="29575"/>
                  </a:lnTo>
                  <a:lnTo>
                    <a:pt x="7933" y="61668"/>
                  </a:lnTo>
                  <a:lnTo>
                    <a:pt x="0" y="100965"/>
                  </a:lnTo>
                  <a:lnTo>
                    <a:pt x="0" y="778383"/>
                  </a:lnTo>
                  <a:lnTo>
                    <a:pt x="7933" y="817684"/>
                  </a:lnTo>
                  <a:lnTo>
                    <a:pt x="29568" y="849777"/>
                  </a:lnTo>
                  <a:lnTo>
                    <a:pt x="61657" y="871414"/>
                  </a:lnTo>
                  <a:lnTo>
                    <a:pt x="100952" y="879348"/>
                  </a:lnTo>
                  <a:lnTo>
                    <a:pt x="4944999" y="879348"/>
                  </a:lnTo>
                  <a:lnTo>
                    <a:pt x="4984295" y="871414"/>
                  </a:lnTo>
                  <a:lnTo>
                    <a:pt x="5016388" y="849777"/>
                  </a:lnTo>
                  <a:lnTo>
                    <a:pt x="5038028" y="817684"/>
                  </a:lnTo>
                  <a:lnTo>
                    <a:pt x="5045964" y="778383"/>
                  </a:lnTo>
                  <a:lnTo>
                    <a:pt x="5045964" y="100965"/>
                  </a:lnTo>
                  <a:lnTo>
                    <a:pt x="5038028" y="61668"/>
                  </a:lnTo>
                  <a:lnTo>
                    <a:pt x="5016388" y="29575"/>
                  </a:lnTo>
                  <a:lnTo>
                    <a:pt x="4984295" y="7935"/>
                  </a:lnTo>
                  <a:lnTo>
                    <a:pt x="4944999" y="0"/>
                  </a:lnTo>
                  <a:close/>
                </a:path>
              </a:pathLst>
            </a:custGeom>
            <a:solidFill>
              <a:srgbClr val="FFF4D2"/>
            </a:solidFill>
          </p:spPr>
          <p:txBody>
            <a:bodyPr wrap="square" lIns="0" tIns="0" rIns="0" bIns="0" rtlCol="0"/>
            <a:lstStyle/>
            <a:p>
              <a:endParaRPr/>
            </a:p>
          </p:txBody>
        </p:sp>
        <p:sp>
          <p:nvSpPr>
            <p:cNvPr id="18" name="object 18"/>
            <p:cNvSpPr/>
            <p:nvPr/>
          </p:nvSpPr>
          <p:spPr>
            <a:xfrm>
              <a:off x="630174" y="4924806"/>
              <a:ext cx="5046345" cy="879475"/>
            </a:xfrm>
            <a:custGeom>
              <a:avLst/>
              <a:gdLst/>
              <a:ahLst/>
              <a:cxnLst/>
              <a:rect l="l" t="t" r="r" b="b"/>
              <a:pathLst>
                <a:path w="5046345" h="879475">
                  <a:moveTo>
                    <a:pt x="0" y="100965"/>
                  </a:moveTo>
                  <a:lnTo>
                    <a:pt x="7933" y="61668"/>
                  </a:lnTo>
                  <a:lnTo>
                    <a:pt x="29568" y="29575"/>
                  </a:lnTo>
                  <a:lnTo>
                    <a:pt x="61657" y="7935"/>
                  </a:lnTo>
                  <a:lnTo>
                    <a:pt x="100952" y="0"/>
                  </a:lnTo>
                  <a:lnTo>
                    <a:pt x="4944999" y="0"/>
                  </a:lnTo>
                  <a:lnTo>
                    <a:pt x="4984295" y="7935"/>
                  </a:lnTo>
                  <a:lnTo>
                    <a:pt x="5016388" y="29575"/>
                  </a:lnTo>
                  <a:lnTo>
                    <a:pt x="5038028" y="61668"/>
                  </a:lnTo>
                  <a:lnTo>
                    <a:pt x="5045964" y="100965"/>
                  </a:lnTo>
                  <a:lnTo>
                    <a:pt x="5045964" y="778383"/>
                  </a:lnTo>
                  <a:lnTo>
                    <a:pt x="5038028" y="817684"/>
                  </a:lnTo>
                  <a:lnTo>
                    <a:pt x="5016388" y="849777"/>
                  </a:lnTo>
                  <a:lnTo>
                    <a:pt x="4984295" y="871414"/>
                  </a:lnTo>
                  <a:lnTo>
                    <a:pt x="4944999" y="879348"/>
                  </a:lnTo>
                  <a:lnTo>
                    <a:pt x="100952" y="879348"/>
                  </a:lnTo>
                  <a:lnTo>
                    <a:pt x="61657" y="871414"/>
                  </a:lnTo>
                  <a:lnTo>
                    <a:pt x="29568" y="849777"/>
                  </a:lnTo>
                  <a:lnTo>
                    <a:pt x="7933" y="817684"/>
                  </a:lnTo>
                  <a:lnTo>
                    <a:pt x="0" y="778383"/>
                  </a:lnTo>
                  <a:lnTo>
                    <a:pt x="0" y="100965"/>
                  </a:lnTo>
                  <a:close/>
                </a:path>
              </a:pathLst>
            </a:custGeom>
            <a:ln w="19050">
              <a:solidFill>
                <a:srgbClr val="BB8542"/>
              </a:solidFill>
            </a:ln>
          </p:spPr>
          <p:txBody>
            <a:bodyPr wrap="square" lIns="0" tIns="0" rIns="0" bIns="0" rtlCol="0"/>
            <a:lstStyle/>
            <a:p>
              <a:endParaRPr/>
            </a:p>
          </p:txBody>
        </p:sp>
        <p:pic>
          <p:nvPicPr>
            <p:cNvPr id="19" name="object 19"/>
            <p:cNvPicPr/>
            <p:nvPr/>
          </p:nvPicPr>
          <p:blipFill>
            <a:blip r:embed="rId10" cstate="print"/>
            <a:stretch>
              <a:fillRect/>
            </a:stretch>
          </p:blipFill>
          <p:spPr>
            <a:xfrm>
              <a:off x="726948" y="5100827"/>
              <a:ext cx="640080" cy="548640"/>
            </a:xfrm>
            <a:prstGeom prst="rect">
              <a:avLst/>
            </a:prstGeom>
          </p:spPr>
        </p:pic>
      </p:grpSp>
      <p:sp>
        <p:nvSpPr>
          <p:cNvPr id="20" name="object 20"/>
          <p:cNvSpPr txBox="1"/>
          <p:nvPr/>
        </p:nvSpPr>
        <p:spPr>
          <a:xfrm>
            <a:off x="1445767" y="5013705"/>
            <a:ext cx="4053204" cy="708025"/>
          </a:xfrm>
          <a:prstGeom prst="rect">
            <a:avLst/>
          </a:prstGeom>
        </p:spPr>
        <p:txBody>
          <a:bodyPr vert="horz" wrap="square" lIns="0" tIns="12065" rIns="0" bIns="0" rtlCol="0">
            <a:spAutoFit/>
          </a:bodyPr>
          <a:lstStyle/>
          <a:p>
            <a:pPr marL="12700">
              <a:lnSpc>
                <a:spcPts val="1825"/>
              </a:lnSpc>
              <a:spcBef>
                <a:spcPts val="95"/>
              </a:spcBef>
            </a:pPr>
            <a:r>
              <a:rPr sz="1600" b="1" dirty="0">
                <a:solidFill>
                  <a:srgbClr val="921828"/>
                </a:solidFill>
                <a:latin typeface="Arial"/>
                <a:cs typeface="Arial"/>
              </a:rPr>
              <a:t>IMPORTANT</a:t>
            </a:r>
            <a:r>
              <a:rPr sz="1600" b="1" spc="-40" dirty="0">
                <a:solidFill>
                  <a:srgbClr val="921828"/>
                </a:solidFill>
                <a:latin typeface="Arial"/>
                <a:cs typeface="Arial"/>
              </a:rPr>
              <a:t> </a:t>
            </a:r>
            <a:r>
              <a:rPr sz="1600" b="1" spc="-10" dirty="0">
                <a:latin typeface="Arial"/>
                <a:cs typeface="Arial"/>
              </a:rPr>
              <a:t>CONSIDERATIONS:</a:t>
            </a:r>
            <a:endParaRPr sz="1600">
              <a:latin typeface="Arial"/>
              <a:cs typeface="Arial"/>
            </a:endParaRPr>
          </a:p>
          <a:p>
            <a:pPr marL="12700" marR="5080">
              <a:lnSpc>
                <a:spcPts val="1730"/>
              </a:lnSpc>
              <a:spcBef>
                <a:spcPts val="120"/>
              </a:spcBef>
            </a:pPr>
            <a:r>
              <a:rPr sz="1600" dirty="0">
                <a:latin typeface="Arial MT"/>
                <a:cs typeface="Arial MT"/>
              </a:rPr>
              <a:t>Hypothermia</a:t>
            </a:r>
            <a:r>
              <a:rPr sz="1600" spc="-15" dirty="0">
                <a:latin typeface="Arial MT"/>
                <a:cs typeface="Arial MT"/>
              </a:rPr>
              <a:t> </a:t>
            </a:r>
            <a:r>
              <a:rPr sz="1600" dirty="0">
                <a:latin typeface="Arial MT"/>
                <a:cs typeface="Arial MT"/>
              </a:rPr>
              <a:t>is</a:t>
            </a:r>
            <a:r>
              <a:rPr sz="1600" spc="-55" dirty="0">
                <a:latin typeface="Arial MT"/>
                <a:cs typeface="Arial MT"/>
              </a:rPr>
              <a:t> </a:t>
            </a:r>
            <a:r>
              <a:rPr sz="1600" dirty="0">
                <a:latin typeface="Arial MT"/>
                <a:cs typeface="Arial MT"/>
              </a:rPr>
              <a:t>a</a:t>
            </a:r>
            <a:r>
              <a:rPr sz="1600" spc="-30" dirty="0">
                <a:latin typeface="Arial MT"/>
                <a:cs typeface="Arial MT"/>
              </a:rPr>
              <a:t> </a:t>
            </a:r>
            <a:r>
              <a:rPr sz="1600" dirty="0">
                <a:latin typeface="Arial MT"/>
                <a:cs typeface="Arial MT"/>
              </a:rPr>
              <a:t>potential</a:t>
            </a:r>
            <a:r>
              <a:rPr sz="1600" spc="-50" dirty="0">
                <a:latin typeface="Arial MT"/>
                <a:cs typeface="Arial MT"/>
              </a:rPr>
              <a:t> </a:t>
            </a:r>
            <a:r>
              <a:rPr sz="1600" dirty="0">
                <a:latin typeface="Arial MT"/>
                <a:cs typeface="Arial MT"/>
              </a:rPr>
              <a:t>concern</a:t>
            </a:r>
            <a:r>
              <a:rPr sz="1600" spc="-40" dirty="0">
                <a:latin typeface="Arial MT"/>
                <a:cs typeface="Arial MT"/>
              </a:rPr>
              <a:t> </a:t>
            </a:r>
            <a:r>
              <a:rPr sz="1600" dirty="0">
                <a:latin typeface="Arial MT"/>
                <a:cs typeface="Arial MT"/>
              </a:rPr>
              <a:t>in</a:t>
            </a:r>
            <a:r>
              <a:rPr sz="1600" spc="-55" dirty="0">
                <a:latin typeface="Arial MT"/>
                <a:cs typeface="Arial MT"/>
              </a:rPr>
              <a:t> </a:t>
            </a:r>
            <a:r>
              <a:rPr sz="1600" spc="-10" dirty="0">
                <a:latin typeface="Arial MT"/>
                <a:cs typeface="Arial MT"/>
              </a:rPr>
              <a:t>trauma </a:t>
            </a:r>
            <a:r>
              <a:rPr sz="1600" dirty="0">
                <a:latin typeface="Arial MT"/>
                <a:cs typeface="Arial MT"/>
              </a:rPr>
              <a:t>even</a:t>
            </a:r>
            <a:r>
              <a:rPr sz="1600" spc="-40" dirty="0">
                <a:latin typeface="Arial MT"/>
                <a:cs typeface="Arial MT"/>
              </a:rPr>
              <a:t> </a:t>
            </a:r>
            <a:r>
              <a:rPr sz="1600" dirty="0">
                <a:latin typeface="Arial MT"/>
                <a:cs typeface="Arial MT"/>
              </a:rPr>
              <a:t>when</a:t>
            </a:r>
            <a:r>
              <a:rPr sz="1600" spc="-25" dirty="0">
                <a:latin typeface="Arial MT"/>
                <a:cs typeface="Arial MT"/>
              </a:rPr>
              <a:t> </a:t>
            </a:r>
            <a:r>
              <a:rPr sz="1600" dirty="0">
                <a:latin typeface="Arial MT"/>
                <a:cs typeface="Arial MT"/>
              </a:rPr>
              <a:t>operating</a:t>
            </a:r>
            <a:r>
              <a:rPr sz="1600" spc="-25" dirty="0">
                <a:latin typeface="Arial MT"/>
                <a:cs typeface="Arial MT"/>
              </a:rPr>
              <a:t> </a:t>
            </a:r>
            <a:r>
              <a:rPr sz="1600" dirty="0">
                <a:latin typeface="Arial MT"/>
                <a:cs typeface="Arial MT"/>
              </a:rPr>
              <a:t>in</a:t>
            </a:r>
            <a:r>
              <a:rPr sz="1600" spc="-35" dirty="0">
                <a:latin typeface="Arial MT"/>
                <a:cs typeface="Arial MT"/>
              </a:rPr>
              <a:t> </a:t>
            </a:r>
            <a:r>
              <a:rPr sz="1600" dirty="0">
                <a:latin typeface="Arial MT"/>
                <a:cs typeface="Arial MT"/>
              </a:rPr>
              <a:t>warm</a:t>
            </a:r>
            <a:r>
              <a:rPr sz="1600" spc="-15" dirty="0">
                <a:latin typeface="Arial MT"/>
                <a:cs typeface="Arial MT"/>
              </a:rPr>
              <a:t> </a:t>
            </a:r>
            <a:r>
              <a:rPr sz="1600" spc="-10" dirty="0">
                <a:latin typeface="Arial MT"/>
                <a:cs typeface="Arial MT"/>
              </a:rPr>
              <a:t>environments</a:t>
            </a:r>
            <a:endParaRPr sz="1600">
              <a:latin typeface="Arial MT"/>
              <a:cs typeface="Arial MT"/>
            </a:endParaRPr>
          </a:p>
        </p:txBody>
      </p:sp>
      <p:pic>
        <p:nvPicPr>
          <p:cNvPr id="21" name="object 21"/>
          <p:cNvPicPr/>
          <p:nvPr/>
        </p:nvPicPr>
        <p:blipFill>
          <a:blip r:embed="rId11" cstate="print"/>
          <a:stretch>
            <a:fillRect/>
          </a:stretch>
        </p:blipFill>
        <p:spPr>
          <a:xfrm>
            <a:off x="5926835" y="4568952"/>
            <a:ext cx="103632" cy="761999"/>
          </a:xfrm>
          <a:prstGeom prst="rect">
            <a:avLst/>
          </a:prstGeom>
        </p:spPr>
      </p:pic>
      <p:sp>
        <p:nvSpPr>
          <p:cNvPr id="22" name="object 22"/>
          <p:cNvSpPr txBox="1"/>
          <p:nvPr/>
        </p:nvSpPr>
        <p:spPr>
          <a:xfrm>
            <a:off x="6894703" y="6026216"/>
            <a:ext cx="364490" cy="599440"/>
          </a:xfrm>
          <a:prstGeom prst="rect">
            <a:avLst/>
          </a:prstGeom>
        </p:spPr>
        <p:txBody>
          <a:bodyPr vert="horz" wrap="square" lIns="0" tIns="53975" rIns="0" bIns="0" rtlCol="0">
            <a:spAutoFit/>
          </a:bodyPr>
          <a:lstStyle/>
          <a:p>
            <a:pPr marL="12700">
              <a:lnSpc>
                <a:spcPct val="100000"/>
              </a:lnSpc>
              <a:spcBef>
                <a:spcPts val="425"/>
              </a:spcBef>
            </a:pPr>
            <a:r>
              <a:rPr sz="3200" spc="-50" dirty="0">
                <a:solidFill>
                  <a:srgbClr val="FFFFFF"/>
                </a:solidFill>
                <a:latin typeface="Arial Black"/>
                <a:cs typeface="Arial Black"/>
              </a:rPr>
              <a:t>H</a:t>
            </a:r>
            <a:endParaRPr sz="3200">
              <a:latin typeface="Arial Black"/>
              <a:cs typeface="Arial Black"/>
            </a:endParaRPr>
          </a:p>
        </p:txBody>
      </p:sp>
      <p:sp>
        <p:nvSpPr>
          <p:cNvPr id="23" name="object 23"/>
          <p:cNvSpPr txBox="1"/>
          <p:nvPr/>
        </p:nvSpPr>
        <p:spPr>
          <a:xfrm>
            <a:off x="4826253" y="6039932"/>
            <a:ext cx="1763395" cy="599440"/>
          </a:xfrm>
          <a:prstGeom prst="rect">
            <a:avLst/>
          </a:prstGeom>
        </p:spPr>
        <p:txBody>
          <a:bodyPr vert="horz" wrap="square" lIns="0" tIns="53975" rIns="0" bIns="0" rtlCol="0">
            <a:spAutoFit/>
          </a:bodyPr>
          <a:lstStyle/>
          <a:p>
            <a:pPr marL="12700">
              <a:lnSpc>
                <a:spcPct val="100000"/>
              </a:lnSpc>
              <a:spcBef>
                <a:spcPts val="425"/>
              </a:spcBef>
            </a:pPr>
            <a:r>
              <a:rPr sz="3200" dirty="0">
                <a:solidFill>
                  <a:srgbClr val="2D3334"/>
                </a:solidFill>
                <a:latin typeface="Arial Black"/>
                <a:cs typeface="Arial Black"/>
              </a:rPr>
              <a:t>M</a:t>
            </a:r>
            <a:r>
              <a:rPr sz="3200" spc="-15" dirty="0">
                <a:solidFill>
                  <a:srgbClr val="2D3334"/>
                </a:solidFill>
                <a:latin typeface="Arial Black"/>
                <a:cs typeface="Arial Black"/>
              </a:rPr>
              <a:t> </a:t>
            </a:r>
            <a:r>
              <a:rPr sz="3200" dirty="0">
                <a:solidFill>
                  <a:srgbClr val="2D3334"/>
                </a:solidFill>
                <a:latin typeface="Arial Black"/>
                <a:cs typeface="Arial Black"/>
              </a:rPr>
              <a:t>A</a:t>
            </a:r>
            <a:r>
              <a:rPr sz="3200" spc="-30" dirty="0">
                <a:solidFill>
                  <a:srgbClr val="2D3334"/>
                </a:solidFill>
                <a:latin typeface="Arial Black"/>
                <a:cs typeface="Arial Black"/>
              </a:rPr>
              <a:t> </a:t>
            </a:r>
            <a:r>
              <a:rPr sz="3200" dirty="0">
                <a:solidFill>
                  <a:srgbClr val="2D3334"/>
                </a:solidFill>
                <a:latin typeface="Arial Black"/>
                <a:cs typeface="Arial Black"/>
              </a:rPr>
              <a:t>R</a:t>
            </a:r>
            <a:r>
              <a:rPr sz="3200" spc="-10" dirty="0">
                <a:solidFill>
                  <a:srgbClr val="2D3334"/>
                </a:solidFill>
                <a:latin typeface="Arial Black"/>
                <a:cs typeface="Arial Black"/>
              </a:rPr>
              <a:t> </a:t>
            </a:r>
            <a:r>
              <a:rPr sz="3200" spc="-50" dirty="0">
                <a:solidFill>
                  <a:srgbClr val="2D3334"/>
                </a:solidFill>
                <a:latin typeface="Arial Black"/>
                <a:cs typeface="Arial Black"/>
              </a:rPr>
              <a:t>C</a:t>
            </a:r>
            <a:endParaRPr sz="3200">
              <a:latin typeface="Arial Black"/>
              <a:cs typeface="Arial Black"/>
            </a:endParaRPr>
          </a:p>
        </p:txBody>
      </p:sp>
      <p:sp>
        <p:nvSpPr>
          <p:cNvPr id="24" name="object 24"/>
          <p:cNvSpPr txBox="1">
            <a:spLocks noGrp="1"/>
          </p:cNvSpPr>
          <p:nvPr>
            <p:ph type="sldNum" sz="quarter" idx="7"/>
          </p:nvPr>
        </p:nvSpPr>
        <p:spPr>
          <a:prstGeom prst="rect">
            <a:avLst/>
          </a:prstGeom>
        </p:spPr>
        <p:txBody>
          <a:bodyPr vert="horz" wrap="square" lIns="0" tIns="0" rIns="0" bIns="0" rtlCol="0">
            <a:spAutoFit/>
          </a:bodyPr>
          <a:lstStyle/>
          <a:p>
            <a:pPr marL="2328545">
              <a:lnSpc>
                <a:spcPts val="1425"/>
              </a:lnSpc>
            </a:pPr>
            <a:fld id="{81D60167-4931-47E6-BA6A-407CBD079E47}" type="slidenum">
              <a:rPr sz="1200" spc="-50" dirty="0">
                <a:solidFill>
                  <a:srgbClr val="000000"/>
                </a:solidFill>
              </a:rPr>
              <a:t>6</a:t>
            </a:fld>
            <a:endParaRPr sz="1200"/>
          </a:p>
        </p:txBody>
      </p:sp>
      <p:sp>
        <p:nvSpPr>
          <p:cNvPr id="25" name="object 25"/>
          <p:cNvSpPr txBox="1"/>
          <p:nvPr/>
        </p:nvSpPr>
        <p:spPr>
          <a:xfrm>
            <a:off x="9408921" y="6581884"/>
            <a:ext cx="2021205" cy="175895"/>
          </a:xfrm>
          <a:prstGeom prst="rect">
            <a:avLst/>
          </a:prstGeom>
        </p:spPr>
        <p:txBody>
          <a:bodyPr vert="horz" wrap="square" lIns="0" tIns="635" rIns="0" bIns="0" rtlCol="0">
            <a:spAutoFit/>
          </a:bodyPr>
          <a:lstStyle/>
          <a:p>
            <a:pPr marL="12700">
              <a:lnSpc>
                <a:spcPct val="100000"/>
              </a:lnSpc>
              <a:spcBef>
                <a:spcPts val="5"/>
              </a:spcBef>
            </a:pPr>
            <a:r>
              <a:rPr sz="1050" dirty="0">
                <a:solidFill>
                  <a:srgbClr val="CD9146"/>
                </a:solidFill>
                <a:latin typeface="Arial MT"/>
                <a:cs typeface="Arial MT"/>
              </a:rPr>
              <a:t>#TCCC-</a:t>
            </a:r>
            <a:r>
              <a:rPr sz="1050" spc="-10" dirty="0">
                <a:solidFill>
                  <a:srgbClr val="CD9146"/>
                </a:solidFill>
                <a:latin typeface="Arial MT"/>
                <a:cs typeface="Arial MT"/>
              </a:rPr>
              <a:t>CPP-PPT-</a:t>
            </a:r>
            <a:r>
              <a:rPr sz="1050" dirty="0">
                <a:solidFill>
                  <a:srgbClr val="CD9146"/>
                </a:solidFill>
                <a:latin typeface="Arial MT"/>
                <a:cs typeface="Arial MT"/>
              </a:rPr>
              <a:t>12</a:t>
            </a:r>
            <a:r>
              <a:rPr sz="1050" spc="265" dirty="0">
                <a:solidFill>
                  <a:srgbClr val="CD9146"/>
                </a:solidFill>
                <a:latin typeface="Arial MT"/>
                <a:cs typeface="Arial MT"/>
              </a:rPr>
              <a:t> </a:t>
            </a:r>
            <a:r>
              <a:rPr sz="1050" dirty="0">
                <a:solidFill>
                  <a:srgbClr val="CD9146"/>
                </a:solidFill>
                <a:latin typeface="Arial MT"/>
                <a:cs typeface="Arial MT"/>
              </a:rPr>
              <a:t>08</a:t>
            </a:r>
            <a:r>
              <a:rPr sz="1050" spc="15" dirty="0">
                <a:solidFill>
                  <a:srgbClr val="CD9146"/>
                </a:solidFill>
                <a:latin typeface="Arial MT"/>
                <a:cs typeface="Arial MT"/>
              </a:rPr>
              <a:t> </a:t>
            </a:r>
            <a:r>
              <a:rPr sz="1050" dirty="0">
                <a:solidFill>
                  <a:srgbClr val="CD9146"/>
                </a:solidFill>
                <a:latin typeface="Arial MT"/>
                <a:cs typeface="Arial MT"/>
              </a:rPr>
              <a:t>AUG</a:t>
            </a:r>
            <a:r>
              <a:rPr sz="1050" spc="-30" dirty="0">
                <a:solidFill>
                  <a:srgbClr val="CD9146"/>
                </a:solidFill>
                <a:latin typeface="Arial MT"/>
                <a:cs typeface="Arial MT"/>
              </a:rPr>
              <a:t> </a:t>
            </a:r>
            <a:r>
              <a:rPr sz="1050" spc="-25" dirty="0">
                <a:solidFill>
                  <a:srgbClr val="CD9146"/>
                </a:solidFill>
                <a:latin typeface="Arial MT"/>
                <a:cs typeface="Arial MT"/>
              </a:rPr>
              <a:t>23</a:t>
            </a:r>
            <a:endParaRPr sz="1050">
              <a:latin typeface="Arial MT"/>
              <a:cs typeface="Arial M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Module</a:t>
            </a:r>
            <a:r>
              <a:rPr spc="-50" dirty="0"/>
              <a:t> </a:t>
            </a:r>
            <a:r>
              <a:rPr dirty="0"/>
              <a:t>12:</a:t>
            </a:r>
            <a:r>
              <a:rPr spc="-45" dirty="0"/>
              <a:t> </a:t>
            </a:r>
            <a:r>
              <a:rPr dirty="0"/>
              <a:t>Hypothermia</a:t>
            </a:r>
            <a:r>
              <a:rPr spc="-35" dirty="0"/>
              <a:t> </a:t>
            </a:r>
            <a:r>
              <a:rPr dirty="0"/>
              <a:t>Prevention</a:t>
            </a:r>
            <a:r>
              <a:rPr spc="-25" dirty="0"/>
              <a:t> </a:t>
            </a:r>
            <a:r>
              <a:rPr dirty="0"/>
              <a:t>and</a:t>
            </a:r>
            <a:r>
              <a:rPr spc="-50" dirty="0"/>
              <a:t> </a:t>
            </a:r>
            <a:r>
              <a:rPr spc="-10" dirty="0"/>
              <a:t>Treatment</a:t>
            </a:r>
          </a:p>
        </p:txBody>
      </p:sp>
      <p:pic>
        <p:nvPicPr>
          <p:cNvPr id="3" name="object 3"/>
          <p:cNvPicPr/>
          <p:nvPr/>
        </p:nvPicPr>
        <p:blipFill>
          <a:blip r:embed="rId3" cstate="print"/>
          <a:stretch>
            <a:fillRect/>
          </a:stretch>
        </p:blipFill>
        <p:spPr>
          <a:xfrm>
            <a:off x="309372" y="254508"/>
            <a:ext cx="1171956" cy="656844"/>
          </a:xfrm>
          <a:prstGeom prst="rect">
            <a:avLst/>
          </a:prstGeom>
        </p:spPr>
      </p:pic>
      <p:sp>
        <p:nvSpPr>
          <p:cNvPr id="4" name="object 4"/>
          <p:cNvSpPr txBox="1"/>
          <p:nvPr/>
        </p:nvSpPr>
        <p:spPr>
          <a:xfrm>
            <a:off x="1778000" y="847471"/>
            <a:ext cx="8813800" cy="574040"/>
          </a:xfrm>
          <a:prstGeom prst="rect">
            <a:avLst/>
          </a:prstGeom>
        </p:spPr>
        <p:txBody>
          <a:bodyPr vert="horz" wrap="square" lIns="0" tIns="12700" rIns="0" bIns="0" rtlCol="0">
            <a:spAutoFit/>
          </a:bodyPr>
          <a:lstStyle/>
          <a:p>
            <a:pPr marL="12700">
              <a:lnSpc>
                <a:spcPct val="100000"/>
              </a:lnSpc>
              <a:spcBef>
                <a:spcPts val="100"/>
              </a:spcBef>
            </a:pPr>
            <a:r>
              <a:rPr sz="3600" b="1" dirty="0">
                <a:latin typeface="Arial"/>
                <a:cs typeface="Arial"/>
              </a:rPr>
              <a:t>HYPOTHERMIA</a:t>
            </a:r>
            <a:r>
              <a:rPr sz="3600" b="1" spc="-35" dirty="0">
                <a:latin typeface="Arial"/>
                <a:cs typeface="Arial"/>
              </a:rPr>
              <a:t> </a:t>
            </a:r>
            <a:r>
              <a:rPr sz="3600" b="1" dirty="0">
                <a:solidFill>
                  <a:srgbClr val="BB8542"/>
                </a:solidFill>
                <a:latin typeface="Arial"/>
                <a:cs typeface="Arial"/>
              </a:rPr>
              <a:t>SIGNS</a:t>
            </a:r>
            <a:r>
              <a:rPr sz="3600" b="1" spc="-25" dirty="0">
                <a:solidFill>
                  <a:srgbClr val="BB8542"/>
                </a:solidFill>
                <a:latin typeface="Arial"/>
                <a:cs typeface="Arial"/>
              </a:rPr>
              <a:t> </a:t>
            </a:r>
            <a:r>
              <a:rPr sz="3600" b="1" dirty="0">
                <a:solidFill>
                  <a:srgbClr val="BB8542"/>
                </a:solidFill>
                <a:latin typeface="Arial"/>
                <a:cs typeface="Arial"/>
              </a:rPr>
              <a:t>AND</a:t>
            </a:r>
            <a:r>
              <a:rPr sz="3600" b="1" spc="-40" dirty="0">
                <a:solidFill>
                  <a:srgbClr val="BB8542"/>
                </a:solidFill>
                <a:latin typeface="Arial"/>
                <a:cs typeface="Arial"/>
              </a:rPr>
              <a:t> </a:t>
            </a:r>
            <a:r>
              <a:rPr sz="3600" b="1" spc="-10" dirty="0">
                <a:solidFill>
                  <a:srgbClr val="BB8542"/>
                </a:solidFill>
                <a:latin typeface="Arial"/>
                <a:cs typeface="Arial"/>
              </a:rPr>
              <a:t>SYMPTOMS</a:t>
            </a:r>
            <a:endParaRPr sz="3600">
              <a:latin typeface="Arial"/>
              <a:cs typeface="Arial"/>
            </a:endParaRPr>
          </a:p>
        </p:txBody>
      </p:sp>
      <p:sp>
        <p:nvSpPr>
          <p:cNvPr id="5" name="object 5"/>
          <p:cNvSpPr/>
          <p:nvPr/>
        </p:nvSpPr>
        <p:spPr>
          <a:xfrm>
            <a:off x="6716268" y="5984747"/>
            <a:ext cx="721360" cy="721360"/>
          </a:xfrm>
          <a:custGeom>
            <a:avLst/>
            <a:gdLst/>
            <a:ahLst/>
            <a:cxnLst/>
            <a:rect l="l" t="t" r="r" b="b"/>
            <a:pathLst>
              <a:path w="721359" h="721359">
                <a:moveTo>
                  <a:pt x="360425" y="0"/>
                </a:moveTo>
                <a:lnTo>
                  <a:pt x="311528" y="3290"/>
                </a:lnTo>
                <a:lnTo>
                  <a:pt x="264627" y="12874"/>
                </a:lnTo>
                <a:lnTo>
                  <a:pt x="220152" y="28323"/>
                </a:lnTo>
                <a:lnTo>
                  <a:pt x="178533" y="49208"/>
                </a:lnTo>
                <a:lnTo>
                  <a:pt x="140201" y="75098"/>
                </a:lnTo>
                <a:lnTo>
                  <a:pt x="105584" y="105565"/>
                </a:lnTo>
                <a:lnTo>
                  <a:pt x="75114" y="140179"/>
                </a:lnTo>
                <a:lnTo>
                  <a:pt x="49219" y="178511"/>
                </a:lnTo>
                <a:lnTo>
                  <a:pt x="28330" y="220131"/>
                </a:lnTo>
                <a:lnTo>
                  <a:pt x="12878" y="264609"/>
                </a:lnTo>
                <a:lnTo>
                  <a:pt x="3291" y="311517"/>
                </a:lnTo>
                <a:lnTo>
                  <a:pt x="0" y="360425"/>
                </a:lnTo>
                <a:lnTo>
                  <a:pt x="3291" y="409334"/>
                </a:lnTo>
                <a:lnTo>
                  <a:pt x="12878" y="456242"/>
                </a:lnTo>
                <a:lnTo>
                  <a:pt x="28330" y="500720"/>
                </a:lnTo>
                <a:lnTo>
                  <a:pt x="49219" y="542340"/>
                </a:lnTo>
                <a:lnTo>
                  <a:pt x="75114" y="580672"/>
                </a:lnTo>
                <a:lnTo>
                  <a:pt x="105584" y="615286"/>
                </a:lnTo>
                <a:lnTo>
                  <a:pt x="140201" y="645753"/>
                </a:lnTo>
                <a:lnTo>
                  <a:pt x="178533" y="671643"/>
                </a:lnTo>
                <a:lnTo>
                  <a:pt x="220152" y="692528"/>
                </a:lnTo>
                <a:lnTo>
                  <a:pt x="264627" y="707977"/>
                </a:lnTo>
                <a:lnTo>
                  <a:pt x="311528" y="717561"/>
                </a:lnTo>
                <a:lnTo>
                  <a:pt x="360425" y="720851"/>
                </a:lnTo>
                <a:lnTo>
                  <a:pt x="409323" y="717561"/>
                </a:lnTo>
                <a:lnTo>
                  <a:pt x="456224" y="707977"/>
                </a:lnTo>
                <a:lnTo>
                  <a:pt x="500699" y="692528"/>
                </a:lnTo>
                <a:lnTo>
                  <a:pt x="542318" y="671643"/>
                </a:lnTo>
                <a:lnTo>
                  <a:pt x="580650" y="645753"/>
                </a:lnTo>
                <a:lnTo>
                  <a:pt x="615267" y="615286"/>
                </a:lnTo>
                <a:lnTo>
                  <a:pt x="645737" y="580672"/>
                </a:lnTo>
                <a:lnTo>
                  <a:pt x="671632" y="542340"/>
                </a:lnTo>
                <a:lnTo>
                  <a:pt x="692521" y="500720"/>
                </a:lnTo>
                <a:lnTo>
                  <a:pt x="707973" y="456242"/>
                </a:lnTo>
                <a:lnTo>
                  <a:pt x="717560" y="409334"/>
                </a:lnTo>
                <a:lnTo>
                  <a:pt x="720851" y="360425"/>
                </a:lnTo>
                <a:lnTo>
                  <a:pt x="717560" y="311517"/>
                </a:lnTo>
                <a:lnTo>
                  <a:pt x="707973" y="264609"/>
                </a:lnTo>
                <a:lnTo>
                  <a:pt x="692521" y="220131"/>
                </a:lnTo>
                <a:lnTo>
                  <a:pt x="671632" y="178511"/>
                </a:lnTo>
                <a:lnTo>
                  <a:pt x="645737" y="140179"/>
                </a:lnTo>
                <a:lnTo>
                  <a:pt x="615267" y="105565"/>
                </a:lnTo>
                <a:lnTo>
                  <a:pt x="580650" y="75098"/>
                </a:lnTo>
                <a:lnTo>
                  <a:pt x="542318" y="49208"/>
                </a:lnTo>
                <a:lnTo>
                  <a:pt x="500699" y="28323"/>
                </a:lnTo>
                <a:lnTo>
                  <a:pt x="456224" y="12874"/>
                </a:lnTo>
                <a:lnTo>
                  <a:pt x="409323" y="3290"/>
                </a:lnTo>
                <a:lnTo>
                  <a:pt x="360425" y="0"/>
                </a:lnTo>
                <a:close/>
              </a:path>
            </a:pathLst>
          </a:custGeom>
          <a:solidFill>
            <a:srgbClr val="764666"/>
          </a:solidFill>
        </p:spPr>
        <p:txBody>
          <a:bodyPr wrap="square" lIns="0" tIns="0" rIns="0" bIns="0" rtlCol="0"/>
          <a:lstStyle/>
          <a:p>
            <a:endParaRPr/>
          </a:p>
        </p:txBody>
      </p:sp>
      <p:grpSp>
        <p:nvGrpSpPr>
          <p:cNvPr id="6" name="object 6"/>
          <p:cNvGrpSpPr/>
          <p:nvPr/>
        </p:nvGrpSpPr>
        <p:grpSpPr>
          <a:xfrm>
            <a:off x="359663" y="1563636"/>
            <a:ext cx="11445240" cy="4843780"/>
            <a:chOff x="359663" y="1563636"/>
            <a:chExt cx="11445240" cy="4843780"/>
          </a:xfrm>
        </p:grpSpPr>
        <p:pic>
          <p:nvPicPr>
            <p:cNvPr id="7" name="object 7"/>
            <p:cNvPicPr/>
            <p:nvPr/>
          </p:nvPicPr>
          <p:blipFill>
            <a:blip r:embed="rId4" cstate="print"/>
            <a:stretch>
              <a:fillRect/>
            </a:stretch>
          </p:blipFill>
          <p:spPr>
            <a:xfrm>
              <a:off x="359663" y="1563636"/>
              <a:ext cx="5458968" cy="4843272"/>
            </a:xfrm>
            <a:prstGeom prst="rect">
              <a:avLst/>
            </a:prstGeom>
          </p:spPr>
        </p:pic>
        <p:pic>
          <p:nvPicPr>
            <p:cNvPr id="8" name="object 8"/>
            <p:cNvPicPr/>
            <p:nvPr/>
          </p:nvPicPr>
          <p:blipFill>
            <a:blip r:embed="rId5" cstate="print"/>
            <a:stretch>
              <a:fillRect/>
            </a:stretch>
          </p:blipFill>
          <p:spPr>
            <a:xfrm>
              <a:off x="554735" y="1758696"/>
              <a:ext cx="4888992" cy="4273296"/>
            </a:xfrm>
            <a:prstGeom prst="rect">
              <a:avLst/>
            </a:prstGeom>
          </p:spPr>
        </p:pic>
        <p:sp>
          <p:nvSpPr>
            <p:cNvPr id="9" name="object 9"/>
            <p:cNvSpPr/>
            <p:nvPr/>
          </p:nvSpPr>
          <p:spPr>
            <a:xfrm>
              <a:off x="5558790" y="4773930"/>
              <a:ext cx="6236335" cy="850900"/>
            </a:xfrm>
            <a:custGeom>
              <a:avLst/>
              <a:gdLst/>
              <a:ahLst/>
              <a:cxnLst/>
              <a:rect l="l" t="t" r="r" b="b"/>
              <a:pathLst>
                <a:path w="6236334" h="850900">
                  <a:moveTo>
                    <a:pt x="6138545" y="0"/>
                  </a:moveTo>
                  <a:lnTo>
                    <a:pt x="97662" y="0"/>
                  </a:lnTo>
                  <a:lnTo>
                    <a:pt x="59632" y="7669"/>
                  </a:lnTo>
                  <a:lnTo>
                    <a:pt x="28590" y="28590"/>
                  </a:lnTo>
                  <a:lnTo>
                    <a:pt x="7669" y="59632"/>
                  </a:lnTo>
                  <a:lnTo>
                    <a:pt x="0" y="97663"/>
                  </a:lnTo>
                  <a:lnTo>
                    <a:pt x="0" y="752729"/>
                  </a:lnTo>
                  <a:lnTo>
                    <a:pt x="7669" y="790759"/>
                  </a:lnTo>
                  <a:lnTo>
                    <a:pt x="28590" y="821801"/>
                  </a:lnTo>
                  <a:lnTo>
                    <a:pt x="59632" y="842722"/>
                  </a:lnTo>
                  <a:lnTo>
                    <a:pt x="97662" y="850392"/>
                  </a:lnTo>
                  <a:lnTo>
                    <a:pt x="6138545" y="850392"/>
                  </a:lnTo>
                  <a:lnTo>
                    <a:pt x="6176575" y="842722"/>
                  </a:lnTo>
                  <a:lnTo>
                    <a:pt x="6207617" y="821801"/>
                  </a:lnTo>
                  <a:lnTo>
                    <a:pt x="6228538" y="790759"/>
                  </a:lnTo>
                  <a:lnTo>
                    <a:pt x="6236208" y="752729"/>
                  </a:lnTo>
                  <a:lnTo>
                    <a:pt x="6236208" y="97663"/>
                  </a:lnTo>
                  <a:lnTo>
                    <a:pt x="6228538" y="59632"/>
                  </a:lnTo>
                  <a:lnTo>
                    <a:pt x="6207617" y="28590"/>
                  </a:lnTo>
                  <a:lnTo>
                    <a:pt x="6176575" y="7669"/>
                  </a:lnTo>
                  <a:lnTo>
                    <a:pt x="6138545" y="0"/>
                  </a:lnTo>
                  <a:close/>
                </a:path>
              </a:pathLst>
            </a:custGeom>
            <a:solidFill>
              <a:srgbClr val="FFF4D2"/>
            </a:solidFill>
          </p:spPr>
          <p:txBody>
            <a:bodyPr wrap="square" lIns="0" tIns="0" rIns="0" bIns="0" rtlCol="0"/>
            <a:lstStyle/>
            <a:p>
              <a:endParaRPr/>
            </a:p>
          </p:txBody>
        </p:sp>
        <p:sp>
          <p:nvSpPr>
            <p:cNvPr id="10" name="object 10"/>
            <p:cNvSpPr/>
            <p:nvPr/>
          </p:nvSpPr>
          <p:spPr>
            <a:xfrm>
              <a:off x="5558790" y="4773930"/>
              <a:ext cx="6236335" cy="850900"/>
            </a:xfrm>
            <a:custGeom>
              <a:avLst/>
              <a:gdLst/>
              <a:ahLst/>
              <a:cxnLst/>
              <a:rect l="l" t="t" r="r" b="b"/>
              <a:pathLst>
                <a:path w="6236334" h="850900">
                  <a:moveTo>
                    <a:pt x="0" y="97663"/>
                  </a:moveTo>
                  <a:lnTo>
                    <a:pt x="7669" y="59632"/>
                  </a:lnTo>
                  <a:lnTo>
                    <a:pt x="28590" y="28590"/>
                  </a:lnTo>
                  <a:lnTo>
                    <a:pt x="59632" y="7669"/>
                  </a:lnTo>
                  <a:lnTo>
                    <a:pt x="97662" y="0"/>
                  </a:lnTo>
                  <a:lnTo>
                    <a:pt x="6138545" y="0"/>
                  </a:lnTo>
                  <a:lnTo>
                    <a:pt x="6176575" y="7669"/>
                  </a:lnTo>
                  <a:lnTo>
                    <a:pt x="6207617" y="28590"/>
                  </a:lnTo>
                  <a:lnTo>
                    <a:pt x="6228538" y="59632"/>
                  </a:lnTo>
                  <a:lnTo>
                    <a:pt x="6236208" y="97663"/>
                  </a:lnTo>
                  <a:lnTo>
                    <a:pt x="6236208" y="752729"/>
                  </a:lnTo>
                  <a:lnTo>
                    <a:pt x="6228538" y="790759"/>
                  </a:lnTo>
                  <a:lnTo>
                    <a:pt x="6207617" y="821801"/>
                  </a:lnTo>
                  <a:lnTo>
                    <a:pt x="6176575" y="842722"/>
                  </a:lnTo>
                  <a:lnTo>
                    <a:pt x="6138545" y="850392"/>
                  </a:lnTo>
                  <a:lnTo>
                    <a:pt x="97662" y="850392"/>
                  </a:lnTo>
                  <a:lnTo>
                    <a:pt x="59632" y="842722"/>
                  </a:lnTo>
                  <a:lnTo>
                    <a:pt x="28590" y="821801"/>
                  </a:lnTo>
                  <a:lnTo>
                    <a:pt x="7669" y="790759"/>
                  </a:lnTo>
                  <a:lnTo>
                    <a:pt x="0" y="752729"/>
                  </a:lnTo>
                  <a:lnTo>
                    <a:pt x="0" y="97663"/>
                  </a:lnTo>
                  <a:close/>
                </a:path>
              </a:pathLst>
            </a:custGeom>
            <a:ln w="19050">
              <a:solidFill>
                <a:srgbClr val="BB8542"/>
              </a:solidFill>
            </a:ln>
          </p:spPr>
          <p:txBody>
            <a:bodyPr wrap="square" lIns="0" tIns="0" rIns="0" bIns="0" rtlCol="0"/>
            <a:lstStyle/>
            <a:p>
              <a:endParaRPr/>
            </a:p>
          </p:txBody>
        </p:sp>
        <p:pic>
          <p:nvPicPr>
            <p:cNvPr id="11" name="object 11"/>
            <p:cNvPicPr/>
            <p:nvPr/>
          </p:nvPicPr>
          <p:blipFill>
            <a:blip r:embed="rId6" cstate="print"/>
            <a:stretch>
              <a:fillRect/>
            </a:stretch>
          </p:blipFill>
          <p:spPr>
            <a:xfrm>
              <a:off x="5751575" y="4913376"/>
              <a:ext cx="688848" cy="548640"/>
            </a:xfrm>
            <a:prstGeom prst="rect">
              <a:avLst/>
            </a:prstGeom>
          </p:spPr>
        </p:pic>
      </p:grpSp>
      <p:sp>
        <p:nvSpPr>
          <p:cNvPr id="12" name="object 12"/>
          <p:cNvSpPr txBox="1"/>
          <p:nvPr/>
        </p:nvSpPr>
        <p:spPr>
          <a:xfrm>
            <a:off x="5926328" y="1764030"/>
            <a:ext cx="5657215" cy="3701415"/>
          </a:xfrm>
          <a:prstGeom prst="rect">
            <a:avLst/>
          </a:prstGeom>
        </p:spPr>
        <p:txBody>
          <a:bodyPr vert="horz" wrap="square" lIns="0" tIns="13335" rIns="0" bIns="0" rtlCol="0">
            <a:spAutoFit/>
          </a:bodyPr>
          <a:lstStyle/>
          <a:p>
            <a:pPr marL="12700" marR="15240">
              <a:lnSpc>
                <a:spcPct val="100000"/>
              </a:lnSpc>
              <a:spcBef>
                <a:spcPts val="105"/>
              </a:spcBef>
            </a:pPr>
            <a:r>
              <a:rPr sz="2000" dirty="0">
                <a:latin typeface="Arial MT"/>
                <a:cs typeface="Arial MT"/>
              </a:rPr>
              <a:t>Maintain</a:t>
            </a:r>
            <a:r>
              <a:rPr sz="2000" spc="-45" dirty="0">
                <a:latin typeface="Arial MT"/>
                <a:cs typeface="Arial MT"/>
              </a:rPr>
              <a:t> </a:t>
            </a:r>
            <a:r>
              <a:rPr sz="2000" dirty="0">
                <a:latin typeface="Arial MT"/>
                <a:cs typeface="Arial MT"/>
              </a:rPr>
              <a:t>a</a:t>
            </a:r>
            <a:r>
              <a:rPr sz="2000" spc="-20" dirty="0">
                <a:latin typeface="Arial MT"/>
                <a:cs typeface="Arial MT"/>
              </a:rPr>
              <a:t> </a:t>
            </a:r>
            <a:r>
              <a:rPr sz="2000" dirty="0">
                <a:latin typeface="Arial MT"/>
                <a:cs typeface="Arial MT"/>
              </a:rPr>
              <a:t>high</a:t>
            </a:r>
            <a:r>
              <a:rPr sz="2000" spc="-35" dirty="0">
                <a:latin typeface="Arial MT"/>
                <a:cs typeface="Arial MT"/>
              </a:rPr>
              <a:t> </a:t>
            </a:r>
            <a:r>
              <a:rPr sz="2000" dirty="0">
                <a:latin typeface="Arial MT"/>
                <a:cs typeface="Arial MT"/>
              </a:rPr>
              <a:t>index</a:t>
            </a:r>
            <a:r>
              <a:rPr sz="2000" spc="-25" dirty="0">
                <a:latin typeface="Arial MT"/>
                <a:cs typeface="Arial MT"/>
              </a:rPr>
              <a:t> </a:t>
            </a:r>
            <a:r>
              <a:rPr sz="2000" dirty="0">
                <a:latin typeface="Arial MT"/>
                <a:cs typeface="Arial MT"/>
              </a:rPr>
              <a:t>of</a:t>
            </a:r>
            <a:r>
              <a:rPr sz="2000" spc="-45" dirty="0">
                <a:latin typeface="Arial MT"/>
                <a:cs typeface="Arial MT"/>
              </a:rPr>
              <a:t> </a:t>
            </a:r>
            <a:r>
              <a:rPr sz="2000" dirty="0">
                <a:latin typeface="Arial MT"/>
                <a:cs typeface="Arial MT"/>
              </a:rPr>
              <a:t>suspicion</a:t>
            </a:r>
            <a:r>
              <a:rPr sz="2000" spc="-45" dirty="0">
                <a:latin typeface="Arial MT"/>
                <a:cs typeface="Arial MT"/>
              </a:rPr>
              <a:t> </a:t>
            </a:r>
            <a:r>
              <a:rPr sz="2000" dirty="0">
                <a:latin typeface="Arial MT"/>
                <a:cs typeface="Arial MT"/>
              </a:rPr>
              <a:t>when</a:t>
            </a:r>
            <a:r>
              <a:rPr sz="2000" spc="-35" dirty="0">
                <a:latin typeface="Arial MT"/>
                <a:cs typeface="Arial MT"/>
              </a:rPr>
              <a:t> </a:t>
            </a:r>
            <a:r>
              <a:rPr sz="2000" spc="-10" dirty="0">
                <a:latin typeface="Arial MT"/>
                <a:cs typeface="Arial MT"/>
              </a:rPr>
              <a:t>operating </a:t>
            </a:r>
            <a:r>
              <a:rPr sz="2000" dirty="0">
                <a:latin typeface="Arial MT"/>
                <a:cs typeface="Arial MT"/>
              </a:rPr>
              <a:t>in</a:t>
            </a:r>
            <a:r>
              <a:rPr sz="2000" spc="-25" dirty="0">
                <a:latin typeface="Arial MT"/>
                <a:cs typeface="Arial MT"/>
              </a:rPr>
              <a:t> </a:t>
            </a:r>
            <a:r>
              <a:rPr sz="2000" dirty="0">
                <a:latin typeface="Arial MT"/>
                <a:cs typeface="Arial MT"/>
              </a:rPr>
              <a:t>cold,</a:t>
            </a:r>
            <a:r>
              <a:rPr sz="2000" spc="-45" dirty="0">
                <a:latin typeface="Arial MT"/>
                <a:cs typeface="Arial MT"/>
              </a:rPr>
              <a:t> </a:t>
            </a:r>
            <a:r>
              <a:rPr sz="2000" dirty="0">
                <a:latin typeface="Arial MT"/>
                <a:cs typeface="Arial MT"/>
              </a:rPr>
              <a:t>wet,</a:t>
            </a:r>
            <a:r>
              <a:rPr sz="2000" spc="-50" dirty="0">
                <a:latin typeface="Arial MT"/>
                <a:cs typeface="Arial MT"/>
              </a:rPr>
              <a:t> </a:t>
            </a:r>
            <a:r>
              <a:rPr sz="2000" dirty="0">
                <a:latin typeface="Arial MT"/>
                <a:cs typeface="Arial MT"/>
              </a:rPr>
              <a:t>windy</a:t>
            </a:r>
            <a:r>
              <a:rPr sz="2000" spc="-40" dirty="0">
                <a:latin typeface="Arial MT"/>
                <a:cs typeface="Arial MT"/>
              </a:rPr>
              <a:t> </a:t>
            </a:r>
            <a:r>
              <a:rPr sz="2000" spc="-10" dirty="0">
                <a:latin typeface="Arial MT"/>
                <a:cs typeface="Arial MT"/>
              </a:rPr>
              <a:t>environment</a:t>
            </a:r>
            <a:endParaRPr sz="2000">
              <a:latin typeface="Arial MT"/>
              <a:cs typeface="Arial MT"/>
            </a:endParaRPr>
          </a:p>
          <a:p>
            <a:pPr marL="12700">
              <a:lnSpc>
                <a:spcPct val="100000"/>
              </a:lnSpc>
              <a:spcBef>
                <a:spcPts val="995"/>
              </a:spcBef>
            </a:pPr>
            <a:r>
              <a:rPr sz="2000" b="1" dirty="0">
                <a:latin typeface="Arial"/>
                <a:cs typeface="Arial"/>
              </a:rPr>
              <a:t>Shivering</a:t>
            </a:r>
            <a:r>
              <a:rPr sz="2000" dirty="0">
                <a:latin typeface="Arial MT"/>
                <a:cs typeface="Arial MT"/>
              </a:rPr>
              <a:t>,</a:t>
            </a:r>
            <a:r>
              <a:rPr sz="2000" spc="-20" dirty="0">
                <a:latin typeface="Arial MT"/>
                <a:cs typeface="Arial MT"/>
              </a:rPr>
              <a:t> </a:t>
            </a:r>
            <a:r>
              <a:rPr sz="2000" b="1" dirty="0">
                <a:latin typeface="Arial"/>
                <a:cs typeface="Arial"/>
              </a:rPr>
              <a:t>Confusion</a:t>
            </a:r>
            <a:r>
              <a:rPr sz="2000" dirty="0">
                <a:latin typeface="Arial MT"/>
                <a:cs typeface="Arial MT"/>
              </a:rPr>
              <a:t>,</a:t>
            </a:r>
            <a:r>
              <a:rPr sz="2000" spc="-45" dirty="0">
                <a:latin typeface="Arial MT"/>
                <a:cs typeface="Arial MT"/>
              </a:rPr>
              <a:t> </a:t>
            </a:r>
            <a:r>
              <a:rPr sz="2000" b="1" dirty="0">
                <a:latin typeface="Arial"/>
                <a:cs typeface="Arial"/>
              </a:rPr>
              <a:t>Disorientation</a:t>
            </a:r>
            <a:r>
              <a:rPr sz="2000" dirty="0">
                <a:latin typeface="Arial MT"/>
                <a:cs typeface="Arial MT"/>
              </a:rPr>
              <a:t>,</a:t>
            </a:r>
            <a:r>
              <a:rPr sz="2000" spc="-65" dirty="0">
                <a:latin typeface="Arial MT"/>
                <a:cs typeface="Arial MT"/>
              </a:rPr>
              <a:t> </a:t>
            </a:r>
            <a:r>
              <a:rPr sz="2000" spc="-25" dirty="0">
                <a:latin typeface="Arial MT"/>
                <a:cs typeface="Arial MT"/>
              </a:rPr>
              <a:t>and</a:t>
            </a:r>
            <a:endParaRPr sz="2000">
              <a:latin typeface="Arial MT"/>
              <a:cs typeface="Arial MT"/>
            </a:endParaRPr>
          </a:p>
          <a:p>
            <a:pPr marL="12700">
              <a:lnSpc>
                <a:spcPct val="100000"/>
              </a:lnSpc>
            </a:pPr>
            <a:r>
              <a:rPr sz="2000" b="1" dirty="0">
                <a:latin typeface="Arial"/>
                <a:cs typeface="Arial"/>
              </a:rPr>
              <a:t>Slurred</a:t>
            </a:r>
            <a:r>
              <a:rPr sz="2000" b="1" spc="-35" dirty="0">
                <a:latin typeface="Arial"/>
                <a:cs typeface="Arial"/>
              </a:rPr>
              <a:t> </a:t>
            </a:r>
            <a:r>
              <a:rPr sz="2000" b="1" dirty="0">
                <a:latin typeface="Arial"/>
                <a:cs typeface="Arial"/>
              </a:rPr>
              <a:t>Speech</a:t>
            </a:r>
            <a:r>
              <a:rPr sz="2000" b="1" spc="-25" dirty="0">
                <a:latin typeface="Arial"/>
                <a:cs typeface="Arial"/>
              </a:rPr>
              <a:t> </a:t>
            </a:r>
            <a:r>
              <a:rPr sz="2000" dirty="0">
                <a:latin typeface="Arial MT"/>
                <a:cs typeface="Arial MT"/>
              </a:rPr>
              <a:t>in</a:t>
            </a:r>
            <a:r>
              <a:rPr sz="2000" spc="-15" dirty="0">
                <a:latin typeface="Arial MT"/>
                <a:cs typeface="Arial MT"/>
              </a:rPr>
              <a:t> </a:t>
            </a:r>
            <a:r>
              <a:rPr sz="2000" dirty="0">
                <a:latin typeface="Arial MT"/>
                <a:cs typeface="Arial MT"/>
              </a:rPr>
              <a:t>mild</a:t>
            </a:r>
            <a:r>
              <a:rPr sz="2000" spc="-20" dirty="0">
                <a:latin typeface="Arial MT"/>
                <a:cs typeface="Arial MT"/>
              </a:rPr>
              <a:t> </a:t>
            </a:r>
            <a:r>
              <a:rPr sz="2000" spc="-10" dirty="0">
                <a:latin typeface="Arial MT"/>
                <a:cs typeface="Arial MT"/>
              </a:rPr>
              <a:t>hypothermia</a:t>
            </a:r>
            <a:endParaRPr sz="2000">
              <a:latin typeface="Arial MT"/>
              <a:cs typeface="Arial MT"/>
            </a:endParaRPr>
          </a:p>
          <a:p>
            <a:pPr marL="12700" marR="117475">
              <a:lnSpc>
                <a:spcPct val="100000"/>
              </a:lnSpc>
              <a:spcBef>
                <a:spcPts val="1010"/>
              </a:spcBef>
            </a:pPr>
            <a:r>
              <a:rPr sz="2000" b="1" dirty="0">
                <a:latin typeface="Arial"/>
                <a:cs typeface="Arial"/>
              </a:rPr>
              <a:t>Diuresis</a:t>
            </a:r>
            <a:r>
              <a:rPr sz="2000" b="1" spc="-60" dirty="0">
                <a:latin typeface="Arial"/>
                <a:cs typeface="Arial"/>
              </a:rPr>
              <a:t> </a:t>
            </a:r>
            <a:r>
              <a:rPr sz="2000" dirty="0">
                <a:latin typeface="Arial MT"/>
                <a:cs typeface="Arial MT"/>
              </a:rPr>
              <a:t>which</a:t>
            </a:r>
            <a:r>
              <a:rPr sz="2000" spc="-50" dirty="0">
                <a:latin typeface="Arial MT"/>
                <a:cs typeface="Arial MT"/>
              </a:rPr>
              <a:t> </a:t>
            </a:r>
            <a:r>
              <a:rPr sz="2000" dirty="0">
                <a:latin typeface="Arial MT"/>
                <a:cs typeface="Arial MT"/>
              </a:rPr>
              <a:t>can</a:t>
            </a:r>
            <a:r>
              <a:rPr sz="2000" spc="-45" dirty="0">
                <a:latin typeface="Arial MT"/>
                <a:cs typeface="Arial MT"/>
              </a:rPr>
              <a:t> </a:t>
            </a:r>
            <a:r>
              <a:rPr sz="2000" dirty="0">
                <a:latin typeface="Arial MT"/>
                <a:cs typeface="Arial MT"/>
              </a:rPr>
              <a:t>result</a:t>
            </a:r>
            <a:r>
              <a:rPr sz="2000" spc="-65" dirty="0">
                <a:latin typeface="Arial MT"/>
                <a:cs typeface="Arial MT"/>
              </a:rPr>
              <a:t> </a:t>
            </a:r>
            <a:r>
              <a:rPr sz="2000" dirty="0">
                <a:latin typeface="Arial MT"/>
                <a:cs typeface="Arial MT"/>
              </a:rPr>
              <a:t>in</a:t>
            </a:r>
            <a:r>
              <a:rPr sz="2000" spc="-20" dirty="0">
                <a:latin typeface="Arial MT"/>
                <a:cs typeface="Arial MT"/>
              </a:rPr>
              <a:t> </a:t>
            </a:r>
            <a:r>
              <a:rPr sz="2000" b="1" dirty="0">
                <a:latin typeface="Arial"/>
                <a:cs typeface="Arial"/>
              </a:rPr>
              <a:t>Dehydration</a:t>
            </a:r>
            <a:r>
              <a:rPr sz="2000" b="1" spc="-25" dirty="0">
                <a:latin typeface="Arial"/>
                <a:cs typeface="Arial"/>
              </a:rPr>
              <a:t> </a:t>
            </a:r>
            <a:r>
              <a:rPr sz="2000" dirty="0">
                <a:latin typeface="Arial MT"/>
                <a:cs typeface="Arial MT"/>
              </a:rPr>
              <a:t>in</a:t>
            </a:r>
            <a:r>
              <a:rPr sz="2000" spc="-30" dirty="0">
                <a:latin typeface="Arial MT"/>
                <a:cs typeface="Arial MT"/>
              </a:rPr>
              <a:t> </a:t>
            </a:r>
            <a:r>
              <a:rPr sz="2000" spc="-20" dirty="0">
                <a:latin typeface="Arial MT"/>
                <a:cs typeface="Arial MT"/>
              </a:rPr>
              <a:t>mild </a:t>
            </a:r>
            <a:r>
              <a:rPr sz="2000" dirty="0">
                <a:latin typeface="Arial MT"/>
                <a:cs typeface="Arial MT"/>
              </a:rPr>
              <a:t>to</a:t>
            </a:r>
            <a:r>
              <a:rPr sz="2000" spc="-40" dirty="0">
                <a:latin typeface="Arial MT"/>
                <a:cs typeface="Arial MT"/>
              </a:rPr>
              <a:t> </a:t>
            </a:r>
            <a:r>
              <a:rPr sz="2000" dirty="0">
                <a:latin typeface="Arial MT"/>
                <a:cs typeface="Arial MT"/>
              </a:rPr>
              <a:t>moderate</a:t>
            </a:r>
            <a:r>
              <a:rPr sz="2000" spc="-45" dirty="0">
                <a:latin typeface="Arial MT"/>
                <a:cs typeface="Arial MT"/>
              </a:rPr>
              <a:t> </a:t>
            </a:r>
            <a:r>
              <a:rPr sz="2000" spc="-10" dirty="0">
                <a:latin typeface="Arial MT"/>
                <a:cs typeface="Arial MT"/>
              </a:rPr>
              <a:t>hypothermia</a:t>
            </a:r>
            <a:endParaRPr sz="2000">
              <a:latin typeface="Arial MT"/>
              <a:cs typeface="Arial MT"/>
            </a:endParaRPr>
          </a:p>
          <a:p>
            <a:pPr marL="12700" marR="285750">
              <a:lnSpc>
                <a:spcPct val="100000"/>
              </a:lnSpc>
              <a:spcBef>
                <a:spcPts val="994"/>
              </a:spcBef>
            </a:pPr>
            <a:r>
              <a:rPr sz="2000" b="1" dirty="0">
                <a:latin typeface="Arial"/>
                <a:cs typeface="Arial"/>
              </a:rPr>
              <a:t>Breathing</a:t>
            </a:r>
            <a:r>
              <a:rPr sz="2000" b="1" spc="-50" dirty="0">
                <a:latin typeface="Arial"/>
                <a:cs typeface="Arial"/>
              </a:rPr>
              <a:t> </a:t>
            </a:r>
            <a:r>
              <a:rPr sz="2000" b="1" dirty="0">
                <a:latin typeface="Arial"/>
                <a:cs typeface="Arial"/>
              </a:rPr>
              <a:t>Slows</a:t>
            </a:r>
            <a:r>
              <a:rPr sz="2000" b="1" spc="-60" dirty="0">
                <a:latin typeface="Arial"/>
                <a:cs typeface="Arial"/>
              </a:rPr>
              <a:t> </a:t>
            </a:r>
            <a:r>
              <a:rPr sz="2000" dirty="0">
                <a:latin typeface="Arial MT"/>
                <a:cs typeface="Arial MT"/>
              </a:rPr>
              <a:t>with</a:t>
            </a:r>
            <a:r>
              <a:rPr sz="2000" spc="-20" dirty="0">
                <a:latin typeface="Arial MT"/>
                <a:cs typeface="Arial MT"/>
              </a:rPr>
              <a:t> </a:t>
            </a:r>
            <a:r>
              <a:rPr sz="2000" b="1" dirty="0">
                <a:latin typeface="Arial"/>
                <a:cs typeface="Arial"/>
              </a:rPr>
              <a:t>Decreased</a:t>
            </a:r>
            <a:r>
              <a:rPr sz="2000" b="1" spc="-55" dirty="0">
                <a:latin typeface="Arial"/>
                <a:cs typeface="Arial"/>
              </a:rPr>
              <a:t> </a:t>
            </a:r>
            <a:r>
              <a:rPr sz="2000" b="1" spc="-10" dirty="0">
                <a:latin typeface="Arial"/>
                <a:cs typeface="Arial"/>
              </a:rPr>
              <a:t>Respiratory </a:t>
            </a:r>
            <a:r>
              <a:rPr sz="2000" b="1" dirty="0">
                <a:latin typeface="Arial"/>
                <a:cs typeface="Arial"/>
              </a:rPr>
              <a:t>Drive</a:t>
            </a:r>
            <a:r>
              <a:rPr sz="2000" b="1" spc="-25" dirty="0">
                <a:latin typeface="Arial"/>
                <a:cs typeface="Arial"/>
              </a:rPr>
              <a:t> </a:t>
            </a:r>
            <a:r>
              <a:rPr sz="2000" dirty="0">
                <a:latin typeface="Arial MT"/>
                <a:cs typeface="Arial MT"/>
              </a:rPr>
              <a:t>in</a:t>
            </a:r>
            <a:r>
              <a:rPr sz="2000" spc="-15" dirty="0">
                <a:latin typeface="Arial MT"/>
                <a:cs typeface="Arial MT"/>
              </a:rPr>
              <a:t> </a:t>
            </a:r>
            <a:r>
              <a:rPr sz="2000" dirty="0">
                <a:latin typeface="Arial MT"/>
                <a:cs typeface="Arial MT"/>
              </a:rPr>
              <a:t>moderate</a:t>
            </a:r>
            <a:r>
              <a:rPr sz="2000" spc="-60" dirty="0">
                <a:latin typeface="Arial MT"/>
                <a:cs typeface="Arial MT"/>
              </a:rPr>
              <a:t> </a:t>
            </a:r>
            <a:r>
              <a:rPr sz="2000" dirty="0">
                <a:latin typeface="Arial MT"/>
                <a:cs typeface="Arial MT"/>
              </a:rPr>
              <a:t>to</a:t>
            </a:r>
            <a:r>
              <a:rPr sz="2000" spc="-35" dirty="0">
                <a:latin typeface="Arial MT"/>
                <a:cs typeface="Arial MT"/>
              </a:rPr>
              <a:t> </a:t>
            </a:r>
            <a:r>
              <a:rPr sz="2000" dirty="0">
                <a:latin typeface="Arial MT"/>
                <a:cs typeface="Arial MT"/>
              </a:rPr>
              <a:t>severe</a:t>
            </a:r>
            <a:r>
              <a:rPr sz="2000" spc="-45" dirty="0">
                <a:latin typeface="Arial MT"/>
                <a:cs typeface="Arial MT"/>
              </a:rPr>
              <a:t> </a:t>
            </a:r>
            <a:r>
              <a:rPr sz="2000" spc="-10" dirty="0">
                <a:latin typeface="Arial MT"/>
                <a:cs typeface="Arial MT"/>
              </a:rPr>
              <a:t>hypothermia</a:t>
            </a:r>
            <a:endParaRPr sz="2000">
              <a:latin typeface="Arial MT"/>
              <a:cs typeface="Arial MT"/>
            </a:endParaRPr>
          </a:p>
          <a:p>
            <a:pPr>
              <a:lnSpc>
                <a:spcPct val="100000"/>
              </a:lnSpc>
              <a:spcBef>
                <a:spcPts val="330"/>
              </a:spcBef>
            </a:pPr>
            <a:endParaRPr sz="2000">
              <a:latin typeface="Arial MT"/>
              <a:cs typeface="Arial MT"/>
            </a:endParaRPr>
          </a:p>
          <a:p>
            <a:pPr marL="631190">
              <a:lnSpc>
                <a:spcPts val="2055"/>
              </a:lnSpc>
            </a:pPr>
            <a:r>
              <a:rPr sz="1800" dirty="0">
                <a:latin typeface="Arial MT"/>
                <a:cs typeface="Arial MT"/>
              </a:rPr>
              <a:t>The</a:t>
            </a:r>
            <a:r>
              <a:rPr sz="1800" spc="-50" dirty="0">
                <a:latin typeface="Arial MT"/>
                <a:cs typeface="Arial MT"/>
              </a:rPr>
              <a:t> </a:t>
            </a:r>
            <a:r>
              <a:rPr sz="1800" dirty="0">
                <a:latin typeface="Arial MT"/>
                <a:cs typeface="Arial MT"/>
              </a:rPr>
              <a:t>body</a:t>
            </a:r>
            <a:r>
              <a:rPr sz="1800" spc="-5" dirty="0">
                <a:latin typeface="Arial MT"/>
                <a:cs typeface="Arial MT"/>
              </a:rPr>
              <a:t> </a:t>
            </a:r>
            <a:r>
              <a:rPr sz="1800" dirty="0">
                <a:latin typeface="Arial MT"/>
                <a:cs typeface="Arial MT"/>
              </a:rPr>
              <a:t>loses</a:t>
            </a:r>
            <a:r>
              <a:rPr sz="1800" spc="-20" dirty="0">
                <a:latin typeface="Arial MT"/>
                <a:cs typeface="Arial MT"/>
              </a:rPr>
              <a:t> </a:t>
            </a:r>
            <a:r>
              <a:rPr sz="1800" dirty="0">
                <a:latin typeface="Arial MT"/>
                <a:cs typeface="Arial MT"/>
              </a:rPr>
              <a:t>the</a:t>
            </a:r>
            <a:r>
              <a:rPr sz="1800" spc="-15" dirty="0">
                <a:latin typeface="Arial MT"/>
                <a:cs typeface="Arial MT"/>
              </a:rPr>
              <a:t> </a:t>
            </a:r>
            <a:r>
              <a:rPr sz="1800" dirty="0">
                <a:latin typeface="Arial MT"/>
                <a:cs typeface="Arial MT"/>
              </a:rPr>
              <a:t>ability</a:t>
            </a:r>
            <a:r>
              <a:rPr sz="1800" spc="-5" dirty="0">
                <a:latin typeface="Arial MT"/>
                <a:cs typeface="Arial MT"/>
              </a:rPr>
              <a:t> </a:t>
            </a:r>
            <a:r>
              <a:rPr sz="1800" dirty="0">
                <a:latin typeface="Arial MT"/>
                <a:cs typeface="Arial MT"/>
              </a:rPr>
              <a:t>to</a:t>
            </a:r>
            <a:r>
              <a:rPr sz="1800" spc="-20" dirty="0">
                <a:latin typeface="Arial MT"/>
                <a:cs typeface="Arial MT"/>
              </a:rPr>
              <a:t> </a:t>
            </a:r>
            <a:r>
              <a:rPr sz="1800" dirty="0">
                <a:latin typeface="Arial MT"/>
                <a:cs typeface="Arial MT"/>
              </a:rPr>
              <a:t>shiver when</a:t>
            </a:r>
            <a:r>
              <a:rPr sz="1800" spc="25" dirty="0">
                <a:latin typeface="Arial MT"/>
                <a:cs typeface="Arial MT"/>
              </a:rPr>
              <a:t> </a:t>
            </a:r>
            <a:r>
              <a:rPr sz="1800" dirty="0">
                <a:latin typeface="Arial MT"/>
                <a:cs typeface="Arial MT"/>
              </a:rPr>
              <a:t>the</a:t>
            </a:r>
            <a:r>
              <a:rPr sz="1800" spc="-15" dirty="0">
                <a:latin typeface="Arial MT"/>
                <a:cs typeface="Arial MT"/>
              </a:rPr>
              <a:t> </a:t>
            </a:r>
            <a:r>
              <a:rPr sz="1800" spc="-20" dirty="0">
                <a:latin typeface="Arial MT"/>
                <a:cs typeface="Arial MT"/>
              </a:rPr>
              <a:t>core</a:t>
            </a:r>
            <a:endParaRPr sz="1800">
              <a:latin typeface="Arial MT"/>
              <a:cs typeface="Arial MT"/>
            </a:endParaRPr>
          </a:p>
          <a:p>
            <a:pPr marL="631190">
              <a:lnSpc>
                <a:spcPts val="2055"/>
              </a:lnSpc>
            </a:pPr>
            <a:r>
              <a:rPr sz="1800" dirty="0">
                <a:latin typeface="Arial MT"/>
                <a:cs typeface="Arial MT"/>
              </a:rPr>
              <a:t>body</a:t>
            </a:r>
            <a:r>
              <a:rPr sz="1800" spc="-20" dirty="0">
                <a:latin typeface="Arial MT"/>
                <a:cs typeface="Arial MT"/>
              </a:rPr>
              <a:t> </a:t>
            </a:r>
            <a:r>
              <a:rPr sz="1800" dirty="0">
                <a:latin typeface="Arial MT"/>
                <a:cs typeface="Arial MT"/>
              </a:rPr>
              <a:t>temperature</a:t>
            </a:r>
            <a:r>
              <a:rPr sz="1800" spc="-15" dirty="0">
                <a:latin typeface="Arial MT"/>
                <a:cs typeface="Arial MT"/>
              </a:rPr>
              <a:t> </a:t>
            </a:r>
            <a:r>
              <a:rPr sz="1800" dirty="0">
                <a:latin typeface="Arial MT"/>
                <a:cs typeface="Arial MT"/>
              </a:rPr>
              <a:t>reaches</a:t>
            </a:r>
            <a:r>
              <a:rPr sz="1800" spc="-20" dirty="0">
                <a:latin typeface="Arial MT"/>
                <a:cs typeface="Arial MT"/>
              </a:rPr>
              <a:t> </a:t>
            </a:r>
            <a:r>
              <a:rPr sz="1800" dirty="0">
                <a:latin typeface="Arial MT"/>
                <a:cs typeface="Arial MT"/>
              </a:rPr>
              <a:t>around</a:t>
            </a:r>
            <a:r>
              <a:rPr sz="1800" spc="-20" dirty="0">
                <a:latin typeface="Arial MT"/>
                <a:cs typeface="Arial MT"/>
              </a:rPr>
              <a:t> </a:t>
            </a:r>
            <a:r>
              <a:rPr sz="1800" dirty="0">
                <a:latin typeface="Arial MT"/>
                <a:cs typeface="Arial MT"/>
              </a:rPr>
              <a:t>32°C</a:t>
            </a:r>
            <a:r>
              <a:rPr sz="1800" spc="-20" dirty="0">
                <a:latin typeface="Arial MT"/>
                <a:cs typeface="Arial MT"/>
              </a:rPr>
              <a:t> </a:t>
            </a:r>
            <a:r>
              <a:rPr sz="1800" dirty="0">
                <a:latin typeface="Arial MT"/>
                <a:cs typeface="Arial MT"/>
              </a:rPr>
              <a:t>or</a:t>
            </a:r>
            <a:r>
              <a:rPr sz="1800" spc="-30" dirty="0">
                <a:latin typeface="Arial MT"/>
                <a:cs typeface="Arial MT"/>
              </a:rPr>
              <a:t> </a:t>
            </a:r>
            <a:r>
              <a:rPr sz="1800" spc="-20" dirty="0">
                <a:latin typeface="Arial MT"/>
                <a:cs typeface="Arial MT"/>
              </a:rPr>
              <a:t>90°F</a:t>
            </a:r>
            <a:endParaRPr sz="1800">
              <a:latin typeface="Arial MT"/>
              <a:cs typeface="Arial MT"/>
            </a:endParaRPr>
          </a:p>
        </p:txBody>
      </p:sp>
      <p:sp>
        <p:nvSpPr>
          <p:cNvPr id="13" name="object 13"/>
          <p:cNvSpPr/>
          <p:nvPr/>
        </p:nvSpPr>
        <p:spPr>
          <a:xfrm>
            <a:off x="5708141" y="1824989"/>
            <a:ext cx="0" cy="2743200"/>
          </a:xfrm>
          <a:custGeom>
            <a:avLst/>
            <a:gdLst/>
            <a:ahLst/>
            <a:cxnLst/>
            <a:rect l="l" t="t" r="r" b="b"/>
            <a:pathLst>
              <a:path h="2743200">
                <a:moveTo>
                  <a:pt x="0" y="560832"/>
                </a:moveTo>
                <a:lnTo>
                  <a:pt x="0" y="0"/>
                </a:lnTo>
              </a:path>
              <a:path h="2743200">
                <a:moveTo>
                  <a:pt x="0" y="1284732"/>
                </a:moveTo>
                <a:lnTo>
                  <a:pt x="0" y="736092"/>
                </a:lnTo>
              </a:path>
              <a:path h="2743200">
                <a:moveTo>
                  <a:pt x="0" y="2016125"/>
                </a:moveTo>
                <a:lnTo>
                  <a:pt x="0" y="1467612"/>
                </a:lnTo>
              </a:path>
              <a:path h="2743200">
                <a:moveTo>
                  <a:pt x="0" y="2743200"/>
                </a:moveTo>
                <a:lnTo>
                  <a:pt x="0" y="2194560"/>
                </a:lnTo>
              </a:path>
            </a:pathLst>
          </a:custGeom>
          <a:ln w="101600">
            <a:solidFill>
              <a:srgbClr val="CD9146"/>
            </a:solidFill>
          </a:ln>
        </p:spPr>
        <p:txBody>
          <a:bodyPr wrap="square" lIns="0" tIns="0" rIns="0" bIns="0" rtlCol="0"/>
          <a:lstStyle/>
          <a:p>
            <a:endParaRPr/>
          </a:p>
        </p:txBody>
      </p:sp>
      <p:sp>
        <p:nvSpPr>
          <p:cNvPr id="14" name="object 14"/>
          <p:cNvSpPr txBox="1"/>
          <p:nvPr/>
        </p:nvSpPr>
        <p:spPr>
          <a:xfrm>
            <a:off x="6894703" y="6026216"/>
            <a:ext cx="364490" cy="599440"/>
          </a:xfrm>
          <a:prstGeom prst="rect">
            <a:avLst/>
          </a:prstGeom>
        </p:spPr>
        <p:txBody>
          <a:bodyPr vert="horz" wrap="square" lIns="0" tIns="53975" rIns="0" bIns="0" rtlCol="0">
            <a:spAutoFit/>
          </a:bodyPr>
          <a:lstStyle/>
          <a:p>
            <a:pPr marL="12700">
              <a:lnSpc>
                <a:spcPct val="100000"/>
              </a:lnSpc>
              <a:spcBef>
                <a:spcPts val="425"/>
              </a:spcBef>
            </a:pPr>
            <a:r>
              <a:rPr sz="3200" spc="-50" dirty="0">
                <a:solidFill>
                  <a:srgbClr val="FFFFFF"/>
                </a:solidFill>
                <a:latin typeface="Arial Black"/>
                <a:cs typeface="Arial Black"/>
              </a:rPr>
              <a:t>H</a:t>
            </a:r>
            <a:endParaRPr sz="3200">
              <a:latin typeface="Arial Black"/>
              <a:cs typeface="Arial Black"/>
            </a:endParaRPr>
          </a:p>
        </p:txBody>
      </p:sp>
      <p:sp>
        <p:nvSpPr>
          <p:cNvPr id="15" name="object 15"/>
          <p:cNvSpPr txBox="1"/>
          <p:nvPr/>
        </p:nvSpPr>
        <p:spPr>
          <a:xfrm>
            <a:off x="4826253" y="6039932"/>
            <a:ext cx="1763395" cy="599440"/>
          </a:xfrm>
          <a:prstGeom prst="rect">
            <a:avLst/>
          </a:prstGeom>
        </p:spPr>
        <p:txBody>
          <a:bodyPr vert="horz" wrap="square" lIns="0" tIns="53975" rIns="0" bIns="0" rtlCol="0">
            <a:spAutoFit/>
          </a:bodyPr>
          <a:lstStyle/>
          <a:p>
            <a:pPr marL="12700">
              <a:lnSpc>
                <a:spcPct val="100000"/>
              </a:lnSpc>
              <a:spcBef>
                <a:spcPts val="425"/>
              </a:spcBef>
            </a:pPr>
            <a:r>
              <a:rPr sz="3200" dirty="0">
                <a:solidFill>
                  <a:srgbClr val="2D3334"/>
                </a:solidFill>
                <a:latin typeface="Arial Black"/>
                <a:cs typeface="Arial Black"/>
              </a:rPr>
              <a:t>M</a:t>
            </a:r>
            <a:r>
              <a:rPr sz="3200" spc="-15" dirty="0">
                <a:solidFill>
                  <a:srgbClr val="2D3334"/>
                </a:solidFill>
                <a:latin typeface="Arial Black"/>
                <a:cs typeface="Arial Black"/>
              </a:rPr>
              <a:t> </a:t>
            </a:r>
            <a:r>
              <a:rPr sz="3200" dirty="0">
                <a:solidFill>
                  <a:srgbClr val="2D3334"/>
                </a:solidFill>
                <a:latin typeface="Arial Black"/>
                <a:cs typeface="Arial Black"/>
              </a:rPr>
              <a:t>A</a:t>
            </a:r>
            <a:r>
              <a:rPr sz="3200" spc="-30" dirty="0">
                <a:solidFill>
                  <a:srgbClr val="2D3334"/>
                </a:solidFill>
                <a:latin typeface="Arial Black"/>
                <a:cs typeface="Arial Black"/>
              </a:rPr>
              <a:t> </a:t>
            </a:r>
            <a:r>
              <a:rPr sz="3200" dirty="0">
                <a:solidFill>
                  <a:srgbClr val="2D3334"/>
                </a:solidFill>
                <a:latin typeface="Arial Black"/>
                <a:cs typeface="Arial Black"/>
              </a:rPr>
              <a:t>R</a:t>
            </a:r>
            <a:r>
              <a:rPr sz="3200" spc="-10" dirty="0">
                <a:solidFill>
                  <a:srgbClr val="2D3334"/>
                </a:solidFill>
                <a:latin typeface="Arial Black"/>
                <a:cs typeface="Arial Black"/>
              </a:rPr>
              <a:t> </a:t>
            </a:r>
            <a:r>
              <a:rPr sz="3200" spc="-50" dirty="0">
                <a:solidFill>
                  <a:srgbClr val="2D3334"/>
                </a:solidFill>
                <a:latin typeface="Arial Black"/>
                <a:cs typeface="Arial Black"/>
              </a:rPr>
              <a:t>C</a:t>
            </a:r>
            <a:endParaRPr sz="3200">
              <a:latin typeface="Arial Black"/>
              <a:cs typeface="Arial Black"/>
            </a:endParaRPr>
          </a:p>
        </p:txBody>
      </p:sp>
      <p:sp>
        <p:nvSpPr>
          <p:cNvPr id="16" name="object 16"/>
          <p:cNvSpPr txBox="1">
            <a:spLocks noGrp="1"/>
          </p:cNvSpPr>
          <p:nvPr>
            <p:ph type="sldNum" sz="quarter" idx="7"/>
          </p:nvPr>
        </p:nvSpPr>
        <p:spPr>
          <a:prstGeom prst="rect">
            <a:avLst/>
          </a:prstGeom>
        </p:spPr>
        <p:txBody>
          <a:bodyPr vert="horz" wrap="square" lIns="0" tIns="0" rIns="0" bIns="0" rtlCol="0">
            <a:spAutoFit/>
          </a:bodyPr>
          <a:lstStyle/>
          <a:p>
            <a:pPr marL="2328545">
              <a:lnSpc>
                <a:spcPts val="1425"/>
              </a:lnSpc>
            </a:pPr>
            <a:fld id="{81D60167-4931-47E6-BA6A-407CBD079E47}" type="slidenum">
              <a:rPr sz="1200" spc="-50" dirty="0">
                <a:solidFill>
                  <a:srgbClr val="000000"/>
                </a:solidFill>
              </a:rPr>
              <a:t>7</a:t>
            </a:fld>
            <a:endParaRPr sz="1200"/>
          </a:p>
        </p:txBody>
      </p:sp>
      <p:sp>
        <p:nvSpPr>
          <p:cNvPr id="17" name="object 17"/>
          <p:cNvSpPr txBox="1"/>
          <p:nvPr/>
        </p:nvSpPr>
        <p:spPr>
          <a:xfrm>
            <a:off x="9408921" y="6581884"/>
            <a:ext cx="2021205" cy="175895"/>
          </a:xfrm>
          <a:prstGeom prst="rect">
            <a:avLst/>
          </a:prstGeom>
        </p:spPr>
        <p:txBody>
          <a:bodyPr vert="horz" wrap="square" lIns="0" tIns="635" rIns="0" bIns="0" rtlCol="0">
            <a:spAutoFit/>
          </a:bodyPr>
          <a:lstStyle/>
          <a:p>
            <a:pPr marL="12700">
              <a:lnSpc>
                <a:spcPct val="100000"/>
              </a:lnSpc>
              <a:spcBef>
                <a:spcPts val="5"/>
              </a:spcBef>
            </a:pPr>
            <a:r>
              <a:rPr sz="1050" dirty="0">
                <a:solidFill>
                  <a:srgbClr val="CD9146"/>
                </a:solidFill>
                <a:latin typeface="Arial MT"/>
                <a:cs typeface="Arial MT"/>
              </a:rPr>
              <a:t>#TCCC-</a:t>
            </a:r>
            <a:r>
              <a:rPr sz="1050" spc="-10" dirty="0">
                <a:solidFill>
                  <a:srgbClr val="CD9146"/>
                </a:solidFill>
                <a:latin typeface="Arial MT"/>
                <a:cs typeface="Arial MT"/>
              </a:rPr>
              <a:t>CPP-PPT-</a:t>
            </a:r>
            <a:r>
              <a:rPr sz="1050" dirty="0">
                <a:solidFill>
                  <a:srgbClr val="CD9146"/>
                </a:solidFill>
                <a:latin typeface="Arial MT"/>
                <a:cs typeface="Arial MT"/>
              </a:rPr>
              <a:t>12</a:t>
            </a:r>
            <a:r>
              <a:rPr sz="1050" spc="265" dirty="0">
                <a:solidFill>
                  <a:srgbClr val="CD9146"/>
                </a:solidFill>
                <a:latin typeface="Arial MT"/>
                <a:cs typeface="Arial MT"/>
              </a:rPr>
              <a:t> </a:t>
            </a:r>
            <a:r>
              <a:rPr sz="1050" dirty="0">
                <a:solidFill>
                  <a:srgbClr val="CD9146"/>
                </a:solidFill>
                <a:latin typeface="Arial MT"/>
                <a:cs typeface="Arial MT"/>
              </a:rPr>
              <a:t>08</a:t>
            </a:r>
            <a:r>
              <a:rPr sz="1050" spc="15" dirty="0">
                <a:solidFill>
                  <a:srgbClr val="CD9146"/>
                </a:solidFill>
                <a:latin typeface="Arial MT"/>
                <a:cs typeface="Arial MT"/>
              </a:rPr>
              <a:t> </a:t>
            </a:r>
            <a:r>
              <a:rPr sz="1050" dirty="0">
                <a:solidFill>
                  <a:srgbClr val="CD9146"/>
                </a:solidFill>
                <a:latin typeface="Arial MT"/>
                <a:cs typeface="Arial MT"/>
              </a:rPr>
              <a:t>AUG</a:t>
            </a:r>
            <a:r>
              <a:rPr sz="1050" spc="-30" dirty="0">
                <a:solidFill>
                  <a:srgbClr val="CD9146"/>
                </a:solidFill>
                <a:latin typeface="Arial MT"/>
                <a:cs typeface="Arial MT"/>
              </a:rPr>
              <a:t> </a:t>
            </a:r>
            <a:r>
              <a:rPr sz="1050" spc="-25" dirty="0">
                <a:solidFill>
                  <a:srgbClr val="CD9146"/>
                </a:solidFill>
                <a:latin typeface="Arial MT"/>
                <a:cs typeface="Arial MT"/>
              </a:rPr>
              <a:t>23</a:t>
            </a:r>
            <a:endParaRPr sz="1050">
              <a:latin typeface="Arial MT"/>
              <a:cs typeface="Arial M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005708" y="289051"/>
            <a:ext cx="6178550"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756F6F"/>
                </a:solidFill>
                <a:latin typeface="Arial"/>
                <a:cs typeface="Arial"/>
              </a:rPr>
              <a:t>Module</a:t>
            </a:r>
            <a:r>
              <a:rPr sz="2000" b="1" spc="-50" dirty="0">
                <a:solidFill>
                  <a:srgbClr val="756F6F"/>
                </a:solidFill>
                <a:latin typeface="Arial"/>
                <a:cs typeface="Arial"/>
              </a:rPr>
              <a:t> </a:t>
            </a:r>
            <a:r>
              <a:rPr sz="2000" b="1" dirty="0">
                <a:solidFill>
                  <a:srgbClr val="756F6F"/>
                </a:solidFill>
                <a:latin typeface="Arial"/>
                <a:cs typeface="Arial"/>
              </a:rPr>
              <a:t>12:</a:t>
            </a:r>
            <a:r>
              <a:rPr sz="2000" b="1" spc="-45" dirty="0">
                <a:solidFill>
                  <a:srgbClr val="756F6F"/>
                </a:solidFill>
                <a:latin typeface="Arial"/>
                <a:cs typeface="Arial"/>
              </a:rPr>
              <a:t> </a:t>
            </a:r>
            <a:r>
              <a:rPr sz="2000" b="1" dirty="0">
                <a:solidFill>
                  <a:srgbClr val="756F6F"/>
                </a:solidFill>
                <a:latin typeface="Arial"/>
                <a:cs typeface="Arial"/>
              </a:rPr>
              <a:t>Hypothermia</a:t>
            </a:r>
            <a:r>
              <a:rPr sz="2000" b="1" spc="-35" dirty="0">
                <a:solidFill>
                  <a:srgbClr val="756F6F"/>
                </a:solidFill>
                <a:latin typeface="Arial"/>
                <a:cs typeface="Arial"/>
              </a:rPr>
              <a:t> </a:t>
            </a:r>
            <a:r>
              <a:rPr sz="2000" b="1" dirty="0">
                <a:solidFill>
                  <a:srgbClr val="756F6F"/>
                </a:solidFill>
                <a:latin typeface="Arial"/>
                <a:cs typeface="Arial"/>
              </a:rPr>
              <a:t>Prevention</a:t>
            </a:r>
            <a:r>
              <a:rPr sz="2000" b="1" spc="-25" dirty="0">
                <a:solidFill>
                  <a:srgbClr val="756F6F"/>
                </a:solidFill>
                <a:latin typeface="Arial"/>
                <a:cs typeface="Arial"/>
              </a:rPr>
              <a:t> </a:t>
            </a:r>
            <a:r>
              <a:rPr sz="2000" b="1" dirty="0">
                <a:solidFill>
                  <a:srgbClr val="756F6F"/>
                </a:solidFill>
                <a:latin typeface="Arial"/>
                <a:cs typeface="Arial"/>
              </a:rPr>
              <a:t>and</a:t>
            </a:r>
            <a:r>
              <a:rPr sz="2000" b="1" spc="-50" dirty="0">
                <a:solidFill>
                  <a:srgbClr val="756F6F"/>
                </a:solidFill>
                <a:latin typeface="Arial"/>
                <a:cs typeface="Arial"/>
              </a:rPr>
              <a:t> </a:t>
            </a:r>
            <a:r>
              <a:rPr sz="2000" b="1" spc="-10" dirty="0">
                <a:solidFill>
                  <a:srgbClr val="756F6F"/>
                </a:solidFill>
                <a:latin typeface="Arial"/>
                <a:cs typeface="Arial"/>
              </a:rPr>
              <a:t>Treatment</a:t>
            </a:r>
            <a:endParaRPr sz="2000">
              <a:latin typeface="Arial"/>
              <a:cs typeface="Arial"/>
            </a:endParaRPr>
          </a:p>
        </p:txBody>
      </p:sp>
      <p:pic>
        <p:nvPicPr>
          <p:cNvPr id="3" name="object 3"/>
          <p:cNvPicPr/>
          <p:nvPr/>
        </p:nvPicPr>
        <p:blipFill>
          <a:blip r:embed="rId3" cstate="print"/>
          <a:stretch>
            <a:fillRect/>
          </a:stretch>
        </p:blipFill>
        <p:spPr>
          <a:xfrm>
            <a:off x="309372" y="254508"/>
            <a:ext cx="1171956" cy="656844"/>
          </a:xfrm>
          <a:prstGeom prst="rect">
            <a:avLst/>
          </a:prstGeom>
        </p:spPr>
      </p:pic>
      <p:sp>
        <p:nvSpPr>
          <p:cNvPr id="4" name="object 4"/>
          <p:cNvSpPr txBox="1">
            <a:spLocks noGrp="1"/>
          </p:cNvSpPr>
          <p:nvPr>
            <p:ph type="title"/>
          </p:nvPr>
        </p:nvSpPr>
        <p:spPr>
          <a:xfrm>
            <a:off x="3124961" y="625602"/>
            <a:ext cx="5942330"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BB8542"/>
                </a:solidFill>
              </a:rPr>
              <a:t>TRAUMA’S</a:t>
            </a:r>
            <a:r>
              <a:rPr sz="3600" spc="235" dirty="0">
                <a:solidFill>
                  <a:srgbClr val="BB8542"/>
                </a:solidFill>
              </a:rPr>
              <a:t> </a:t>
            </a:r>
            <a:r>
              <a:rPr sz="3600" dirty="0">
                <a:solidFill>
                  <a:srgbClr val="000000"/>
                </a:solidFill>
              </a:rPr>
              <a:t>LETHAL</a:t>
            </a:r>
            <a:r>
              <a:rPr sz="3600" spc="-105" dirty="0">
                <a:solidFill>
                  <a:srgbClr val="000000"/>
                </a:solidFill>
              </a:rPr>
              <a:t> </a:t>
            </a:r>
            <a:r>
              <a:rPr sz="3600" spc="-10" dirty="0">
                <a:solidFill>
                  <a:srgbClr val="000000"/>
                </a:solidFill>
              </a:rPr>
              <a:t>TRIAD</a:t>
            </a:r>
            <a:endParaRPr sz="3600"/>
          </a:p>
        </p:txBody>
      </p:sp>
      <p:grpSp>
        <p:nvGrpSpPr>
          <p:cNvPr id="5" name="object 5"/>
          <p:cNvGrpSpPr/>
          <p:nvPr/>
        </p:nvGrpSpPr>
        <p:grpSpPr>
          <a:xfrm>
            <a:off x="379475" y="1260248"/>
            <a:ext cx="3173095" cy="5544820"/>
            <a:chOff x="379475" y="1260248"/>
            <a:chExt cx="3173095" cy="5544820"/>
          </a:xfrm>
        </p:grpSpPr>
        <p:pic>
          <p:nvPicPr>
            <p:cNvPr id="6" name="object 6"/>
            <p:cNvPicPr/>
            <p:nvPr/>
          </p:nvPicPr>
          <p:blipFill>
            <a:blip r:embed="rId4" cstate="print"/>
            <a:stretch>
              <a:fillRect/>
            </a:stretch>
          </p:blipFill>
          <p:spPr>
            <a:xfrm>
              <a:off x="984110" y="1260248"/>
              <a:ext cx="2170962" cy="4492849"/>
            </a:xfrm>
            <a:prstGeom prst="rect">
              <a:avLst/>
            </a:prstGeom>
          </p:spPr>
        </p:pic>
        <p:pic>
          <p:nvPicPr>
            <p:cNvPr id="7" name="object 7"/>
            <p:cNvPicPr/>
            <p:nvPr/>
          </p:nvPicPr>
          <p:blipFill>
            <a:blip r:embed="rId5" cstate="print"/>
            <a:stretch>
              <a:fillRect/>
            </a:stretch>
          </p:blipFill>
          <p:spPr>
            <a:xfrm>
              <a:off x="1142999" y="1418844"/>
              <a:ext cx="1673352" cy="3995928"/>
            </a:xfrm>
            <a:prstGeom prst="rect">
              <a:avLst/>
            </a:prstGeom>
          </p:spPr>
        </p:pic>
        <p:sp>
          <p:nvSpPr>
            <p:cNvPr id="8" name="object 8"/>
            <p:cNvSpPr/>
            <p:nvPr/>
          </p:nvSpPr>
          <p:spPr>
            <a:xfrm>
              <a:off x="441197" y="5868162"/>
              <a:ext cx="3101340" cy="620395"/>
            </a:xfrm>
            <a:custGeom>
              <a:avLst/>
              <a:gdLst/>
              <a:ahLst/>
              <a:cxnLst/>
              <a:rect l="l" t="t" r="r" b="b"/>
              <a:pathLst>
                <a:path w="3101340" h="620395">
                  <a:moveTo>
                    <a:pt x="3030092" y="0"/>
                  </a:moveTo>
                  <a:lnTo>
                    <a:pt x="71208" y="0"/>
                  </a:lnTo>
                  <a:lnTo>
                    <a:pt x="43489" y="5595"/>
                  </a:lnTo>
                  <a:lnTo>
                    <a:pt x="20854" y="20854"/>
                  </a:lnTo>
                  <a:lnTo>
                    <a:pt x="5595" y="43489"/>
                  </a:lnTo>
                  <a:lnTo>
                    <a:pt x="0" y="71208"/>
                  </a:lnTo>
                  <a:lnTo>
                    <a:pt x="0" y="549059"/>
                  </a:lnTo>
                  <a:lnTo>
                    <a:pt x="5595" y="576778"/>
                  </a:lnTo>
                  <a:lnTo>
                    <a:pt x="20854" y="599413"/>
                  </a:lnTo>
                  <a:lnTo>
                    <a:pt x="43489" y="614672"/>
                  </a:lnTo>
                  <a:lnTo>
                    <a:pt x="71208" y="620268"/>
                  </a:lnTo>
                  <a:lnTo>
                    <a:pt x="3030092" y="620268"/>
                  </a:lnTo>
                  <a:lnTo>
                    <a:pt x="3057834" y="614672"/>
                  </a:lnTo>
                  <a:lnTo>
                    <a:pt x="3080480" y="599413"/>
                  </a:lnTo>
                  <a:lnTo>
                    <a:pt x="3095744" y="576778"/>
                  </a:lnTo>
                  <a:lnTo>
                    <a:pt x="3101340" y="549059"/>
                  </a:lnTo>
                  <a:lnTo>
                    <a:pt x="3101340" y="71208"/>
                  </a:lnTo>
                  <a:lnTo>
                    <a:pt x="3095744" y="43489"/>
                  </a:lnTo>
                  <a:lnTo>
                    <a:pt x="3080480" y="20854"/>
                  </a:lnTo>
                  <a:lnTo>
                    <a:pt x="3057834" y="5595"/>
                  </a:lnTo>
                  <a:lnTo>
                    <a:pt x="3030092" y="0"/>
                  </a:lnTo>
                  <a:close/>
                </a:path>
              </a:pathLst>
            </a:custGeom>
            <a:solidFill>
              <a:srgbClr val="A0C1E7">
                <a:alpha val="74508"/>
              </a:srgbClr>
            </a:solidFill>
          </p:spPr>
          <p:txBody>
            <a:bodyPr wrap="square" lIns="0" tIns="0" rIns="0" bIns="0" rtlCol="0"/>
            <a:lstStyle/>
            <a:p>
              <a:endParaRPr/>
            </a:p>
          </p:txBody>
        </p:sp>
        <p:sp>
          <p:nvSpPr>
            <p:cNvPr id="9" name="object 9"/>
            <p:cNvSpPr/>
            <p:nvPr/>
          </p:nvSpPr>
          <p:spPr>
            <a:xfrm>
              <a:off x="441197" y="5868162"/>
              <a:ext cx="3101340" cy="620395"/>
            </a:xfrm>
            <a:custGeom>
              <a:avLst/>
              <a:gdLst/>
              <a:ahLst/>
              <a:cxnLst/>
              <a:rect l="l" t="t" r="r" b="b"/>
              <a:pathLst>
                <a:path w="3101340" h="620395">
                  <a:moveTo>
                    <a:pt x="0" y="71208"/>
                  </a:moveTo>
                  <a:lnTo>
                    <a:pt x="5595" y="43489"/>
                  </a:lnTo>
                  <a:lnTo>
                    <a:pt x="20854" y="20854"/>
                  </a:lnTo>
                  <a:lnTo>
                    <a:pt x="43489" y="5595"/>
                  </a:lnTo>
                  <a:lnTo>
                    <a:pt x="71208" y="0"/>
                  </a:lnTo>
                  <a:lnTo>
                    <a:pt x="3030092" y="0"/>
                  </a:lnTo>
                  <a:lnTo>
                    <a:pt x="3057834" y="5595"/>
                  </a:lnTo>
                  <a:lnTo>
                    <a:pt x="3080480" y="20854"/>
                  </a:lnTo>
                  <a:lnTo>
                    <a:pt x="3095744" y="43489"/>
                  </a:lnTo>
                  <a:lnTo>
                    <a:pt x="3101340" y="71208"/>
                  </a:lnTo>
                  <a:lnTo>
                    <a:pt x="3101340" y="549059"/>
                  </a:lnTo>
                  <a:lnTo>
                    <a:pt x="3095744" y="576778"/>
                  </a:lnTo>
                  <a:lnTo>
                    <a:pt x="3080480" y="599413"/>
                  </a:lnTo>
                  <a:lnTo>
                    <a:pt x="3057834" y="614672"/>
                  </a:lnTo>
                  <a:lnTo>
                    <a:pt x="3030092" y="620268"/>
                  </a:lnTo>
                  <a:lnTo>
                    <a:pt x="71208" y="620268"/>
                  </a:lnTo>
                  <a:lnTo>
                    <a:pt x="43489" y="614672"/>
                  </a:lnTo>
                  <a:lnTo>
                    <a:pt x="20854" y="599413"/>
                  </a:lnTo>
                  <a:lnTo>
                    <a:pt x="5595" y="576778"/>
                  </a:lnTo>
                  <a:lnTo>
                    <a:pt x="0" y="549059"/>
                  </a:lnTo>
                  <a:lnTo>
                    <a:pt x="0" y="71208"/>
                  </a:lnTo>
                  <a:close/>
                </a:path>
              </a:pathLst>
            </a:custGeom>
            <a:ln w="19050">
              <a:solidFill>
                <a:srgbClr val="A0C1E7"/>
              </a:solidFill>
            </a:ln>
          </p:spPr>
          <p:txBody>
            <a:bodyPr wrap="square" lIns="0" tIns="0" rIns="0" bIns="0" rtlCol="0"/>
            <a:lstStyle/>
            <a:p>
              <a:endParaRPr/>
            </a:p>
          </p:txBody>
        </p:sp>
        <p:pic>
          <p:nvPicPr>
            <p:cNvPr id="10" name="object 10"/>
            <p:cNvPicPr/>
            <p:nvPr/>
          </p:nvPicPr>
          <p:blipFill>
            <a:blip r:embed="rId6" cstate="print"/>
            <a:stretch>
              <a:fillRect/>
            </a:stretch>
          </p:blipFill>
          <p:spPr>
            <a:xfrm>
              <a:off x="379475" y="5777478"/>
              <a:ext cx="906564" cy="1027442"/>
            </a:xfrm>
            <a:prstGeom prst="rect">
              <a:avLst/>
            </a:prstGeom>
          </p:spPr>
        </p:pic>
        <p:pic>
          <p:nvPicPr>
            <p:cNvPr id="11" name="object 11"/>
            <p:cNvPicPr/>
            <p:nvPr/>
          </p:nvPicPr>
          <p:blipFill>
            <a:blip r:embed="rId7" cstate="print"/>
            <a:stretch>
              <a:fillRect/>
            </a:stretch>
          </p:blipFill>
          <p:spPr>
            <a:xfrm>
              <a:off x="574547" y="5972556"/>
              <a:ext cx="336804" cy="457200"/>
            </a:xfrm>
            <a:prstGeom prst="rect">
              <a:avLst/>
            </a:prstGeom>
          </p:spPr>
        </p:pic>
      </p:grpSp>
      <p:sp>
        <p:nvSpPr>
          <p:cNvPr id="12" name="object 12"/>
          <p:cNvSpPr txBox="1"/>
          <p:nvPr/>
        </p:nvSpPr>
        <p:spPr>
          <a:xfrm>
            <a:off x="8435720" y="1635963"/>
            <a:ext cx="2568575" cy="452120"/>
          </a:xfrm>
          <a:prstGeom prst="rect">
            <a:avLst/>
          </a:prstGeom>
        </p:spPr>
        <p:txBody>
          <a:bodyPr vert="horz" wrap="square" lIns="0" tIns="12065" rIns="0" bIns="0" rtlCol="0">
            <a:spAutoFit/>
          </a:bodyPr>
          <a:lstStyle/>
          <a:p>
            <a:pPr marL="12700">
              <a:lnSpc>
                <a:spcPct val="100000"/>
              </a:lnSpc>
              <a:spcBef>
                <a:spcPts val="95"/>
              </a:spcBef>
            </a:pPr>
            <a:r>
              <a:rPr sz="2800" b="1" u="sng" dirty="0">
                <a:uFill>
                  <a:solidFill>
                    <a:srgbClr val="000000"/>
                  </a:solidFill>
                </a:uFill>
                <a:latin typeface="Arial"/>
                <a:cs typeface="Arial"/>
              </a:rPr>
              <a:t>KEY</a:t>
            </a:r>
            <a:r>
              <a:rPr sz="2800" b="1" u="sng" spc="-55" dirty="0">
                <a:uFill>
                  <a:solidFill>
                    <a:srgbClr val="000000"/>
                  </a:solidFill>
                </a:uFill>
                <a:latin typeface="Arial"/>
                <a:cs typeface="Arial"/>
              </a:rPr>
              <a:t> </a:t>
            </a:r>
            <a:r>
              <a:rPr sz="2800" b="1" u="sng" spc="-10" dirty="0">
                <a:uFill>
                  <a:solidFill>
                    <a:srgbClr val="000000"/>
                  </a:solidFill>
                </a:uFill>
                <a:latin typeface="Arial"/>
                <a:cs typeface="Arial"/>
              </a:rPr>
              <a:t>FACTORS</a:t>
            </a:r>
            <a:endParaRPr sz="2800">
              <a:latin typeface="Arial"/>
              <a:cs typeface="Arial"/>
            </a:endParaRPr>
          </a:p>
        </p:txBody>
      </p:sp>
      <p:sp>
        <p:nvSpPr>
          <p:cNvPr id="13" name="object 13"/>
          <p:cNvSpPr txBox="1"/>
          <p:nvPr/>
        </p:nvSpPr>
        <p:spPr>
          <a:xfrm>
            <a:off x="8665591" y="2041016"/>
            <a:ext cx="2945765" cy="2830195"/>
          </a:xfrm>
          <a:prstGeom prst="rect">
            <a:avLst/>
          </a:prstGeom>
        </p:spPr>
        <p:txBody>
          <a:bodyPr vert="horz" wrap="square" lIns="0" tIns="165100" rIns="0" bIns="0" rtlCol="0">
            <a:spAutoFit/>
          </a:bodyPr>
          <a:lstStyle/>
          <a:p>
            <a:pPr marL="12700">
              <a:lnSpc>
                <a:spcPct val="100000"/>
              </a:lnSpc>
              <a:spcBef>
                <a:spcPts val="1300"/>
              </a:spcBef>
            </a:pPr>
            <a:r>
              <a:rPr sz="1800" b="1" dirty="0">
                <a:latin typeface="Arial"/>
                <a:cs typeface="Arial"/>
              </a:rPr>
              <a:t>Environmental</a:t>
            </a:r>
            <a:r>
              <a:rPr sz="1800" b="1" spc="-60" dirty="0">
                <a:latin typeface="Arial"/>
                <a:cs typeface="Arial"/>
              </a:rPr>
              <a:t> </a:t>
            </a:r>
            <a:r>
              <a:rPr sz="1800" spc="-10" dirty="0">
                <a:latin typeface="Arial MT"/>
                <a:cs typeface="Arial MT"/>
              </a:rPr>
              <a:t>factors</a:t>
            </a:r>
            <a:endParaRPr sz="1800">
              <a:latin typeface="Arial MT"/>
              <a:cs typeface="Arial MT"/>
            </a:endParaRPr>
          </a:p>
          <a:p>
            <a:pPr marL="12700">
              <a:lnSpc>
                <a:spcPct val="100000"/>
              </a:lnSpc>
              <a:spcBef>
                <a:spcPts val="1200"/>
              </a:spcBef>
            </a:pPr>
            <a:r>
              <a:rPr sz="1800" b="1" dirty="0">
                <a:latin typeface="Arial"/>
                <a:cs typeface="Arial"/>
              </a:rPr>
              <a:t>Physiologic</a:t>
            </a:r>
            <a:r>
              <a:rPr sz="1800" b="1" spc="-60" dirty="0">
                <a:latin typeface="Arial"/>
                <a:cs typeface="Arial"/>
              </a:rPr>
              <a:t> </a:t>
            </a:r>
            <a:r>
              <a:rPr sz="1800" b="1" dirty="0">
                <a:latin typeface="Arial"/>
                <a:cs typeface="Arial"/>
              </a:rPr>
              <a:t>response</a:t>
            </a:r>
            <a:r>
              <a:rPr sz="1800" b="1" spc="-40" dirty="0">
                <a:latin typeface="Arial"/>
                <a:cs typeface="Arial"/>
              </a:rPr>
              <a:t> </a:t>
            </a:r>
            <a:r>
              <a:rPr sz="1800" spc="-25" dirty="0">
                <a:latin typeface="Arial MT"/>
                <a:cs typeface="Arial MT"/>
              </a:rPr>
              <a:t>to</a:t>
            </a:r>
            <a:endParaRPr sz="1800">
              <a:latin typeface="Arial MT"/>
              <a:cs typeface="Arial MT"/>
            </a:endParaRPr>
          </a:p>
          <a:p>
            <a:pPr marL="12700">
              <a:lnSpc>
                <a:spcPct val="100000"/>
              </a:lnSpc>
            </a:pPr>
            <a:r>
              <a:rPr sz="1800" b="1" dirty="0">
                <a:solidFill>
                  <a:srgbClr val="BB8542"/>
                </a:solidFill>
                <a:latin typeface="Arial"/>
                <a:cs typeface="Arial"/>
              </a:rPr>
              <a:t>BLOOD</a:t>
            </a:r>
            <a:r>
              <a:rPr sz="1800" b="1" spc="-25" dirty="0">
                <a:solidFill>
                  <a:srgbClr val="BB8542"/>
                </a:solidFill>
                <a:latin typeface="Arial"/>
                <a:cs typeface="Arial"/>
              </a:rPr>
              <a:t> </a:t>
            </a:r>
            <a:r>
              <a:rPr sz="1800" b="1" spc="-20" dirty="0">
                <a:solidFill>
                  <a:srgbClr val="BB8542"/>
                </a:solidFill>
                <a:latin typeface="Arial"/>
                <a:cs typeface="Arial"/>
              </a:rPr>
              <a:t>LOSS</a:t>
            </a:r>
            <a:endParaRPr sz="1800">
              <a:latin typeface="Arial"/>
              <a:cs typeface="Arial"/>
            </a:endParaRPr>
          </a:p>
          <a:p>
            <a:pPr marL="12700">
              <a:lnSpc>
                <a:spcPct val="100000"/>
              </a:lnSpc>
              <a:spcBef>
                <a:spcPts val="1200"/>
              </a:spcBef>
            </a:pPr>
            <a:r>
              <a:rPr sz="1800" b="1" dirty="0">
                <a:latin typeface="Arial"/>
                <a:cs typeface="Arial"/>
              </a:rPr>
              <a:t>Clotting</a:t>
            </a:r>
            <a:r>
              <a:rPr sz="1800" b="1" spc="-40" dirty="0">
                <a:latin typeface="Arial"/>
                <a:cs typeface="Arial"/>
              </a:rPr>
              <a:t> </a:t>
            </a:r>
            <a:r>
              <a:rPr sz="1800" b="1" dirty="0">
                <a:latin typeface="Arial"/>
                <a:cs typeface="Arial"/>
              </a:rPr>
              <a:t>factor</a:t>
            </a:r>
            <a:r>
              <a:rPr sz="1800" b="1" spc="-5" dirty="0">
                <a:latin typeface="Arial"/>
                <a:cs typeface="Arial"/>
              </a:rPr>
              <a:t> </a:t>
            </a:r>
            <a:r>
              <a:rPr sz="1800" b="1" spc="-10" dirty="0">
                <a:latin typeface="Arial"/>
                <a:cs typeface="Arial"/>
              </a:rPr>
              <a:t>dysfunction</a:t>
            </a:r>
            <a:endParaRPr sz="1800">
              <a:latin typeface="Arial"/>
              <a:cs typeface="Arial"/>
            </a:endParaRPr>
          </a:p>
          <a:p>
            <a:pPr marL="12700">
              <a:lnSpc>
                <a:spcPct val="100000"/>
              </a:lnSpc>
            </a:pPr>
            <a:r>
              <a:rPr sz="1800" dirty="0">
                <a:latin typeface="Arial MT"/>
                <a:cs typeface="Arial MT"/>
              </a:rPr>
              <a:t>from </a:t>
            </a:r>
            <a:r>
              <a:rPr sz="1800" spc="-10" dirty="0">
                <a:latin typeface="Arial MT"/>
                <a:cs typeface="Arial MT"/>
              </a:rPr>
              <a:t>hypothermia</a:t>
            </a:r>
            <a:endParaRPr sz="1800">
              <a:latin typeface="Arial MT"/>
              <a:cs typeface="Arial MT"/>
            </a:endParaRPr>
          </a:p>
          <a:p>
            <a:pPr marL="12700" marR="118110">
              <a:lnSpc>
                <a:spcPct val="100000"/>
              </a:lnSpc>
              <a:spcBef>
                <a:spcPts val="1200"/>
              </a:spcBef>
            </a:pPr>
            <a:r>
              <a:rPr sz="1800" dirty="0">
                <a:latin typeface="Arial MT"/>
                <a:cs typeface="Arial MT"/>
              </a:rPr>
              <a:t>Casualties</a:t>
            </a:r>
            <a:r>
              <a:rPr sz="1800" spc="-40" dirty="0">
                <a:latin typeface="Arial MT"/>
                <a:cs typeface="Arial MT"/>
              </a:rPr>
              <a:t> </a:t>
            </a:r>
            <a:r>
              <a:rPr sz="1800" dirty="0">
                <a:latin typeface="Arial MT"/>
                <a:cs typeface="Arial MT"/>
              </a:rPr>
              <a:t>with</a:t>
            </a:r>
            <a:r>
              <a:rPr sz="1800" spc="-30" dirty="0">
                <a:latin typeface="Arial MT"/>
                <a:cs typeface="Arial MT"/>
              </a:rPr>
              <a:t> </a:t>
            </a:r>
            <a:r>
              <a:rPr sz="1800" b="1" dirty="0">
                <a:solidFill>
                  <a:srgbClr val="BB8542"/>
                </a:solidFill>
                <a:latin typeface="Arial"/>
                <a:cs typeface="Arial"/>
              </a:rPr>
              <a:t>BURNS</a:t>
            </a:r>
            <a:r>
              <a:rPr sz="1800" b="1" spc="-45" dirty="0">
                <a:solidFill>
                  <a:srgbClr val="BB8542"/>
                </a:solidFill>
                <a:latin typeface="Arial"/>
                <a:cs typeface="Arial"/>
              </a:rPr>
              <a:t> </a:t>
            </a:r>
            <a:r>
              <a:rPr sz="1800" spc="-25" dirty="0">
                <a:latin typeface="Arial MT"/>
                <a:cs typeface="Arial MT"/>
              </a:rPr>
              <a:t>are </a:t>
            </a:r>
            <a:r>
              <a:rPr sz="1800" dirty="0">
                <a:latin typeface="Arial MT"/>
                <a:cs typeface="Arial MT"/>
              </a:rPr>
              <a:t>also</a:t>
            </a:r>
            <a:r>
              <a:rPr sz="1800" spc="-20" dirty="0">
                <a:latin typeface="Arial MT"/>
                <a:cs typeface="Arial MT"/>
              </a:rPr>
              <a:t> </a:t>
            </a:r>
            <a:r>
              <a:rPr sz="1800" dirty="0">
                <a:latin typeface="Arial MT"/>
                <a:cs typeface="Arial MT"/>
              </a:rPr>
              <a:t>at</a:t>
            </a:r>
            <a:r>
              <a:rPr sz="1800" spc="-35" dirty="0">
                <a:latin typeface="Arial MT"/>
                <a:cs typeface="Arial MT"/>
              </a:rPr>
              <a:t> </a:t>
            </a:r>
            <a:r>
              <a:rPr sz="1800" dirty="0">
                <a:latin typeface="Arial MT"/>
                <a:cs typeface="Arial MT"/>
              </a:rPr>
              <a:t>increased</a:t>
            </a:r>
            <a:r>
              <a:rPr sz="1800" spc="-10" dirty="0">
                <a:latin typeface="Arial MT"/>
                <a:cs typeface="Arial MT"/>
              </a:rPr>
              <a:t> </a:t>
            </a:r>
            <a:r>
              <a:rPr sz="1800" dirty="0">
                <a:latin typeface="Arial MT"/>
                <a:cs typeface="Arial MT"/>
              </a:rPr>
              <a:t>risk</a:t>
            </a:r>
            <a:r>
              <a:rPr sz="1800" spc="-25" dirty="0">
                <a:latin typeface="Arial MT"/>
                <a:cs typeface="Arial MT"/>
              </a:rPr>
              <a:t> of </a:t>
            </a:r>
            <a:r>
              <a:rPr sz="1800" b="1" spc="-10" dirty="0">
                <a:latin typeface="Arial"/>
                <a:cs typeface="Arial"/>
              </a:rPr>
              <a:t>HYPOTHERMIA</a:t>
            </a:r>
            <a:endParaRPr sz="1800">
              <a:latin typeface="Arial"/>
              <a:cs typeface="Arial"/>
            </a:endParaRPr>
          </a:p>
        </p:txBody>
      </p:sp>
      <p:sp>
        <p:nvSpPr>
          <p:cNvPr id="14" name="object 14"/>
          <p:cNvSpPr/>
          <p:nvPr/>
        </p:nvSpPr>
        <p:spPr>
          <a:xfrm>
            <a:off x="8453628" y="2215133"/>
            <a:ext cx="114300" cy="259715"/>
          </a:xfrm>
          <a:custGeom>
            <a:avLst/>
            <a:gdLst/>
            <a:ahLst/>
            <a:cxnLst/>
            <a:rect l="l" t="t" r="r" b="b"/>
            <a:pathLst>
              <a:path w="114300" h="259714">
                <a:moveTo>
                  <a:pt x="0" y="259714"/>
                </a:moveTo>
                <a:lnTo>
                  <a:pt x="114300" y="259714"/>
                </a:lnTo>
                <a:lnTo>
                  <a:pt x="114300" y="0"/>
                </a:lnTo>
                <a:lnTo>
                  <a:pt x="0" y="0"/>
                </a:lnTo>
                <a:lnTo>
                  <a:pt x="0" y="259714"/>
                </a:lnTo>
                <a:close/>
              </a:path>
            </a:pathLst>
          </a:custGeom>
          <a:solidFill>
            <a:srgbClr val="BB8542"/>
          </a:solidFill>
        </p:spPr>
        <p:txBody>
          <a:bodyPr wrap="square" lIns="0" tIns="0" rIns="0" bIns="0" rtlCol="0"/>
          <a:lstStyle/>
          <a:p>
            <a:endParaRPr/>
          </a:p>
        </p:txBody>
      </p:sp>
      <p:sp>
        <p:nvSpPr>
          <p:cNvPr id="15" name="object 15"/>
          <p:cNvSpPr/>
          <p:nvPr/>
        </p:nvSpPr>
        <p:spPr>
          <a:xfrm>
            <a:off x="8453628" y="2669285"/>
            <a:ext cx="114300" cy="495934"/>
          </a:xfrm>
          <a:custGeom>
            <a:avLst/>
            <a:gdLst/>
            <a:ahLst/>
            <a:cxnLst/>
            <a:rect l="l" t="t" r="r" b="b"/>
            <a:pathLst>
              <a:path w="114300" h="495935">
                <a:moveTo>
                  <a:pt x="0" y="495935"/>
                </a:moveTo>
                <a:lnTo>
                  <a:pt x="114300" y="495935"/>
                </a:lnTo>
                <a:lnTo>
                  <a:pt x="114300" y="0"/>
                </a:lnTo>
                <a:lnTo>
                  <a:pt x="0" y="0"/>
                </a:lnTo>
                <a:lnTo>
                  <a:pt x="0" y="495935"/>
                </a:lnTo>
                <a:close/>
              </a:path>
            </a:pathLst>
          </a:custGeom>
          <a:solidFill>
            <a:srgbClr val="BB8542"/>
          </a:solidFill>
        </p:spPr>
        <p:txBody>
          <a:bodyPr wrap="square" lIns="0" tIns="0" rIns="0" bIns="0" rtlCol="0"/>
          <a:lstStyle/>
          <a:p>
            <a:endParaRPr/>
          </a:p>
        </p:txBody>
      </p:sp>
      <p:sp>
        <p:nvSpPr>
          <p:cNvPr id="16" name="object 16"/>
          <p:cNvSpPr/>
          <p:nvPr/>
        </p:nvSpPr>
        <p:spPr>
          <a:xfrm>
            <a:off x="8453628" y="3429761"/>
            <a:ext cx="114300" cy="457200"/>
          </a:xfrm>
          <a:custGeom>
            <a:avLst/>
            <a:gdLst/>
            <a:ahLst/>
            <a:cxnLst/>
            <a:rect l="l" t="t" r="r" b="b"/>
            <a:pathLst>
              <a:path w="114300" h="457200">
                <a:moveTo>
                  <a:pt x="0" y="457200"/>
                </a:moveTo>
                <a:lnTo>
                  <a:pt x="114300" y="457200"/>
                </a:lnTo>
                <a:lnTo>
                  <a:pt x="114300" y="0"/>
                </a:lnTo>
                <a:lnTo>
                  <a:pt x="0" y="0"/>
                </a:lnTo>
                <a:lnTo>
                  <a:pt x="0" y="457200"/>
                </a:lnTo>
                <a:close/>
              </a:path>
            </a:pathLst>
          </a:custGeom>
          <a:solidFill>
            <a:srgbClr val="BB8542"/>
          </a:solidFill>
        </p:spPr>
        <p:txBody>
          <a:bodyPr wrap="square" lIns="0" tIns="0" rIns="0" bIns="0" rtlCol="0"/>
          <a:lstStyle/>
          <a:p>
            <a:endParaRPr/>
          </a:p>
        </p:txBody>
      </p:sp>
      <p:sp>
        <p:nvSpPr>
          <p:cNvPr id="17" name="object 17"/>
          <p:cNvSpPr/>
          <p:nvPr/>
        </p:nvSpPr>
        <p:spPr>
          <a:xfrm>
            <a:off x="8453628" y="4086605"/>
            <a:ext cx="114300" cy="731520"/>
          </a:xfrm>
          <a:custGeom>
            <a:avLst/>
            <a:gdLst/>
            <a:ahLst/>
            <a:cxnLst/>
            <a:rect l="l" t="t" r="r" b="b"/>
            <a:pathLst>
              <a:path w="114300" h="731520">
                <a:moveTo>
                  <a:pt x="0" y="731520"/>
                </a:moveTo>
                <a:lnTo>
                  <a:pt x="114300" y="731520"/>
                </a:lnTo>
                <a:lnTo>
                  <a:pt x="114300" y="0"/>
                </a:lnTo>
                <a:lnTo>
                  <a:pt x="0" y="0"/>
                </a:lnTo>
                <a:lnTo>
                  <a:pt x="0" y="731520"/>
                </a:lnTo>
                <a:close/>
              </a:path>
            </a:pathLst>
          </a:custGeom>
          <a:solidFill>
            <a:srgbClr val="BB8542"/>
          </a:solidFill>
        </p:spPr>
        <p:txBody>
          <a:bodyPr wrap="square" lIns="0" tIns="0" rIns="0" bIns="0" rtlCol="0"/>
          <a:lstStyle/>
          <a:p>
            <a:endParaRPr/>
          </a:p>
        </p:txBody>
      </p:sp>
      <p:grpSp>
        <p:nvGrpSpPr>
          <p:cNvPr id="18" name="object 18"/>
          <p:cNvGrpSpPr/>
          <p:nvPr/>
        </p:nvGrpSpPr>
        <p:grpSpPr>
          <a:xfrm>
            <a:off x="3803269" y="2002535"/>
            <a:ext cx="4305935" cy="2804160"/>
            <a:chOff x="3803269" y="2002535"/>
            <a:chExt cx="4305935" cy="2804160"/>
          </a:xfrm>
        </p:grpSpPr>
        <p:sp>
          <p:nvSpPr>
            <p:cNvPr id="19" name="object 19"/>
            <p:cNvSpPr/>
            <p:nvPr/>
          </p:nvSpPr>
          <p:spPr>
            <a:xfrm>
              <a:off x="4146042" y="2135885"/>
              <a:ext cx="3497579" cy="2537460"/>
            </a:xfrm>
            <a:custGeom>
              <a:avLst/>
              <a:gdLst/>
              <a:ahLst/>
              <a:cxnLst/>
              <a:rect l="l" t="t" r="r" b="b"/>
              <a:pathLst>
                <a:path w="3497579" h="2537460">
                  <a:moveTo>
                    <a:pt x="0" y="2537460"/>
                  </a:moveTo>
                  <a:lnTo>
                    <a:pt x="1748790" y="0"/>
                  </a:lnTo>
                  <a:lnTo>
                    <a:pt x="3497580" y="2537460"/>
                  </a:lnTo>
                  <a:lnTo>
                    <a:pt x="0" y="2537460"/>
                  </a:lnTo>
                  <a:close/>
                </a:path>
              </a:pathLst>
            </a:custGeom>
            <a:ln w="266700">
              <a:solidFill>
                <a:srgbClr val="000000"/>
              </a:solidFill>
            </a:ln>
          </p:spPr>
          <p:txBody>
            <a:bodyPr wrap="square" lIns="0" tIns="0" rIns="0" bIns="0" rtlCol="0"/>
            <a:lstStyle/>
            <a:p>
              <a:endParaRPr/>
            </a:p>
          </p:txBody>
        </p:sp>
        <p:sp>
          <p:nvSpPr>
            <p:cNvPr id="20" name="object 20"/>
            <p:cNvSpPr/>
            <p:nvPr/>
          </p:nvSpPr>
          <p:spPr>
            <a:xfrm>
              <a:off x="3803269" y="2010041"/>
              <a:ext cx="4305935" cy="2512060"/>
            </a:xfrm>
            <a:custGeom>
              <a:avLst/>
              <a:gdLst/>
              <a:ahLst/>
              <a:cxnLst/>
              <a:rect l="l" t="t" r="r" b="b"/>
              <a:pathLst>
                <a:path w="4305934" h="2512060">
                  <a:moveTo>
                    <a:pt x="324993" y="2189975"/>
                  </a:moveTo>
                  <a:lnTo>
                    <a:pt x="290614" y="2164575"/>
                  </a:lnTo>
                  <a:lnTo>
                    <a:pt x="118745" y="2037575"/>
                  </a:lnTo>
                  <a:lnTo>
                    <a:pt x="88773" y="2075675"/>
                  </a:lnTo>
                  <a:lnTo>
                    <a:pt x="169926" y="2139175"/>
                  </a:lnTo>
                  <a:lnTo>
                    <a:pt x="111125" y="2215375"/>
                  </a:lnTo>
                  <a:lnTo>
                    <a:pt x="29972" y="2164575"/>
                  </a:lnTo>
                  <a:lnTo>
                    <a:pt x="0" y="2202675"/>
                  </a:lnTo>
                  <a:lnTo>
                    <a:pt x="206248" y="2342375"/>
                  </a:lnTo>
                  <a:lnTo>
                    <a:pt x="236220" y="2304275"/>
                  </a:lnTo>
                  <a:lnTo>
                    <a:pt x="146050" y="2240775"/>
                  </a:lnTo>
                  <a:lnTo>
                    <a:pt x="165646" y="2215375"/>
                  </a:lnTo>
                  <a:lnTo>
                    <a:pt x="204851" y="2164575"/>
                  </a:lnTo>
                  <a:lnTo>
                    <a:pt x="295021" y="2228075"/>
                  </a:lnTo>
                  <a:lnTo>
                    <a:pt x="324993" y="2189975"/>
                  </a:lnTo>
                  <a:close/>
                </a:path>
                <a:path w="4305934" h="2512060">
                  <a:moveTo>
                    <a:pt x="424688" y="2050275"/>
                  </a:moveTo>
                  <a:lnTo>
                    <a:pt x="338201" y="1986775"/>
                  </a:lnTo>
                  <a:lnTo>
                    <a:pt x="333197" y="1974075"/>
                  </a:lnTo>
                  <a:lnTo>
                    <a:pt x="273177" y="1821675"/>
                  </a:lnTo>
                  <a:lnTo>
                    <a:pt x="238506" y="1872475"/>
                  </a:lnTo>
                  <a:lnTo>
                    <a:pt x="285877" y="1974075"/>
                  </a:lnTo>
                  <a:lnTo>
                    <a:pt x="169291" y="1961375"/>
                  </a:lnTo>
                  <a:lnTo>
                    <a:pt x="134112" y="2012175"/>
                  </a:lnTo>
                  <a:lnTo>
                    <a:pt x="307975" y="2024875"/>
                  </a:lnTo>
                  <a:lnTo>
                    <a:pt x="394843" y="2088375"/>
                  </a:lnTo>
                  <a:lnTo>
                    <a:pt x="424688" y="2050275"/>
                  </a:lnTo>
                  <a:close/>
                </a:path>
                <a:path w="4305934" h="2512060">
                  <a:moveTo>
                    <a:pt x="523875" y="1910575"/>
                  </a:moveTo>
                  <a:lnTo>
                    <a:pt x="446151" y="1847075"/>
                  </a:lnTo>
                  <a:lnTo>
                    <a:pt x="465709" y="1821675"/>
                  </a:lnTo>
                  <a:lnTo>
                    <a:pt x="475107" y="1808975"/>
                  </a:lnTo>
                  <a:lnTo>
                    <a:pt x="482930" y="1796275"/>
                  </a:lnTo>
                  <a:lnTo>
                    <a:pt x="489153" y="1783575"/>
                  </a:lnTo>
                  <a:lnTo>
                    <a:pt x="493776" y="1783575"/>
                  </a:lnTo>
                  <a:lnTo>
                    <a:pt x="496214" y="1770875"/>
                  </a:lnTo>
                  <a:lnTo>
                    <a:pt x="498030" y="1770875"/>
                  </a:lnTo>
                  <a:lnTo>
                    <a:pt x="499160" y="1758175"/>
                  </a:lnTo>
                  <a:lnTo>
                    <a:pt x="499618" y="1745475"/>
                  </a:lnTo>
                  <a:lnTo>
                    <a:pt x="499198" y="1745475"/>
                  </a:lnTo>
                  <a:lnTo>
                    <a:pt x="497789" y="1732775"/>
                  </a:lnTo>
                  <a:lnTo>
                    <a:pt x="495338" y="1732775"/>
                  </a:lnTo>
                  <a:lnTo>
                    <a:pt x="491871" y="1720075"/>
                  </a:lnTo>
                  <a:lnTo>
                    <a:pt x="487197" y="1707375"/>
                  </a:lnTo>
                  <a:lnTo>
                    <a:pt x="481164" y="1707375"/>
                  </a:lnTo>
                  <a:lnTo>
                    <a:pt x="473760" y="1694675"/>
                  </a:lnTo>
                  <a:lnTo>
                    <a:pt x="464947" y="1694675"/>
                  </a:lnTo>
                  <a:lnTo>
                    <a:pt x="449834" y="1679003"/>
                  </a:lnTo>
                  <a:lnTo>
                    <a:pt x="449834" y="1758175"/>
                  </a:lnTo>
                  <a:lnTo>
                    <a:pt x="447929" y="1770875"/>
                  </a:lnTo>
                  <a:lnTo>
                    <a:pt x="445643" y="1770875"/>
                  </a:lnTo>
                  <a:lnTo>
                    <a:pt x="441464" y="1783575"/>
                  </a:lnTo>
                  <a:lnTo>
                    <a:pt x="435406" y="1796275"/>
                  </a:lnTo>
                  <a:lnTo>
                    <a:pt x="427482" y="1808975"/>
                  </a:lnTo>
                  <a:lnTo>
                    <a:pt x="411099" y="1821675"/>
                  </a:lnTo>
                  <a:lnTo>
                    <a:pt x="352552" y="1783575"/>
                  </a:lnTo>
                  <a:lnTo>
                    <a:pt x="367030" y="1758175"/>
                  </a:lnTo>
                  <a:lnTo>
                    <a:pt x="374548" y="1758175"/>
                  </a:lnTo>
                  <a:lnTo>
                    <a:pt x="380898" y="1745475"/>
                  </a:lnTo>
                  <a:lnTo>
                    <a:pt x="386067" y="1745475"/>
                  </a:lnTo>
                  <a:lnTo>
                    <a:pt x="390017" y="1732775"/>
                  </a:lnTo>
                  <a:lnTo>
                    <a:pt x="396113" y="1732775"/>
                  </a:lnTo>
                  <a:lnTo>
                    <a:pt x="403225" y="1720075"/>
                  </a:lnTo>
                  <a:lnTo>
                    <a:pt x="419354" y="1720075"/>
                  </a:lnTo>
                  <a:lnTo>
                    <a:pt x="427101" y="1732775"/>
                  </a:lnTo>
                  <a:lnTo>
                    <a:pt x="440690" y="1732775"/>
                  </a:lnTo>
                  <a:lnTo>
                    <a:pt x="444881" y="1745475"/>
                  </a:lnTo>
                  <a:lnTo>
                    <a:pt x="447167" y="1745475"/>
                  </a:lnTo>
                  <a:lnTo>
                    <a:pt x="449580" y="1758175"/>
                  </a:lnTo>
                  <a:lnTo>
                    <a:pt x="449834" y="1758175"/>
                  </a:lnTo>
                  <a:lnTo>
                    <a:pt x="449834" y="1679003"/>
                  </a:lnTo>
                  <a:lnTo>
                    <a:pt x="440461" y="1669275"/>
                  </a:lnTo>
                  <a:lnTo>
                    <a:pt x="404507" y="1669275"/>
                  </a:lnTo>
                  <a:lnTo>
                    <a:pt x="393700" y="1681975"/>
                  </a:lnTo>
                  <a:lnTo>
                    <a:pt x="374650" y="1681975"/>
                  </a:lnTo>
                  <a:lnTo>
                    <a:pt x="367931" y="1694675"/>
                  </a:lnTo>
                  <a:lnTo>
                    <a:pt x="359219" y="1707375"/>
                  </a:lnTo>
                  <a:lnTo>
                    <a:pt x="348500" y="1720075"/>
                  </a:lnTo>
                  <a:lnTo>
                    <a:pt x="335788" y="1732775"/>
                  </a:lnTo>
                  <a:lnTo>
                    <a:pt x="287655" y="1796275"/>
                  </a:lnTo>
                  <a:lnTo>
                    <a:pt x="493903" y="1948675"/>
                  </a:lnTo>
                  <a:lnTo>
                    <a:pt x="523875" y="1910575"/>
                  </a:lnTo>
                  <a:close/>
                </a:path>
                <a:path w="4305934" h="2512060">
                  <a:moveTo>
                    <a:pt x="727506" y="1593088"/>
                  </a:moveTo>
                  <a:lnTo>
                    <a:pt x="725805" y="1580388"/>
                  </a:lnTo>
                  <a:lnTo>
                    <a:pt x="718921" y="1554988"/>
                  </a:lnTo>
                  <a:lnTo>
                    <a:pt x="706856" y="1529588"/>
                  </a:lnTo>
                  <a:lnTo>
                    <a:pt x="689635" y="1516888"/>
                  </a:lnTo>
                  <a:lnTo>
                    <a:pt x="679234" y="1505089"/>
                  </a:lnTo>
                  <a:lnTo>
                    <a:pt x="679234" y="1605775"/>
                  </a:lnTo>
                  <a:lnTo>
                    <a:pt x="677862" y="1618475"/>
                  </a:lnTo>
                  <a:lnTo>
                    <a:pt x="673430" y="1631175"/>
                  </a:lnTo>
                  <a:lnTo>
                    <a:pt x="665988" y="1643875"/>
                  </a:lnTo>
                  <a:lnTo>
                    <a:pt x="656285" y="1656575"/>
                  </a:lnTo>
                  <a:lnTo>
                    <a:pt x="645121" y="1656575"/>
                  </a:lnTo>
                  <a:lnTo>
                    <a:pt x="632472" y="1669275"/>
                  </a:lnTo>
                  <a:lnTo>
                    <a:pt x="587311" y="1669275"/>
                  </a:lnTo>
                  <a:lnTo>
                    <a:pt x="570776" y="1656575"/>
                  </a:lnTo>
                  <a:lnTo>
                    <a:pt x="553593" y="1643875"/>
                  </a:lnTo>
                  <a:lnTo>
                    <a:pt x="516648" y="1605775"/>
                  </a:lnTo>
                  <a:lnTo>
                    <a:pt x="510082" y="1580388"/>
                  </a:lnTo>
                  <a:lnTo>
                    <a:pt x="511581" y="1567688"/>
                  </a:lnTo>
                  <a:lnTo>
                    <a:pt x="516178" y="1554988"/>
                  </a:lnTo>
                  <a:lnTo>
                    <a:pt x="523875" y="1542288"/>
                  </a:lnTo>
                  <a:lnTo>
                    <a:pt x="533819" y="1529588"/>
                  </a:lnTo>
                  <a:lnTo>
                    <a:pt x="545020" y="1516888"/>
                  </a:lnTo>
                  <a:lnTo>
                    <a:pt x="601472" y="1516888"/>
                  </a:lnTo>
                  <a:lnTo>
                    <a:pt x="617943" y="1529588"/>
                  </a:lnTo>
                  <a:lnTo>
                    <a:pt x="635254" y="1529588"/>
                  </a:lnTo>
                  <a:lnTo>
                    <a:pt x="651319" y="1542288"/>
                  </a:lnTo>
                  <a:lnTo>
                    <a:pt x="663727" y="1554988"/>
                  </a:lnTo>
                  <a:lnTo>
                    <a:pt x="672465" y="1580388"/>
                  </a:lnTo>
                  <a:lnTo>
                    <a:pt x="677545" y="1593088"/>
                  </a:lnTo>
                  <a:lnTo>
                    <a:pt x="679234" y="1605775"/>
                  </a:lnTo>
                  <a:lnTo>
                    <a:pt x="679234" y="1505089"/>
                  </a:lnTo>
                  <a:lnTo>
                    <a:pt x="667258" y="1491488"/>
                  </a:lnTo>
                  <a:lnTo>
                    <a:pt x="617423" y="1466088"/>
                  </a:lnTo>
                  <a:lnTo>
                    <a:pt x="545782" y="1466088"/>
                  </a:lnTo>
                  <a:lnTo>
                    <a:pt x="505396" y="1491488"/>
                  </a:lnTo>
                  <a:lnTo>
                    <a:pt x="479767" y="1529588"/>
                  </a:lnTo>
                  <a:lnTo>
                    <a:pt x="464185" y="1567688"/>
                  </a:lnTo>
                  <a:lnTo>
                    <a:pt x="462495" y="1580388"/>
                  </a:lnTo>
                  <a:lnTo>
                    <a:pt x="461810" y="1580388"/>
                  </a:lnTo>
                  <a:lnTo>
                    <a:pt x="462165" y="1593088"/>
                  </a:lnTo>
                  <a:lnTo>
                    <a:pt x="463550" y="1605775"/>
                  </a:lnTo>
                  <a:lnTo>
                    <a:pt x="465797" y="1618475"/>
                  </a:lnTo>
                  <a:lnTo>
                    <a:pt x="468960" y="1631175"/>
                  </a:lnTo>
                  <a:lnTo>
                    <a:pt x="472986" y="1631175"/>
                  </a:lnTo>
                  <a:lnTo>
                    <a:pt x="477901" y="1643875"/>
                  </a:lnTo>
                  <a:lnTo>
                    <a:pt x="509333" y="1681975"/>
                  </a:lnTo>
                  <a:lnTo>
                    <a:pt x="572871" y="1720075"/>
                  </a:lnTo>
                  <a:lnTo>
                    <a:pt x="643801" y="1720075"/>
                  </a:lnTo>
                  <a:lnTo>
                    <a:pt x="684187" y="1694675"/>
                  </a:lnTo>
                  <a:lnTo>
                    <a:pt x="715454" y="1643875"/>
                  </a:lnTo>
                  <a:lnTo>
                    <a:pt x="724065" y="1618475"/>
                  </a:lnTo>
                  <a:lnTo>
                    <a:pt x="727506" y="1593088"/>
                  </a:lnTo>
                  <a:close/>
                </a:path>
                <a:path w="4305934" h="2512060">
                  <a:moveTo>
                    <a:pt x="856742" y="1440688"/>
                  </a:moveTo>
                  <a:lnTo>
                    <a:pt x="742518" y="1364488"/>
                  </a:lnTo>
                  <a:lnTo>
                    <a:pt x="685419" y="1326388"/>
                  </a:lnTo>
                  <a:lnTo>
                    <a:pt x="729361" y="1262888"/>
                  </a:lnTo>
                  <a:lnTo>
                    <a:pt x="694436" y="1237488"/>
                  </a:lnTo>
                  <a:lnTo>
                    <a:pt x="576326" y="1402588"/>
                  </a:lnTo>
                  <a:lnTo>
                    <a:pt x="611251" y="1427988"/>
                  </a:lnTo>
                  <a:lnTo>
                    <a:pt x="655320" y="1364488"/>
                  </a:lnTo>
                  <a:lnTo>
                    <a:pt x="826643" y="1491488"/>
                  </a:lnTo>
                  <a:lnTo>
                    <a:pt x="856742" y="1440688"/>
                  </a:lnTo>
                  <a:close/>
                </a:path>
                <a:path w="4305934" h="2512060">
                  <a:moveTo>
                    <a:pt x="1038606" y="1199388"/>
                  </a:moveTo>
                  <a:lnTo>
                    <a:pt x="1004252" y="1173988"/>
                  </a:lnTo>
                  <a:lnTo>
                    <a:pt x="832485" y="1046988"/>
                  </a:lnTo>
                  <a:lnTo>
                    <a:pt x="802386" y="1085088"/>
                  </a:lnTo>
                  <a:lnTo>
                    <a:pt x="883666" y="1148588"/>
                  </a:lnTo>
                  <a:lnTo>
                    <a:pt x="824865" y="1224788"/>
                  </a:lnTo>
                  <a:lnTo>
                    <a:pt x="743712" y="1173988"/>
                  </a:lnTo>
                  <a:lnTo>
                    <a:pt x="713613" y="1212088"/>
                  </a:lnTo>
                  <a:lnTo>
                    <a:pt x="919861" y="1364488"/>
                  </a:lnTo>
                  <a:lnTo>
                    <a:pt x="949833" y="1313688"/>
                  </a:lnTo>
                  <a:lnTo>
                    <a:pt x="859663" y="1250188"/>
                  </a:lnTo>
                  <a:lnTo>
                    <a:pt x="879259" y="1224788"/>
                  </a:lnTo>
                  <a:lnTo>
                    <a:pt x="918464" y="1173988"/>
                  </a:lnTo>
                  <a:lnTo>
                    <a:pt x="1008634" y="1237488"/>
                  </a:lnTo>
                  <a:lnTo>
                    <a:pt x="1038606" y="1199388"/>
                  </a:lnTo>
                  <a:close/>
                </a:path>
                <a:path w="4305934" h="2512060">
                  <a:moveTo>
                    <a:pt x="1182497" y="996188"/>
                  </a:moveTo>
                  <a:lnTo>
                    <a:pt x="1147699" y="970788"/>
                  </a:lnTo>
                  <a:lnTo>
                    <a:pt x="1064768" y="1085088"/>
                  </a:lnTo>
                  <a:lnTo>
                    <a:pt x="1008634" y="1046988"/>
                  </a:lnTo>
                  <a:lnTo>
                    <a:pt x="1027264" y="1021588"/>
                  </a:lnTo>
                  <a:lnTo>
                    <a:pt x="1083183" y="945388"/>
                  </a:lnTo>
                  <a:lnTo>
                    <a:pt x="1048385" y="919988"/>
                  </a:lnTo>
                  <a:lnTo>
                    <a:pt x="973836" y="1021588"/>
                  </a:lnTo>
                  <a:lnTo>
                    <a:pt x="928116" y="983488"/>
                  </a:lnTo>
                  <a:lnTo>
                    <a:pt x="1008253" y="869188"/>
                  </a:lnTo>
                  <a:lnTo>
                    <a:pt x="973455" y="843788"/>
                  </a:lnTo>
                  <a:lnTo>
                    <a:pt x="863219" y="996188"/>
                  </a:lnTo>
                  <a:lnTo>
                    <a:pt x="1069467" y="1148588"/>
                  </a:lnTo>
                  <a:lnTo>
                    <a:pt x="1116558" y="1085088"/>
                  </a:lnTo>
                  <a:lnTo>
                    <a:pt x="1182497" y="996188"/>
                  </a:lnTo>
                  <a:close/>
                </a:path>
                <a:path w="4305934" h="2512060">
                  <a:moveTo>
                    <a:pt x="1341247" y="767588"/>
                  </a:moveTo>
                  <a:lnTo>
                    <a:pt x="1216113" y="767588"/>
                  </a:lnTo>
                  <a:lnTo>
                    <a:pt x="1207668" y="780288"/>
                  </a:lnTo>
                  <a:lnTo>
                    <a:pt x="1199007" y="780288"/>
                  </a:lnTo>
                  <a:lnTo>
                    <a:pt x="1205496" y="767588"/>
                  </a:lnTo>
                  <a:lnTo>
                    <a:pt x="1209382" y="754888"/>
                  </a:lnTo>
                  <a:lnTo>
                    <a:pt x="1210640" y="742188"/>
                  </a:lnTo>
                  <a:lnTo>
                    <a:pt x="1209294" y="729488"/>
                  </a:lnTo>
                  <a:lnTo>
                    <a:pt x="1205496" y="716788"/>
                  </a:lnTo>
                  <a:lnTo>
                    <a:pt x="1199476" y="704088"/>
                  </a:lnTo>
                  <a:lnTo>
                    <a:pt x="1191209" y="691388"/>
                  </a:lnTo>
                  <a:lnTo>
                    <a:pt x="1180719" y="678688"/>
                  </a:lnTo>
                  <a:lnTo>
                    <a:pt x="1167130" y="678688"/>
                  </a:lnTo>
                  <a:lnTo>
                    <a:pt x="1167130" y="754888"/>
                  </a:lnTo>
                  <a:lnTo>
                    <a:pt x="1165225" y="767588"/>
                  </a:lnTo>
                  <a:lnTo>
                    <a:pt x="1162672" y="767588"/>
                  </a:lnTo>
                  <a:lnTo>
                    <a:pt x="1157744" y="780288"/>
                  </a:lnTo>
                  <a:lnTo>
                    <a:pt x="1150454" y="792988"/>
                  </a:lnTo>
                  <a:lnTo>
                    <a:pt x="1140841" y="805688"/>
                  </a:lnTo>
                  <a:lnTo>
                    <a:pt x="1118616" y="831088"/>
                  </a:lnTo>
                  <a:lnTo>
                    <a:pt x="1066292" y="792988"/>
                  </a:lnTo>
                  <a:lnTo>
                    <a:pt x="1097991" y="754888"/>
                  </a:lnTo>
                  <a:lnTo>
                    <a:pt x="1104519" y="742188"/>
                  </a:lnTo>
                  <a:lnTo>
                    <a:pt x="1109319" y="729488"/>
                  </a:lnTo>
                  <a:lnTo>
                    <a:pt x="1118362" y="729488"/>
                  </a:lnTo>
                  <a:lnTo>
                    <a:pt x="1124839" y="716788"/>
                  </a:lnTo>
                  <a:lnTo>
                    <a:pt x="1138682" y="716788"/>
                  </a:lnTo>
                  <a:lnTo>
                    <a:pt x="1145540" y="729488"/>
                  </a:lnTo>
                  <a:lnTo>
                    <a:pt x="1158748" y="729488"/>
                  </a:lnTo>
                  <a:lnTo>
                    <a:pt x="1162812" y="742188"/>
                  </a:lnTo>
                  <a:lnTo>
                    <a:pt x="1167130" y="754888"/>
                  </a:lnTo>
                  <a:lnTo>
                    <a:pt x="1167130" y="678688"/>
                  </a:lnTo>
                  <a:lnTo>
                    <a:pt x="1161859" y="678688"/>
                  </a:lnTo>
                  <a:lnTo>
                    <a:pt x="1151991" y="665988"/>
                  </a:lnTo>
                  <a:lnTo>
                    <a:pt x="1122210" y="665988"/>
                  </a:lnTo>
                  <a:lnTo>
                    <a:pt x="1113218" y="678688"/>
                  </a:lnTo>
                  <a:lnTo>
                    <a:pt x="1104773" y="678688"/>
                  </a:lnTo>
                  <a:lnTo>
                    <a:pt x="1096124" y="691388"/>
                  </a:lnTo>
                  <a:lnTo>
                    <a:pt x="1086561" y="691388"/>
                  </a:lnTo>
                  <a:lnTo>
                    <a:pt x="1076071" y="704088"/>
                  </a:lnTo>
                  <a:lnTo>
                    <a:pt x="1064641" y="716788"/>
                  </a:lnTo>
                  <a:lnTo>
                    <a:pt x="1001395" y="805688"/>
                  </a:lnTo>
                  <a:lnTo>
                    <a:pt x="1207643" y="958088"/>
                  </a:lnTo>
                  <a:lnTo>
                    <a:pt x="1237615" y="919988"/>
                  </a:lnTo>
                  <a:lnTo>
                    <a:pt x="1151509" y="856488"/>
                  </a:lnTo>
                  <a:lnTo>
                    <a:pt x="1157605" y="843788"/>
                  </a:lnTo>
                  <a:lnTo>
                    <a:pt x="1162608" y="843788"/>
                  </a:lnTo>
                  <a:lnTo>
                    <a:pt x="1167168" y="831088"/>
                  </a:lnTo>
                  <a:lnTo>
                    <a:pt x="1175131" y="831088"/>
                  </a:lnTo>
                  <a:lnTo>
                    <a:pt x="1179830" y="818388"/>
                  </a:lnTo>
                  <a:lnTo>
                    <a:pt x="1305306" y="818388"/>
                  </a:lnTo>
                  <a:lnTo>
                    <a:pt x="1332255" y="780288"/>
                  </a:lnTo>
                  <a:lnTo>
                    <a:pt x="1341247" y="767588"/>
                  </a:lnTo>
                  <a:close/>
                </a:path>
                <a:path w="4305934" h="2512060">
                  <a:moveTo>
                    <a:pt x="1500378" y="551688"/>
                  </a:moveTo>
                  <a:lnTo>
                    <a:pt x="1397254" y="475488"/>
                  </a:lnTo>
                  <a:lnTo>
                    <a:pt x="1294130" y="399288"/>
                  </a:lnTo>
                  <a:lnTo>
                    <a:pt x="1249172" y="462788"/>
                  </a:lnTo>
                  <a:lnTo>
                    <a:pt x="1363091" y="602488"/>
                  </a:lnTo>
                  <a:lnTo>
                    <a:pt x="1195451" y="538988"/>
                  </a:lnTo>
                  <a:lnTo>
                    <a:pt x="1150620" y="602488"/>
                  </a:lnTo>
                  <a:lnTo>
                    <a:pt x="1356868" y="754888"/>
                  </a:lnTo>
                  <a:lnTo>
                    <a:pt x="1384681" y="716788"/>
                  </a:lnTo>
                  <a:lnTo>
                    <a:pt x="1222375" y="602488"/>
                  </a:lnTo>
                  <a:lnTo>
                    <a:pt x="1414145" y="678688"/>
                  </a:lnTo>
                  <a:lnTo>
                    <a:pt x="1442974" y="627888"/>
                  </a:lnTo>
                  <a:lnTo>
                    <a:pt x="1310132" y="475488"/>
                  </a:lnTo>
                  <a:lnTo>
                    <a:pt x="1472438" y="589788"/>
                  </a:lnTo>
                  <a:lnTo>
                    <a:pt x="1500378" y="551688"/>
                  </a:lnTo>
                  <a:close/>
                </a:path>
                <a:path w="4305934" h="2512060">
                  <a:moveTo>
                    <a:pt x="1559179" y="475488"/>
                  </a:moveTo>
                  <a:lnTo>
                    <a:pt x="1352931" y="323088"/>
                  </a:lnTo>
                  <a:lnTo>
                    <a:pt x="1322959" y="361188"/>
                  </a:lnTo>
                  <a:lnTo>
                    <a:pt x="1529207" y="513588"/>
                  </a:lnTo>
                  <a:lnTo>
                    <a:pt x="1559179" y="475488"/>
                  </a:lnTo>
                  <a:close/>
                </a:path>
                <a:path w="4305934" h="2512060">
                  <a:moveTo>
                    <a:pt x="1721993" y="246888"/>
                  </a:moveTo>
                  <a:lnTo>
                    <a:pt x="1668856" y="234188"/>
                  </a:lnTo>
                  <a:lnTo>
                    <a:pt x="1585214" y="214198"/>
                  </a:lnTo>
                  <a:lnTo>
                    <a:pt x="1585214" y="259588"/>
                  </a:lnTo>
                  <a:lnTo>
                    <a:pt x="1544574" y="323088"/>
                  </a:lnTo>
                  <a:lnTo>
                    <a:pt x="1488186" y="234188"/>
                  </a:lnTo>
                  <a:lnTo>
                    <a:pt x="1585214" y="259588"/>
                  </a:lnTo>
                  <a:lnTo>
                    <a:pt x="1585214" y="214198"/>
                  </a:lnTo>
                  <a:lnTo>
                    <a:pt x="1456309" y="183388"/>
                  </a:lnTo>
                  <a:lnTo>
                    <a:pt x="1424559" y="221488"/>
                  </a:lnTo>
                  <a:lnTo>
                    <a:pt x="1572895" y="450088"/>
                  </a:lnTo>
                  <a:lnTo>
                    <a:pt x="1604772" y="411988"/>
                  </a:lnTo>
                  <a:lnTo>
                    <a:pt x="1570101" y="361188"/>
                  </a:lnTo>
                  <a:lnTo>
                    <a:pt x="1595564" y="323088"/>
                  </a:lnTo>
                  <a:lnTo>
                    <a:pt x="1629537" y="272288"/>
                  </a:lnTo>
                  <a:lnTo>
                    <a:pt x="1689354" y="284988"/>
                  </a:lnTo>
                  <a:lnTo>
                    <a:pt x="1700225" y="272288"/>
                  </a:lnTo>
                  <a:lnTo>
                    <a:pt x="1721993" y="246888"/>
                  </a:lnTo>
                  <a:close/>
                </a:path>
                <a:path w="4305934" h="2512060">
                  <a:moveTo>
                    <a:pt x="2732811" y="114300"/>
                  </a:moveTo>
                  <a:lnTo>
                    <a:pt x="2730068" y="88900"/>
                  </a:lnTo>
                  <a:lnTo>
                    <a:pt x="2723235" y="76200"/>
                  </a:lnTo>
                  <a:lnTo>
                    <a:pt x="2712326" y="50800"/>
                  </a:lnTo>
                  <a:lnTo>
                    <a:pt x="2696451" y="38100"/>
                  </a:lnTo>
                  <a:lnTo>
                    <a:pt x="2678328" y="25400"/>
                  </a:lnTo>
                  <a:lnTo>
                    <a:pt x="2657970" y="12700"/>
                  </a:lnTo>
                  <a:lnTo>
                    <a:pt x="2635377" y="0"/>
                  </a:lnTo>
                  <a:lnTo>
                    <a:pt x="2611323" y="0"/>
                  </a:lnTo>
                  <a:lnTo>
                    <a:pt x="2586609" y="12700"/>
                  </a:lnTo>
                  <a:lnTo>
                    <a:pt x="2561221" y="12700"/>
                  </a:lnTo>
                  <a:lnTo>
                    <a:pt x="2535174" y="25400"/>
                  </a:lnTo>
                  <a:lnTo>
                    <a:pt x="2512669" y="50800"/>
                  </a:lnTo>
                  <a:lnTo>
                    <a:pt x="2495067" y="63500"/>
                  </a:lnTo>
                  <a:lnTo>
                    <a:pt x="2482380" y="88900"/>
                  </a:lnTo>
                  <a:lnTo>
                    <a:pt x="2474595" y="114300"/>
                  </a:lnTo>
                  <a:lnTo>
                    <a:pt x="2471610" y="139700"/>
                  </a:lnTo>
                  <a:lnTo>
                    <a:pt x="2473502" y="152400"/>
                  </a:lnTo>
                  <a:lnTo>
                    <a:pt x="2491867" y="203200"/>
                  </a:lnTo>
                  <a:lnTo>
                    <a:pt x="2530957" y="241300"/>
                  </a:lnTo>
                  <a:lnTo>
                    <a:pt x="2546223" y="241300"/>
                  </a:lnTo>
                  <a:lnTo>
                    <a:pt x="2562542" y="254000"/>
                  </a:lnTo>
                  <a:lnTo>
                    <a:pt x="2580094" y="254000"/>
                  </a:lnTo>
                  <a:lnTo>
                    <a:pt x="2598826" y="241300"/>
                  </a:lnTo>
                  <a:lnTo>
                    <a:pt x="2618740" y="241300"/>
                  </a:lnTo>
                  <a:lnTo>
                    <a:pt x="2607881" y="203200"/>
                  </a:lnTo>
                  <a:lnTo>
                    <a:pt x="2604262" y="190500"/>
                  </a:lnTo>
                  <a:lnTo>
                    <a:pt x="2591320" y="190500"/>
                  </a:lnTo>
                  <a:lnTo>
                    <a:pt x="2579382" y="203200"/>
                  </a:lnTo>
                  <a:lnTo>
                    <a:pt x="2568410" y="203200"/>
                  </a:lnTo>
                  <a:lnTo>
                    <a:pt x="2558415" y="190500"/>
                  </a:lnTo>
                  <a:lnTo>
                    <a:pt x="2541397" y="190500"/>
                  </a:lnTo>
                  <a:lnTo>
                    <a:pt x="2534297" y="177800"/>
                  </a:lnTo>
                  <a:lnTo>
                    <a:pt x="2528189" y="177800"/>
                  </a:lnTo>
                  <a:lnTo>
                    <a:pt x="2521902" y="165100"/>
                  </a:lnTo>
                  <a:lnTo>
                    <a:pt x="2518473" y="152400"/>
                  </a:lnTo>
                  <a:lnTo>
                    <a:pt x="2517902" y="139700"/>
                  </a:lnTo>
                  <a:lnTo>
                    <a:pt x="2520188" y="127000"/>
                  </a:lnTo>
                  <a:lnTo>
                    <a:pt x="2525928" y="114300"/>
                  </a:lnTo>
                  <a:lnTo>
                    <a:pt x="2535745" y="101600"/>
                  </a:lnTo>
                  <a:lnTo>
                    <a:pt x="2549652" y="88900"/>
                  </a:lnTo>
                  <a:lnTo>
                    <a:pt x="2585872" y="63500"/>
                  </a:lnTo>
                  <a:lnTo>
                    <a:pt x="2602687" y="50800"/>
                  </a:lnTo>
                  <a:lnTo>
                    <a:pt x="2644711" y="50800"/>
                  </a:lnTo>
                  <a:lnTo>
                    <a:pt x="2655989" y="63500"/>
                  </a:lnTo>
                  <a:lnTo>
                    <a:pt x="2665907" y="63500"/>
                  </a:lnTo>
                  <a:lnTo>
                    <a:pt x="2674493" y="76200"/>
                  </a:lnTo>
                  <a:lnTo>
                    <a:pt x="2679319" y="88900"/>
                  </a:lnTo>
                  <a:lnTo>
                    <a:pt x="2682557" y="101600"/>
                  </a:lnTo>
                  <a:lnTo>
                    <a:pt x="2684170" y="101600"/>
                  </a:lnTo>
                  <a:lnTo>
                    <a:pt x="2684145" y="114300"/>
                  </a:lnTo>
                  <a:lnTo>
                    <a:pt x="2682595" y="127000"/>
                  </a:lnTo>
                  <a:lnTo>
                    <a:pt x="2679484" y="127000"/>
                  </a:lnTo>
                  <a:lnTo>
                    <a:pt x="2674836" y="139700"/>
                  </a:lnTo>
                  <a:lnTo>
                    <a:pt x="2668651" y="152400"/>
                  </a:lnTo>
                  <a:lnTo>
                    <a:pt x="2706878" y="177800"/>
                  </a:lnTo>
                  <a:lnTo>
                    <a:pt x="2716136" y="165100"/>
                  </a:lnTo>
                  <a:lnTo>
                    <a:pt x="2723337" y="152400"/>
                  </a:lnTo>
                  <a:lnTo>
                    <a:pt x="2728468" y="152400"/>
                  </a:lnTo>
                  <a:lnTo>
                    <a:pt x="2731503" y="139700"/>
                  </a:lnTo>
                  <a:lnTo>
                    <a:pt x="2732811" y="114300"/>
                  </a:lnTo>
                  <a:close/>
                </a:path>
                <a:path w="4305934" h="2512060">
                  <a:moveTo>
                    <a:pt x="2879217" y="342900"/>
                  </a:moveTo>
                  <a:lnTo>
                    <a:pt x="2876588" y="317500"/>
                  </a:lnTo>
                  <a:lnTo>
                    <a:pt x="2868790" y="292100"/>
                  </a:lnTo>
                  <a:lnTo>
                    <a:pt x="2855849" y="266700"/>
                  </a:lnTo>
                  <a:lnTo>
                    <a:pt x="2846933" y="254000"/>
                  </a:lnTo>
                  <a:lnTo>
                    <a:pt x="2837510" y="254000"/>
                  </a:lnTo>
                  <a:lnTo>
                    <a:pt x="2831998" y="246989"/>
                  </a:lnTo>
                  <a:lnTo>
                    <a:pt x="2831998" y="330200"/>
                  </a:lnTo>
                  <a:lnTo>
                    <a:pt x="2829928" y="355600"/>
                  </a:lnTo>
                  <a:lnTo>
                    <a:pt x="2802623" y="393700"/>
                  </a:lnTo>
                  <a:lnTo>
                    <a:pt x="2768333" y="419100"/>
                  </a:lnTo>
                  <a:lnTo>
                    <a:pt x="2693936" y="419100"/>
                  </a:lnTo>
                  <a:lnTo>
                    <a:pt x="2666898" y="381000"/>
                  </a:lnTo>
                  <a:lnTo>
                    <a:pt x="2662136" y="355600"/>
                  </a:lnTo>
                  <a:lnTo>
                    <a:pt x="2664333" y="342900"/>
                  </a:lnTo>
                  <a:lnTo>
                    <a:pt x="2669832" y="330200"/>
                  </a:lnTo>
                  <a:lnTo>
                    <a:pt x="2678900" y="304800"/>
                  </a:lnTo>
                  <a:lnTo>
                    <a:pt x="2691549" y="292100"/>
                  </a:lnTo>
                  <a:lnTo>
                    <a:pt x="2707754" y="279400"/>
                  </a:lnTo>
                  <a:lnTo>
                    <a:pt x="2725496" y="279400"/>
                  </a:lnTo>
                  <a:lnTo>
                    <a:pt x="2742323" y="266700"/>
                  </a:lnTo>
                  <a:lnTo>
                    <a:pt x="2786850" y="266700"/>
                  </a:lnTo>
                  <a:lnTo>
                    <a:pt x="2799156" y="279400"/>
                  </a:lnTo>
                  <a:lnTo>
                    <a:pt x="2810040" y="279400"/>
                  </a:lnTo>
                  <a:lnTo>
                    <a:pt x="2819527" y="292100"/>
                  </a:lnTo>
                  <a:lnTo>
                    <a:pt x="2826804" y="304800"/>
                  </a:lnTo>
                  <a:lnTo>
                    <a:pt x="2830969" y="317500"/>
                  </a:lnTo>
                  <a:lnTo>
                    <a:pt x="2831998" y="330200"/>
                  </a:lnTo>
                  <a:lnTo>
                    <a:pt x="2831998" y="246989"/>
                  </a:lnTo>
                  <a:lnTo>
                    <a:pt x="2827540" y="241300"/>
                  </a:lnTo>
                  <a:lnTo>
                    <a:pt x="2816987" y="228600"/>
                  </a:lnTo>
                  <a:lnTo>
                    <a:pt x="2808643" y="228600"/>
                  </a:lnTo>
                  <a:lnTo>
                    <a:pt x="2799664" y="215900"/>
                  </a:lnTo>
                  <a:lnTo>
                    <a:pt x="2723172" y="215900"/>
                  </a:lnTo>
                  <a:lnTo>
                    <a:pt x="2708249" y="228600"/>
                  </a:lnTo>
                  <a:lnTo>
                    <a:pt x="2692831" y="228600"/>
                  </a:lnTo>
                  <a:lnTo>
                    <a:pt x="2676906" y="241300"/>
                  </a:lnTo>
                  <a:lnTo>
                    <a:pt x="2654185" y="266700"/>
                  </a:lnTo>
                  <a:lnTo>
                    <a:pt x="2636494" y="279400"/>
                  </a:lnTo>
                  <a:lnTo>
                    <a:pt x="2623845" y="304800"/>
                  </a:lnTo>
                  <a:lnTo>
                    <a:pt x="2616200" y="317500"/>
                  </a:lnTo>
                  <a:lnTo>
                    <a:pt x="2613723" y="342900"/>
                  </a:lnTo>
                  <a:lnTo>
                    <a:pt x="2624302" y="393700"/>
                  </a:lnTo>
                  <a:lnTo>
                    <a:pt x="2653969" y="444500"/>
                  </a:lnTo>
                  <a:lnTo>
                    <a:pt x="2693301" y="469900"/>
                  </a:lnTo>
                  <a:lnTo>
                    <a:pt x="2764409" y="469900"/>
                  </a:lnTo>
                  <a:lnTo>
                    <a:pt x="2814701" y="444500"/>
                  </a:lnTo>
                  <a:lnTo>
                    <a:pt x="2837929" y="431800"/>
                  </a:lnTo>
                  <a:lnTo>
                    <a:pt x="2846971" y="419100"/>
                  </a:lnTo>
                  <a:lnTo>
                    <a:pt x="2856014" y="406400"/>
                  </a:lnTo>
                  <a:lnTo>
                    <a:pt x="2868930" y="393700"/>
                  </a:lnTo>
                  <a:lnTo>
                    <a:pt x="2876677" y="368300"/>
                  </a:lnTo>
                  <a:lnTo>
                    <a:pt x="2879217" y="342900"/>
                  </a:lnTo>
                  <a:close/>
                </a:path>
                <a:path w="4305934" h="2512060">
                  <a:moveTo>
                    <a:pt x="3013456" y="520700"/>
                  </a:moveTo>
                  <a:lnTo>
                    <a:pt x="2983357" y="469900"/>
                  </a:lnTo>
                  <a:lnTo>
                    <a:pt x="2948686" y="478167"/>
                  </a:lnTo>
                  <a:lnTo>
                    <a:pt x="2948686" y="520700"/>
                  </a:lnTo>
                  <a:lnTo>
                    <a:pt x="2889631" y="609600"/>
                  </a:lnTo>
                  <a:lnTo>
                    <a:pt x="2858846" y="558800"/>
                  </a:lnTo>
                  <a:lnTo>
                    <a:pt x="2851150" y="546100"/>
                  </a:lnTo>
                  <a:lnTo>
                    <a:pt x="2948686" y="520700"/>
                  </a:lnTo>
                  <a:lnTo>
                    <a:pt x="2948686" y="478167"/>
                  </a:lnTo>
                  <a:lnTo>
                    <a:pt x="2716911" y="533400"/>
                  </a:lnTo>
                  <a:lnTo>
                    <a:pt x="2747137" y="571500"/>
                  </a:lnTo>
                  <a:lnTo>
                    <a:pt x="2806827" y="558800"/>
                  </a:lnTo>
                  <a:lnTo>
                    <a:pt x="2863088" y="647700"/>
                  </a:lnTo>
                  <a:lnTo>
                    <a:pt x="2827401" y="698500"/>
                  </a:lnTo>
                  <a:lnTo>
                    <a:pt x="2858389" y="736600"/>
                  </a:lnTo>
                  <a:lnTo>
                    <a:pt x="2949600" y="609600"/>
                  </a:lnTo>
                  <a:lnTo>
                    <a:pt x="3013456" y="520700"/>
                  </a:lnTo>
                  <a:close/>
                </a:path>
                <a:path w="4305934" h="2512060">
                  <a:moveTo>
                    <a:pt x="3177921" y="787400"/>
                  </a:moveTo>
                  <a:lnTo>
                    <a:pt x="3177032" y="774700"/>
                  </a:lnTo>
                  <a:lnTo>
                    <a:pt x="3172663" y="762000"/>
                  </a:lnTo>
                  <a:lnTo>
                    <a:pt x="3164789" y="736600"/>
                  </a:lnTo>
                  <a:lnTo>
                    <a:pt x="3153410" y="723900"/>
                  </a:lnTo>
                  <a:lnTo>
                    <a:pt x="3148241" y="711200"/>
                  </a:lnTo>
                  <a:lnTo>
                    <a:pt x="3143072" y="698500"/>
                  </a:lnTo>
                  <a:lnTo>
                    <a:pt x="3132264" y="685800"/>
                  </a:lnTo>
                  <a:lnTo>
                    <a:pt x="3120974" y="685800"/>
                  </a:lnTo>
                  <a:lnTo>
                    <a:pt x="3109214" y="673100"/>
                  </a:lnTo>
                  <a:lnTo>
                    <a:pt x="3093199" y="673100"/>
                  </a:lnTo>
                  <a:lnTo>
                    <a:pt x="3076803" y="660400"/>
                  </a:lnTo>
                  <a:lnTo>
                    <a:pt x="3025406" y="660400"/>
                  </a:lnTo>
                  <a:lnTo>
                    <a:pt x="3008287" y="673100"/>
                  </a:lnTo>
                  <a:lnTo>
                    <a:pt x="2991447" y="673100"/>
                  </a:lnTo>
                  <a:lnTo>
                    <a:pt x="2974848" y="685800"/>
                  </a:lnTo>
                  <a:lnTo>
                    <a:pt x="2936354" y="723900"/>
                  </a:lnTo>
                  <a:lnTo>
                    <a:pt x="2914154" y="762000"/>
                  </a:lnTo>
                  <a:lnTo>
                    <a:pt x="2911602" y="800100"/>
                  </a:lnTo>
                  <a:lnTo>
                    <a:pt x="2919006" y="838200"/>
                  </a:lnTo>
                  <a:lnTo>
                    <a:pt x="2926397" y="850900"/>
                  </a:lnTo>
                  <a:lnTo>
                    <a:pt x="2936240" y="863600"/>
                  </a:lnTo>
                  <a:lnTo>
                    <a:pt x="2945511" y="876300"/>
                  </a:lnTo>
                  <a:lnTo>
                    <a:pt x="2956014" y="889000"/>
                  </a:lnTo>
                  <a:lnTo>
                    <a:pt x="2967698" y="901700"/>
                  </a:lnTo>
                  <a:lnTo>
                    <a:pt x="2980563" y="914400"/>
                  </a:lnTo>
                  <a:lnTo>
                    <a:pt x="2993682" y="914400"/>
                  </a:lnTo>
                  <a:lnTo>
                    <a:pt x="3006179" y="927100"/>
                  </a:lnTo>
                  <a:lnTo>
                    <a:pt x="3018066" y="927100"/>
                  </a:lnTo>
                  <a:lnTo>
                    <a:pt x="3029331" y="939800"/>
                  </a:lnTo>
                  <a:lnTo>
                    <a:pt x="3113532" y="876300"/>
                  </a:lnTo>
                  <a:lnTo>
                    <a:pt x="3052191" y="787400"/>
                  </a:lnTo>
                  <a:lnTo>
                    <a:pt x="3016631" y="812800"/>
                  </a:lnTo>
                  <a:lnTo>
                    <a:pt x="3049143" y="863600"/>
                  </a:lnTo>
                  <a:lnTo>
                    <a:pt x="3022346" y="876300"/>
                  </a:lnTo>
                  <a:lnTo>
                    <a:pt x="3008338" y="876300"/>
                  </a:lnTo>
                  <a:lnTo>
                    <a:pt x="3001264" y="863600"/>
                  </a:lnTo>
                  <a:lnTo>
                    <a:pt x="2994152" y="863600"/>
                  </a:lnTo>
                  <a:lnTo>
                    <a:pt x="2987332" y="850900"/>
                  </a:lnTo>
                  <a:lnTo>
                    <a:pt x="2975711" y="850900"/>
                  </a:lnTo>
                  <a:lnTo>
                    <a:pt x="2970911" y="838200"/>
                  </a:lnTo>
                  <a:lnTo>
                    <a:pt x="2963468" y="825500"/>
                  </a:lnTo>
                  <a:lnTo>
                    <a:pt x="2959265" y="812800"/>
                  </a:lnTo>
                  <a:lnTo>
                    <a:pt x="2958274" y="800100"/>
                  </a:lnTo>
                  <a:lnTo>
                    <a:pt x="2960497" y="787400"/>
                  </a:lnTo>
                  <a:lnTo>
                    <a:pt x="2966237" y="762000"/>
                  </a:lnTo>
                  <a:lnTo>
                    <a:pt x="2975686" y="749300"/>
                  </a:lnTo>
                  <a:lnTo>
                    <a:pt x="2988868" y="736600"/>
                  </a:lnTo>
                  <a:lnTo>
                    <a:pt x="3005836" y="723900"/>
                  </a:lnTo>
                  <a:lnTo>
                    <a:pt x="3022904" y="723900"/>
                  </a:lnTo>
                  <a:lnTo>
                    <a:pt x="3039237" y="711200"/>
                  </a:lnTo>
                  <a:lnTo>
                    <a:pt x="3083268" y="711200"/>
                  </a:lnTo>
                  <a:lnTo>
                    <a:pt x="3095739" y="723900"/>
                  </a:lnTo>
                  <a:lnTo>
                    <a:pt x="3106978" y="723900"/>
                  </a:lnTo>
                  <a:lnTo>
                    <a:pt x="3116961" y="736600"/>
                  </a:lnTo>
                  <a:lnTo>
                    <a:pt x="3122257" y="749300"/>
                  </a:lnTo>
                  <a:lnTo>
                    <a:pt x="3125952" y="762000"/>
                  </a:lnTo>
                  <a:lnTo>
                    <a:pt x="3128010" y="774700"/>
                  </a:lnTo>
                  <a:lnTo>
                    <a:pt x="3128391" y="774700"/>
                  </a:lnTo>
                  <a:lnTo>
                    <a:pt x="3127260" y="787400"/>
                  </a:lnTo>
                  <a:lnTo>
                    <a:pt x="3124670" y="800100"/>
                  </a:lnTo>
                  <a:lnTo>
                    <a:pt x="3120593" y="800100"/>
                  </a:lnTo>
                  <a:lnTo>
                    <a:pt x="3115056" y="812800"/>
                  </a:lnTo>
                  <a:lnTo>
                    <a:pt x="3151251" y="850900"/>
                  </a:lnTo>
                  <a:lnTo>
                    <a:pt x="3162274" y="838200"/>
                  </a:lnTo>
                  <a:lnTo>
                    <a:pt x="3170390" y="825500"/>
                  </a:lnTo>
                  <a:lnTo>
                    <a:pt x="3175609" y="812800"/>
                  </a:lnTo>
                  <a:lnTo>
                    <a:pt x="3177921" y="787400"/>
                  </a:lnTo>
                  <a:close/>
                </a:path>
                <a:path w="4305934" h="2512060">
                  <a:moveTo>
                    <a:pt x="3349879" y="1016000"/>
                  </a:moveTo>
                  <a:lnTo>
                    <a:pt x="3321431" y="977900"/>
                  </a:lnTo>
                  <a:lnTo>
                    <a:pt x="3204464" y="1054100"/>
                  </a:lnTo>
                  <a:lnTo>
                    <a:pt x="3192691" y="1066800"/>
                  </a:lnTo>
                  <a:lnTo>
                    <a:pt x="3182569" y="1066800"/>
                  </a:lnTo>
                  <a:lnTo>
                    <a:pt x="3174073" y="1079500"/>
                  </a:lnTo>
                  <a:lnTo>
                    <a:pt x="3134906" y="1079500"/>
                  </a:lnTo>
                  <a:lnTo>
                    <a:pt x="3128391" y="1066800"/>
                  </a:lnTo>
                  <a:lnTo>
                    <a:pt x="3122053" y="1066800"/>
                  </a:lnTo>
                  <a:lnTo>
                    <a:pt x="3115945" y="1054100"/>
                  </a:lnTo>
                  <a:lnTo>
                    <a:pt x="3110750" y="1041400"/>
                  </a:lnTo>
                  <a:lnTo>
                    <a:pt x="3107194" y="1041400"/>
                  </a:lnTo>
                  <a:lnTo>
                    <a:pt x="3105277" y="1028700"/>
                  </a:lnTo>
                  <a:lnTo>
                    <a:pt x="3105023" y="1028700"/>
                  </a:lnTo>
                  <a:lnTo>
                    <a:pt x="3106128" y="1016000"/>
                  </a:lnTo>
                  <a:lnTo>
                    <a:pt x="3108528" y="1003300"/>
                  </a:lnTo>
                  <a:lnTo>
                    <a:pt x="3112173" y="1003300"/>
                  </a:lnTo>
                  <a:lnTo>
                    <a:pt x="3117088" y="990600"/>
                  </a:lnTo>
                  <a:lnTo>
                    <a:pt x="3129178" y="990600"/>
                  </a:lnTo>
                  <a:lnTo>
                    <a:pt x="3139008" y="977900"/>
                  </a:lnTo>
                  <a:lnTo>
                    <a:pt x="3151378" y="965200"/>
                  </a:lnTo>
                  <a:lnTo>
                    <a:pt x="3265932" y="889000"/>
                  </a:lnTo>
                  <a:lnTo>
                    <a:pt x="3237484" y="850900"/>
                  </a:lnTo>
                  <a:lnTo>
                    <a:pt x="3124708" y="927100"/>
                  </a:lnTo>
                  <a:lnTo>
                    <a:pt x="3108223" y="939800"/>
                  </a:lnTo>
                  <a:lnTo>
                    <a:pt x="3094240" y="952500"/>
                  </a:lnTo>
                  <a:lnTo>
                    <a:pt x="3082747" y="952500"/>
                  </a:lnTo>
                  <a:lnTo>
                    <a:pt x="3073781" y="965200"/>
                  </a:lnTo>
                  <a:lnTo>
                    <a:pt x="3068942" y="977900"/>
                  </a:lnTo>
                  <a:lnTo>
                    <a:pt x="3064738" y="977900"/>
                  </a:lnTo>
                  <a:lnTo>
                    <a:pt x="3061182" y="990600"/>
                  </a:lnTo>
                  <a:lnTo>
                    <a:pt x="3058287" y="990600"/>
                  </a:lnTo>
                  <a:lnTo>
                    <a:pt x="3056305" y="1003300"/>
                  </a:lnTo>
                  <a:lnTo>
                    <a:pt x="3055366" y="1016000"/>
                  </a:lnTo>
                  <a:lnTo>
                    <a:pt x="3056636" y="1028700"/>
                  </a:lnTo>
                  <a:lnTo>
                    <a:pt x="3059392" y="1041400"/>
                  </a:lnTo>
                  <a:lnTo>
                    <a:pt x="3064256" y="1054100"/>
                  </a:lnTo>
                  <a:lnTo>
                    <a:pt x="3071203" y="1066800"/>
                  </a:lnTo>
                  <a:lnTo>
                    <a:pt x="3080258" y="1079500"/>
                  </a:lnTo>
                  <a:lnTo>
                    <a:pt x="3105404" y="1117600"/>
                  </a:lnTo>
                  <a:lnTo>
                    <a:pt x="3122180" y="1117600"/>
                  </a:lnTo>
                  <a:lnTo>
                    <a:pt x="3130639" y="1130300"/>
                  </a:lnTo>
                  <a:lnTo>
                    <a:pt x="3182747" y="1130300"/>
                  </a:lnTo>
                  <a:lnTo>
                    <a:pt x="3192970" y="1117600"/>
                  </a:lnTo>
                  <a:lnTo>
                    <a:pt x="3205759" y="1117600"/>
                  </a:lnTo>
                  <a:lnTo>
                    <a:pt x="3221063" y="1104900"/>
                  </a:lnTo>
                  <a:lnTo>
                    <a:pt x="3238881" y="1092200"/>
                  </a:lnTo>
                  <a:lnTo>
                    <a:pt x="3257372" y="1079500"/>
                  </a:lnTo>
                  <a:lnTo>
                    <a:pt x="3349879" y="1016000"/>
                  </a:lnTo>
                  <a:close/>
                </a:path>
                <a:path w="4305934" h="2512060">
                  <a:moveTo>
                    <a:pt x="3407156" y="1104900"/>
                  </a:moveTo>
                  <a:lnTo>
                    <a:pt x="3378708" y="1066800"/>
                  </a:lnTo>
                  <a:lnTo>
                    <a:pt x="3168904" y="1206500"/>
                  </a:lnTo>
                  <a:lnTo>
                    <a:pt x="3268218" y="1358900"/>
                  </a:lnTo>
                  <a:lnTo>
                    <a:pt x="3303778" y="1333500"/>
                  </a:lnTo>
                  <a:lnTo>
                    <a:pt x="3233039" y="1231900"/>
                  </a:lnTo>
                  <a:lnTo>
                    <a:pt x="3407156" y="1104900"/>
                  </a:lnTo>
                  <a:close/>
                </a:path>
                <a:path w="4305934" h="2512060">
                  <a:moveTo>
                    <a:pt x="3589147" y="1409700"/>
                  </a:moveTo>
                  <a:lnTo>
                    <a:pt x="3578669" y="1358900"/>
                  </a:lnTo>
                  <a:lnTo>
                    <a:pt x="3556787" y="1320800"/>
                  </a:lnTo>
                  <a:lnTo>
                    <a:pt x="3547376" y="1308100"/>
                  </a:lnTo>
                  <a:lnTo>
                    <a:pt x="3541928" y="1308100"/>
                  </a:lnTo>
                  <a:lnTo>
                    <a:pt x="3541928" y="1397000"/>
                  </a:lnTo>
                  <a:lnTo>
                    <a:pt x="3539871" y="1409700"/>
                  </a:lnTo>
                  <a:lnTo>
                    <a:pt x="3534359" y="1435100"/>
                  </a:lnTo>
                  <a:lnTo>
                    <a:pt x="3525266" y="1447800"/>
                  </a:lnTo>
                  <a:lnTo>
                    <a:pt x="3512540" y="1460500"/>
                  </a:lnTo>
                  <a:lnTo>
                    <a:pt x="3496183" y="1473200"/>
                  </a:lnTo>
                  <a:lnTo>
                    <a:pt x="3478250" y="1473200"/>
                  </a:lnTo>
                  <a:lnTo>
                    <a:pt x="3461258" y="1485900"/>
                  </a:lnTo>
                  <a:lnTo>
                    <a:pt x="3416236" y="1485900"/>
                  </a:lnTo>
                  <a:lnTo>
                    <a:pt x="3403866" y="1473200"/>
                  </a:lnTo>
                  <a:lnTo>
                    <a:pt x="3393046" y="1473200"/>
                  </a:lnTo>
                  <a:lnTo>
                    <a:pt x="3383788" y="1460500"/>
                  </a:lnTo>
                  <a:lnTo>
                    <a:pt x="3376815" y="1447800"/>
                  </a:lnTo>
                  <a:lnTo>
                    <a:pt x="3372878" y="1435100"/>
                  </a:lnTo>
                  <a:lnTo>
                    <a:pt x="3372015" y="1422400"/>
                  </a:lnTo>
                  <a:lnTo>
                    <a:pt x="3374263" y="1409700"/>
                  </a:lnTo>
                  <a:lnTo>
                    <a:pt x="3379762" y="1384300"/>
                  </a:lnTo>
                  <a:lnTo>
                    <a:pt x="3388830" y="1371600"/>
                  </a:lnTo>
                  <a:lnTo>
                    <a:pt x="3401479" y="1358900"/>
                  </a:lnTo>
                  <a:lnTo>
                    <a:pt x="3417697" y="1346200"/>
                  </a:lnTo>
                  <a:lnTo>
                    <a:pt x="3435426" y="1346200"/>
                  </a:lnTo>
                  <a:lnTo>
                    <a:pt x="3452241" y="1333500"/>
                  </a:lnTo>
                  <a:lnTo>
                    <a:pt x="3496729" y="1333500"/>
                  </a:lnTo>
                  <a:lnTo>
                    <a:pt x="3509073" y="1346200"/>
                  </a:lnTo>
                  <a:lnTo>
                    <a:pt x="3519970" y="1346200"/>
                  </a:lnTo>
                  <a:lnTo>
                    <a:pt x="3529457" y="1358900"/>
                  </a:lnTo>
                  <a:lnTo>
                    <a:pt x="3536734" y="1371600"/>
                  </a:lnTo>
                  <a:lnTo>
                    <a:pt x="3540899" y="1384300"/>
                  </a:lnTo>
                  <a:lnTo>
                    <a:pt x="3541928" y="1397000"/>
                  </a:lnTo>
                  <a:lnTo>
                    <a:pt x="3541928" y="1308100"/>
                  </a:lnTo>
                  <a:lnTo>
                    <a:pt x="3537407" y="1308100"/>
                  </a:lnTo>
                  <a:lnTo>
                    <a:pt x="3526917" y="1295400"/>
                  </a:lnTo>
                  <a:lnTo>
                    <a:pt x="3518573" y="1295400"/>
                  </a:lnTo>
                  <a:lnTo>
                    <a:pt x="3509594" y="1282700"/>
                  </a:lnTo>
                  <a:lnTo>
                    <a:pt x="3433102" y="1282700"/>
                  </a:lnTo>
                  <a:lnTo>
                    <a:pt x="3418179" y="1295400"/>
                  </a:lnTo>
                  <a:lnTo>
                    <a:pt x="3402761" y="1295400"/>
                  </a:lnTo>
                  <a:lnTo>
                    <a:pt x="3386836" y="1308100"/>
                  </a:lnTo>
                  <a:lnTo>
                    <a:pt x="3364115" y="1320800"/>
                  </a:lnTo>
                  <a:lnTo>
                    <a:pt x="3346424" y="1346200"/>
                  </a:lnTo>
                  <a:lnTo>
                    <a:pt x="3333775" y="1371600"/>
                  </a:lnTo>
                  <a:lnTo>
                    <a:pt x="3326130" y="1384300"/>
                  </a:lnTo>
                  <a:lnTo>
                    <a:pt x="3323602" y="1409700"/>
                  </a:lnTo>
                  <a:lnTo>
                    <a:pt x="3326295" y="1435100"/>
                  </a:lnTo>
                  <a:lnTo>
                    <a:pt x="3334220" y="1460500"/>
                  </a:lnTo>
                  <a:lnTo>
                    <a:pt x="3347339" y="1485900"/>
                  </a:lnTo>
                  <a:lnTo>
                    <a:pt x="3363887" y="1498600"/>
                  </a:lnTo>
                  <a:lnTo>
                    <a:pt x="3382492" y="1524000"/>
                  </a:lnTo>
                  <a:lnTo>
                    <a:pt x="3403181" y="1536700"/>
                  </a:lnTo>
                  <a:lnTo>
                    <a:pt x="3474339" y="1536700"/>
                  </a:lnTo>
                  <a:lnTo>
                    <a:pt x="3524631" y="1511300"/>
                  </a:lnTo>
                  <a:lnTo>
                    <a:pt x="3547859" y="1498600"/>
                  </a:lnTo>
                  <a:lnTo>
                    <a:pt x="3556901" y="1485900"/>
                  </a:lnTo>
                  <a:lnTo>
                    <a:pt x="3565944" y="1473200"/>
                  </a:lnTo>
                  <a:lnTo>
                    <a:pt x="3578860" y="1447800"/>
                  </a:lnTo>
                  <a:lnTo>
                    <a:pt x="3586607" y="1435100"/>
                  </a:lnTo>
                  <a:lnTo>
                    <a:pt x="3589147" y="1409700"/>
                  </a:lnTo>
                  <a:close/>
                </a:path>
                <a:path w="4305934" h="2512060">
                  <a:moveTo>
                    <a:pt x="3732593" y="1612900"/>
                  </a:moveTo>
                  <a:lnTo>
                    <a:pt x="3731730" y="1612900"/>
                  </a:lnTo>
                  <a:lnTo>
                    <a:pt x="3728974" y="1600200"/>
                  </a:lnTo>
                  <a:lnTo>
                    <a:pt x="3725329" y="1587500"/>
                  </a:lnTo>
                  <a:lnTo>
                    <a:pt x="3719004" y="1574800"/>
                  </a:lnTo>
                  <a:lnTo>
                    <a:pt x="3710000" y="1562100"/>
                  </a:lnTo>
                  <a:lnTo>
                    <a:pt x="3698367" y="1549400"/>
                  </a:lnTo>
                  <a:lnTo>
                    <a:pt x="3690734" y="1536700"/>
                  </a:lnTo>
                  <a:lnTo>
                    <a:pt x="3682238" y="1522539"/>
                  </a:lnTo>
                  <a:lnTo>
                    <a:pt x="3682238" y="1612900"/>
                  </a:lnTo>
                  <a:lnTo>
                    <a:pt x="3678174" y="1625600"/>
                  </a:lnTo>
                  <a:lnTo>
                    <a:pt x="3673348" y="1625600"/>
                  </a:lnTo>
                  <a:lnTo>
                    <a:pt x="3665728" y="1638300"/>
                  </a:lnTo>
                  <a:lnTo>
                    <a:pt x="3621760" y="1638300"/>
                  </a:lnTo>
                  <a:lnTo>
                    <a:pt x="3615791" y="1625600"/>
                  </a:lnTo>
                  <a:lnTo>
                    <a:pt x="3608857" y="1612900"/>
                  </a:lnTo>
                  <a:lnTo>
                    <a:pt x="3600958" y="1600200"/>
                  </a:lnTo>
                  <a:lnTo>
                    <a:pt x="3585337" y="1587500"/>
                  </a:lnTo>
                  <a:lnTo>
                    <a:pt x="3645408" y="1536700"/>
                  </a:lnTo>
                  <a:lnTo>
                    <a:pt x="3659124" y="1562100"/>
                  </a:lnTo>
                  <a:lnTo>
                    <a:pt x="3666096" y="1574800"/>
                  </a:lnTo>
                  <a:lnTo>
                    <a:pt x="3671595" y="1587500"/>
                  </a:lnTo>
                  <a:lnTo>
                    <a:pt x="3678174" y="1587500"/>
                  </a:lnTo>
                  <a:lnTo>
                    <a:pt x="3681476" y="1600200"/>
                  </a:lnTo>
                  <a:lnTo>
                    <a:pt x="3682238" y="1612900"/>
                  </a:lnTo>
                  <a:lnTo>
                    <a:pt x="3682238" y="1522539"/>
                  </a:lnTo>
                  <a:lnTo>
                    <a:pt x="3652647" y="1473200"/>
                  </a:lnTo>
                  <a:lnTo>
                    <a:pt x="3441192" y="1612900"/>
                  </a:lnTo>
                  <a:lnTo>
                    <a:pt x="3469640" y="1663700"/>
                  </a:lnTo>
                  <a:lnTo>
                    <a:pt x="3549396" y="1600200"/>
                  </a:lnTo>
                  <a:lnTo>
                    <a:pt x="3567938" y="1638300"/>
                  </a:lnTo>
                  <a:lnTo>
                    <a:pt x="3577247" y="1651000"/>
                  </a:lnTo>
                  <a:lnTo>
                    <a:pt x="3585756" y="1663700"/>
                  </a:lnTo>
                  <a:lnTo>
                    <a:pt x="3593490" y="1663700"/>
                  </a:lnTo>
                  <a:lnTo>
                    <a:pt x="3600450" y="1676400"/>
                  </a:lnTo>
                  <a:lnTo>
                    <a:pt x="3605784" y="1676400"/>
                  </a:lnTo>
                  <a:lnTo>
                    <a:pt x="3611702" y="1689100"/>
                  </a:lnTo>
                  <a:lnTo>
                    <a:pt x="3685921" y="1689100"/>
                  </a:lnTo>
                  <a:lnTo>
                    <a:pt x="3695573" y="1676400"/>
                  </a:lnTo>
                  <a:lnTo>
                    <a:pt x="3707117" y="1676400"/>
                  </a:lnTo>
                  <a:lnTo>
                    <a:pt x="3716464" y="1663700"/>
                  </a:lnTo>
                  <a:lnTo>
                    <a:pt x="3723602" y="1651000"/>
                  </a:lnTo>
                  <a:lnTo>
                    <a:pt x="3728593" y="1638300"/>
                  </a:lnTo>
                  <a:lnTo>
                    <a:pt x="3731539" y="1625600"/>
                  </a:lnTo>
                  <a:lnTo>
                    <a:pt x="3732593" y="1612900"/>
                  </a:lnTo>
                  <a:close/>
                </a:path>
                <a:path w="4305934" h="2512060">
                  <a:moveTo>
                    <a:pt x="3854323" y="1771129"/>
                  </a:moveTo>
                  <a:lnTo>
                    <a:pt x="3824224" y="1725917"/>
                  </a:lnTo>
                  <a:lnTo>
                    <a:pt x="3789553" y="1733562"/>
                  </a:lnTo>
                  <a:lnTo>
                    <a:pt x="3789553" y="1780908"/>
                  </a:lnTo>
                  <a:lnTo>
                    <a:pt x="3730498" y="1862442"/>
                  </a:lnTo>
                  <a:lnTo>
                    <a:pt x="3699116" y="1815325"/>
                  </a:lnTo>
                  <a:lnTo>
                    <a:pt x="3692017" y="1804657"/>
                  </a:lnTo>
                  <a:lnTo>
                    <a:pt x="3789553" y="1780908"/>
                  </a:lnTo>
                  <a:lnTo>
                    <a:pt x="3789553" y="1733562"/>
                  </a:lnTo>
                  <a:lnTo>
                    <a:pt x="3557778" y="1784591"/>
                  </a:lnTo>
                  <a:lnTo>
                    <a:pt x="3588004" y="1829803"/>
                  </a:lnTo>
                  <a:lnTo>
                    <a:pt x="3647694" y="1815325"/>
                  </a:lnTo>
                  <a:lnTo>
                    <a:pt x="3704082" y="1899780"/>
                  </a:lnTo>
                  <a:lnTo>
                    <a:pt x="3668268" y="1950326"/>
                  </a:lnTo>
                  <a:lnTo>
                    <a:pt x="3699256" y="1996808"/>
                  </a:lnTo>
                  <a:lnTo>
                    <a:pt x="3791572" y="1862442"/>
                  </a:lnTo>
                  <a:lnTo>
                    <a:pt x="3847592" y="1780908"/>
                  </a:lnTo>
                  <a:lnTo>
                    <a:pt x="3854323" y="1771129"/>
                  </a:lnTo>
                  <a:close/>
                </a:path>
                <a:path w="4305934" h="2512060">
                  <a:moveTo>
                    <a:pt x="4027551" y="2031098"/>
                  </a:moveTo>
                  <a:lnTo>
                    <a:pt x="4001744" y="1992363"/>
                  </a:lnTo>
                  <a:lnTo>
                    <a:pt x="3915537" y="1862950"/>
                  </a:lnTo>
                  <a:lnTo>
                    <a:pt x="3879723" y="1886826"/>
                  </a:lnTo>
                  <a:lnTo>
                    <a:pt x="3921633" y="1949564"/>
                  </a:lnTo>
                  <a:lnTo>
                    <a:pt x="3745865" y="2066658"/>
                  </a:lnTo>
                  <a:lnTo>
                    <a:pt x="3774313" y="2109457"/>
                  </a:lnTo>
                  <a:lnTo>
                    <a:pt x="3950081" y="1992363"/>
                  </a:lnTo>
                  <a:lnTo>
                    <a:pt x="3991737" y="2054974"/>
                  </a:lnTo>
                  <a:lnTo>
                    <a:pt x="4027551" y="2031098"/>
                  </a:lnTo>
                  <a:close/>
                </a:path>
                <a:path w="4305934" h="2512060">
                  <a:moveTo>
                    <a:pt x="4159250" y="2228710"/>
                  </a:moveTo>
                  <a:lnTo>
                    <a:pt x="4130802" y="2186038"/>
                  </a:lnTo>
                  <a:lnTo>
                    <a:pt x="4047617" y="2241537"/>
                  </a:lnTo>
                  <a:lnTo>
                    <a:pt x="4007764" y="2181720"/>
                  </a:lnTo>
                  <a:lnTo>
                    <a:pt x="3991864" y="2157844"/>
                  </a:lnTo>
                  <a:lnTo>
                    <a:pt x="4075049" y="2102345"/>
                  </a:lnTo>
                  <a:lnTo>
                    <a:pt x="4046601" y="2059673"/>
                  </a:lnTo>
                  <a:lnTo>
                    <a:pt x="3835019" y="2200643"/>
                  </a:lnTo>
                  <a:lnTo>
                    <a:pt x="3863594" y="2243315"/>
                  </a:lnTo>
                  <a:lnTo>
                    <a:pt x="3956050" y="2181720"/>
                  </a:lnTo>
                  <a:lnTo>
                    <a:pt x="4011803" y="2265413"/>
                  </a:lnTo>
                  <a:lnTo>
                    <a:pt x="3919347" y="2327008"/>
                  </a:lnTo>
                  <a:lnTo>
                    <a:pt x="3947795" y="2369680"/>
                  </a:lnTo>
                  <a:lnTo>
                    <a:pt x="4140009" y="2241537"/>
                  </a:lnTo>
                  <a:lnTo>
                    <a:pt x="4159250" y="2228710"/>
                  </a:lnTo>
                  <a:close/>
                </a:path>
                <a:path w="4305934" h="2512060">
                  <a:moveTo>
                    <a:pt x="4305681" y="2448420"/>
                  </a:moveTo>
                  <a:lnTo>
                    <a:pt x="4277563" y="2406256"/>
                  </a:lnTo>
                  <a:lnTo>
                    <a:pt x="4272915" y="2399271"/>
                  </a:lnTo>
                  <a:lnTo>
                    <a:pt x="4156710" y="2406256"/>
                  </a:lnTo>
                  <a:lnTo>
                    <a:pt x="4207256" y="2300719"/>
                  </a:lnTo>
                  <a:lnTo>
                    <a:pt x="4173855" y="2250681"/>
                  </a:lnTo>
                  <a:lnTo>
                    <a:pt x="4102989" y="2409685"/>
                  </a:lnTo>
                  <a:lnTo>
                    <a:pt x="4013962" y="2469121"/>
                  </a:lnTo>
                  <a:lnTo>
                    <a:pt x="4042283" y="2511666"/>
                  </a:lnTo>
                  <a:lnTo>
                    <a:pt x="4131056" y="2452484"/>
                  </a:lnTo>
                  <a:lnTo>
                    <a:pt x="4305681" y="2448420"/>
                  </a:lnTo>
                  <a:close/>
                </a:path>
              </a:pathLst>
            </a:custGeom>
            <a:solidFill>
              <a:srgbClr val="BB8542"/>
            </a:solidFill>
          </p:spPr>
          <p:txBody>
            <a:bodyPr wrap="square" lIns="0" tIns="0" rIns="0" bIns="0" rtlCol="0"/>
            <a:lstStyle/>
            <a:p>
              <a:endParaRPr/>
            </a:p>
          </p:txBody>
        </p:sp>
      </p:grpSp>
      <p:sp>
        <p:nvSpPr>
          <p:cNvPr id="21" name="object 21"/>
          <p:cNvSpPr txBox="1"/>
          <p:nvPr/>
        </p:nvSpPr>
        <p:spPr>
          <a:xfrm>
            <a:off x="5104638" y="4792726"/>
            <a:ext cx="1741170" cy="452120"/>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BB8542"/>
                </a:solidFill>
                <a:latin typeface="Arial"/>
                <a:cs typeface="Arial"/>
              </a:rPr>
              <a:t>ACIDOSIS</a:t>
            </a:r>
            <a:endParaRPr sz="2800">
              <a:latin typeface="Arial"/>
              <a:cs typeface="Arial"/>
            </a:endParaRPr>
          </a:p>
        </p:txBody>
      </p:sp>
      <p:pic>
        <p:nvPicPr>
          <p:cNvPr id="22" name="object 22"/>
          <p:cNvPicPr/>
          <p:nvPr/>
        </p:nvPicPr>
        <p:blipFill>
          <a:blip r:embed="rId8" cstate="print"/>
          <a:stretch>
            <a:fillRect/>
          </a:stretch>
        </p:blipFill>
        <p:spPr>
          <a:xfrm>
            <a:off x="3482340" y="2135123"/>
            <a:ext cx="1127010" cy="1090422"/>
          </a:xfrm>
          <a:prstGeom prst="rect">
            <a:avLst/>
          </a:prstGeom>
        </p:spPr>
      </p:pic>
      <p:grpSp>
        <p:nvGrpSpPr>
          <p:cNvPr id="23" name="object 23"/>
          <p:cNvGrpSpPr/>
          <p:nvPr/>
        </p:nvGrpSpPr>
        <p:grpSpPr>
          <a:xfrm>
            <a:off x="8290814" y="5032502"/>
            <a:ext cx="3605529" cy="1325880"/>
            <a:chOff x="8290814" y="5032502"/>
            <a:chExt cx="3605529" cy="1325880"/>
          </a:xfrm>
        </p:grpSpPr>
        <p:sp>
          <p:nvSpPr>
            <p:cNvPr id="24" name="object 24"/>
            <p:cNvSpPr/>
            <p:nvPr/>
          </p:nvSpPr>
          <p:spPr>
            <a:xfrm>
              <a:off x="8303514" y="5045202"/>
              <a:ext cx="3580129" cy="1300480"/>
            </a:xfrm>
            <a:custGeom>
              <a:avLst/>
              <a:gdLst/>
              <a:ahLst/>
              <a:cxnLst/>
              <a:rect l="l" t="t" r="r" b="b"/>
              <a:pathLst>
                <a:path w="3580129" h="1300479">
                  <a:moveTo>
                    <a:pt x="3363213" y="0"/>
                  </a:moveTo>
                  <a:lnTo>
                    <a:pt x="216661" y="0"/>
                  </a:lnTo>
                  <a:lnTo>
                    <a:pt x="166991" y="5723"/>
                  </a:lnTo>
                  <a:lnTo>
                    <a:pt x="121390" y="22026"/>
                  </a:lnTo>
                  <a:lnTo>
                    <a:pt x="81161" y="47606"/>
                  </a:lnTo>
                  <a:lnTo>
                    <a:pt x="47606" y="81161"/>
                  </a:lnTo>
                  <a:lnTo>
                    <a:pt x="22026" y="121390"/>
                  </a:lnTo>
                  <a:lnTo>
                    <a:pt x="5723" y="166991"/>
                  </a:lnTo>
                  <a:lnTo>
                    <a:pt x="0" y="216662"/>
                  </a:lnTo>
                  <a:lnTo>
                    <a:pt x="0" y="1083310"/>
                  </a:lnTo>
                  <a:lnTo>
                    <a:pt x="5723" y="1132988"/>
                  </a:lnTo>
                  <a:lnTo>
                    <a:pt x="22026" y="1178592"/>
                  </a:lnTo>
                  <a:lnTo>
                    <a:pt x="47606" y="1218821"/>
                  </a:lnTo>
                  <a:lnTo>
                    <a:pt x="81161" y="1252373"/>
                  </a:lnTo>
                  <a:lnTo>
                    <a:pt x="121390" y="1277950"/>
                  </a:lnTo>
                  <a:lnTo>
                    <a:pt x="166991" y="1294249"/>
                  </a:lnTo>
                  <a:lnTo>
                    <a:pt x="216661" y="1299972"/>
                  </a:lnTo>
                  <a:lnTo>
                    <a:pt x="3363213" y="1299972"/>
                  </a:lnTo>
                  <a:lnTo>
                    <a:pt x="3412884" y="1294249"/>
                  </a:lnTo>
                  <a:lnTo>
                    <a:pt x="3458485" y="1277950"/>
                  </a:lnTo>
                  <a:lnTo>
                    <a:pt x="3498714" y="1252373"/>
                  </a:lnTo>
                  <a:lnTo>
                    <a:pt x="3532269" y="1218821"/>
                  </a:lnTo>
                  <a:lnTo>
                    <a:pt x="3557849" y="1178592"/>
                  </a:lnTo>
                  <a:lnTo>
                    <a:pt x="3574152" y="1132988"/>
                  </a:lnTo>
                  <a:lnTo>
                    <a:pt x="3579876" y="1083310"/>
                  </a:lnTo>
                  <a:lnTo>
                    <a:pt x="3579876" y="216662"/>
                  </a:lnTo>
                  <a:lnTo>
                    <a:pt x="3574152" y="166991"/>
                  </a:lnTo>
                  <a:lnTo>
                    <a:pt x="3557849" y="121390"/>
                  </a:lnTo>
                  <a:lnTo>
                    <a:pt x="3532269" y="81161"/>
                  </a:lnTo>
                  <a:lnTo>
                    <a:pt x="3498714" y="47606"/>
                  </a:lnTo>
                  <a:lnTo>
                    <a:pt x="3458485" y="22026"/>
                  </a:lnTo>
                  <a:lnTo>
                    <a:pt x="3412884" y="5723"/>
                  </a:lnTo>
                  <a:lnTo>
                    <a:pt x="3363213" y="0"/>
                  </a:lnTo>
                  <a:close/>
                </a:path>
              </a:pathLst>
            </a:custGeom>
            <a:solidFill>
              <a:srgbClr val="FFF4D2"/>
            </a:solidFill>
          </p:spPr>
          <p:txBody>
            <a:bodyPr wrap="square" lIns="0" tIns="0" rIns="0" bIns="0" rtlCol="0"/>
            <a:lstStyle/>
            <a:p>
              <a:endParaRPr/>
            </a:p>
          </p:txBody>
        </p:sp>
        <p:sp>
          <p:nvSpPr>
            <p:cNvPr id="25" name="object 25"/>
            <p:cNvSpPr/>
            <p:nvPr/>
          </p:nvSpPr>
          <p:spPr>
            <a:xfrm>
              <a:off x="8303514" y="5045202"/>
              <a:ext cx="3580129" cy="1300480"/>
            </a:xfrm>
            <a:custGeom>
              <a:avLst/>
              <a:gdLst/>
              <a:ahLst/>
              <a:cxnLst/>
              <a:rect l="l" t="t" r="r" b="b"/>
              <a:pathLst>
                <a:path w="3580129" h="1300479">
                  <a:moveTo>
                    <a:pt x="0" y="216662"/>
                  </a:moveTo>
                  <a:lnTo>
                    <a:pt x="5723" y="166991"/>
                  </a:lnTo>
                  <a:lnTo>
                    <a:pt x="22026" y="121390"/>
                  </a:lnTo>
                  <a:lnTo>
                    <a:pt x="47606" y="81161"/>
                  </a:lnTo>
                  <a:lnTo>
                    <a:pt x="81161" y="47606"/>
                  </a:lnTo>
                  <a:lnTo>
                    <a:pt x="121390" y="22026"/>
                  </a:lnTo>
                  <a:lnTo>
                    <a:pt x="166991" y="5723"/>
                  </a:lnTo>
                  <a:lnTo>
                    <a:pt x="216661" y="0"/>
                  </a:lnTo>
                  <a:lnTo>
                    <a:pt x="3363213" y="0"/>
                  </a:lnTo>
                  <a:lnTo>
                    <a:pt x="3412884" y="5723"/>
                  </a:lnTo>
                  <a:lnTo>
                    <a:pt x="3458485" y="22026"/>
                  </a:lnTo>
                  <a:lnTo>
                    <a:pt x="3498714" y="47606"/>
                  </a:lnTo>
                  <a:lnTo>
                    <a:pt x="3532269" y="81161"/>
                  </a:lnTo>
                  <a:lnTo>
                    <a:pt x="3557849" y="121390"/>
                  </a:lnTo>
                  <a:lnTo>
                    <a:pt x="3574152" y="166991"/>
                  </a:lnTo>
                  <a:lnTo>
                    <a:pt x="3579876" y="216662"/>
                  </a:lnTo>
                  <a:lnTo>
                    <a:pt x="3579876" y="1083310"/>
                  </a:lnTo>
                  <a:lnTo>
                    <a:pt x="3574152" y="1132988"/>
                  </a:lnTo>
                  <a:lnTo>
                    <a:pt x="3557849" y="1178592"/>
                  </a:lnTo>
                  <a:lnTo>
                    <a:pt x="3532269" y="1218821"/>
                  </a:lnTo>
                  <a:lnTo>
                    <a:pt x="3498714" y="1252373"/>
                  </a:lnTo>
                  <a:lnTo>
                    <a:pt x="3458485" y="1277950"/>
                  </a:lnTo>
                  <a:lnTo>
                    <a:pt x="3412884" y="1294249"/>
                  </a:lnTo>
                  <a:lnTo>
                    <a:pt x="3363213" y="1299972"/>
                  </a:lnTo>
                  <a:lnTo>
                    <a:pt x="216661" y="1299972"/>
                  </a:lnTo>
                  <a:lnTo>
                    <a:pt x="166991" y="1294249"/>
                  </a:lnTo>
                  <a:lnTo>
                    <a:pt x="121390" y="1277950"/>
                  </a:lnTo>
                  <a:lnTo>
                    <a:pt x="81161" y="1252373"/>
                  </a:lnTo>
                  <a:lnTo>
                    <a:pt x="47606" y="1218821"/>
                  </a:lnTo>
                  <a:lnTo>
                    <a:pt x="22026" y="1178592"/>
                  </a:lnTo>
                  <a:lnTo>
                    <a:pt x="5723" y="1132988"/>
                  </a:lnTo>
                  <a:lnTo>
                    <a:pt x="0" y="1083310"/>
                  </a:lnTo>
                  <a:lnTo>
                    <a:pt x="0" y="216662"/>
                  </a:lnTo>
                  <a:close/>
                </a:path>
              </a:pathLst>
            </a:custGeom>
            <a:ln w="25400">
              <a:solidFill>
                <a:srgbClr val="BB8542"/>
              </a:solidFill>
            </a:ln>
          </p:spPr>
          <p:txBody>
            <a:bodyPr wrap="square" lIns="0" tIns="0" rIns="0" bIns="0" rtlCol="0"/>
            <a:lstStyle/>
            <a:p>
              <a:endParaRPr/>
            </a:p>
          </p:txBody>
        </p:sp>
      </p:grpSp>
      <p:sp>
        <p:nvSpPr>
          <p:cNvPr id="26" name="object 26"/>
          <p:cNvSpPr txBox="1"/>
          <p:nvPr/>
        </p:nvSpPr>
        <p:spPr>
          <a:xfrm>
            <a:off x="8499729" y="5123433"/>
            <a:ext cx="3303270" cy="940435"/>
          </a:xfrm>
          <a:prstGeom prst="rect">
            <a:avLst/>
          </a:prstGeom>
        </p:spPr>
        <p:txBody>
          <a:bodyPr vert="horz" wrap="square" lIns="0" tIns="12700" rIns="0" bIns="0" rtlCol="0">
            <a:spAutoFit/>
          </a:bodyPr>
          <a:lstStyle/>
          <a:p>
            <a:pPr marL="12700" marR="5080">
              <a:lnSpc>
                <a:spcPct val="100000"/>
              </a:lnSpc>
              <a:spcBef>
                <a:spcPts val="100"/>
              </a:spcBef>
            </a:pPr>
            <a:r>
              <a:rPr sz="1500" b="1" dirty="0">
                <a:latin typeface="Arial"/>
                <a:cs typeface="Arial"/>
              </a:rPr>
              <a:t>Active</a:t>
            </a:r>
            <a:r>
              <a:rPr sz="1500" b="1" spc="-30" dirty="0">
                <a:latin typeface="Arial"/>
                <a:cs typeface="Arial"/>
              </a:rPr>
              <a:t> </a:t>
            </a:r>
            <a:r>
              <a:rPr sz="1500" b="1" dirty="0">
                <a:latin typeface="Arial"/>
                <a:cs typeface="Arial"/>
              </a:rPr>
              <a:t>Warming</a:t>
            </a:r>
            <a:r>
              <a:rPr sz="1500" b="1" spc="-70" dirty="0">
                <a:latin typeface="Arial"/>
                <a:cs typeface="Arial"/>
              </a:rPr>
              <a:t> </a:t>
            </a:r>
            <a:r>
              <a:rPr sz="1500" spc="-10" dirty="0">
                <a:latin typeface="Arial MT"/>
                <a:cs typeface="Arial MT"/>
              </a:rPr>
              <a:t>prevents spontaneous</a:t>
            </a:r>
            <a:r>
              <a:rPr sz="1500" spc="-40" dirty="0">
                <a:latin typeface="Arial MT"/>
                <a:cs typeface="Arial MT"/>
              </a:rPr>
              <a:t> </a:t>
            </a:r>
            <a:r>
              <a:rPr sz="1500" dirty="0">
                <a:latin typeface="Arial MT"/>
                <a:cs typeface="Arial MT"/>
              </a:rPr>
              <a:t>trauma</a:t>
            </a:r>
            <a:r>
              <a:rPr sz="1500" spc="-15" dirty="0">
                <a:latin typeface="Arial MT"/>
                <a:cs typeface="Arial MT"/>
              </a:rPr>
              <a:t> </a:t>
            </a:r>
            <a:r>
              <a:rPr sz="1500" spc="-10" dirty="0">
                <a:latin typeface="Arial MT"/>
                <a:cs typeface="Arial MT"/>
              </a:rPr>
              <a:t>induced hypothermia,</a:t>
            </a:r>
            <a:r>
              <a:rPr sz="1500" spc="-30" dirty="0">
                <a:latin typeface="Arial MT"/>
                <a:cs typeface="Arial MT"/>
              </a:rPr>
              <a:t> </a:t>
            </a:r>
            <a:r>
              <a:rPr sz="1500" dirty="0">
                <a:latin typeface="Arial MT"/>
                <a:cs typeface="Arial MT"/>
              </a:rPr>
              <a:t>this</a:t>
            </a:r>
            <a:r>
              <a:rPr sz="1500" spc="-25" dirty="0">
                <a:latin typeface="Arial MT"/>
                <a:cs typeface="Arial MT"/>
              </a:rPr>
              <a:t> </a:t>
            </a:r>
            <a:r>
              <a:rPr sz="1500" dirty="0">
                <a:latin typeface="Arial MT"/>
                <a:cs typeface="Arial MT"/>
              </a:rPr>
              <a:t>method</a:t>
            </a:r>
            <a:r>
              <a:rPr sz="1500" spc="-15" dirty="0">
                <a:latin typeface="Arial MT"/>
                <a:cs typeface="Arial MT"/>
              </a:rPr>
              <a:t> </a:t>
            </a:r>
            <a:r>
              <a:rPr sz="1500" dirty="0">
                <a:latin typeface="Arial MT"/>
                <a:cs typeface="Arial MT"/>
              </a:rPr>
              <a:t>is</a:t>
            </a:r>
            <a:r>
              <a:rPr sz="1500" spc="-15" dirty="0">
                <a:latin typeface="Arial MT"/>
                <a:cs typeface="Arial MT"/>
              </a:rPr>
              <a:t> </a:t>
            </a:r>
            <a:r>
              <a:rPr sz="1500" dirty="0">
                <a:latin typeface="Arial MT"/>
                <a:cs typeface="Arial MT"/>
              </a:rPr>
              <a:t>easy</a:t>
            </a:r>
            <a:r>
              <a:rPr sz="1500" spc="-30" dirty="0">
                <a:latin typeface="Arial MT"/>
                <a:cs typeface="Arial MT"/>
              </a:rPr>
              <a:t> </a:t>
            </a:r>
            <a:r>
              <a:rPr sz="1500" spc="-25" dirty="0">
                <a:latin typeface="Arial MT"/>
                <a:cs typeface="Arial MT"/>
              </a:rPr>
              <a:t>to </a:t>
            </a:r>
            <a:r>
              <a:rPr sz="1500" dirty="0">
                <a:latin typeface="Arial MT"/>
                <a:cs typeface="Arial MT"/>
              </a:rPr>
              <a:t>implement</a:t>
            </a:r>
            <a:r>
              <a:rPr sz="1500" spc="-65" dirty="0">
                <a:latin typeface="Arial MT"/>
                <a:cs typeface="Arial MT"/>
              </a:rPr>
              <a:t> </a:t>
            </a:r>
            <a:r>
              <a:rPr sz="1500" dirty="0">
                <a:latin typeface="Arial MT"/>
                <a:cs typeface="Arial MT"/>
              </a:rPr>
              <a:t>and</a:t>
            </a:r>
            <a:r>
              <a:rPr sz="1500" spc="-50" dirty="0">
                <a:latin typeface="Arial MT"/>
                <a:cs typeface="Arial MT"/>
              </a:rPr>
              <a:t> </a:t>
            </a:r>
            <a:r>
              <a:rPr sz="1500" dirty="0">
                <a:latin typeface="Arial MT"/>
                <a:cs typeface="Arial MT"/>
              </a:rPr>
              <a:t>contributes</a:t>
            </a:r>
            <a:r>
              <a:rPr sz="1500" spc="-85" dirty="0">
                <a:latin typeface="Arial MT"/>
                <a:cs typeface="Arial MT"/>
              </a:rPr>
              <a:t> </a:t>
            </a:r>
            <a:r>
              <a:rPr sz="1500" spc="-10" dirty="0">
                <a:latin typeface="Arial MT"/>
                <a:cs typeface="Arial MT"/>
              </a:rPr>
              <a:t>significantly</a:t>
            </a:r>
            <a:endParaRPr sz="1500">
              <a:latin typeface="Arial MT"/>
              <a:cs typeface="Arial MT"/>
            </a:endParaRPr>
          </a:p>
        </p:txBody>
      </p:sp>
      <p:sp>
        <p:nvSpPr>
          <p:cNvPr id="27" name="object 27"/>
          <p:cNvSpPr/>
          <p:nvPr/>
        </p:nvSpPr>
        <p:spPr>
          <a:xfrm>
            <a:off x="6716268" y="5984747"/>
            <a:ext cx="721360" cy="721360"/>
          </a:xfrm>
          <a:custGeom>
            <a:avLst/>
            <a:gdLst/>
            <a:ahLst/>
            <a:cxnLst/>
            <a:rect l="l" t="t" r="r" b="b"/>
            <a:pathLst>
              <a:path w="721359" h="721359">
                <a:moveTo>
                  <a:pt x="360425" y="0"/>
                </a:moveTo>
                <a:lnTo>
                  <a:pt x="311528" y="3290"/>
                </a:lnTo>
                <a:lnTo>
                  <a:pt x="264627" y="12874"/>
                </a:lnTo>
                <a:lnTo>
                  <a:pt x="220152" y="28323"/>
                </a:lnTo>
                <a:lnTo>
                  <a:pt x="178533" y="49208"/>
                </a:lnTo>
                <a:lnTo>
                  <a:pt x="140201" y="75098"/>
                </a:lnTo>
                <a:lnTo>
                  <a:pt x="105584" y="105565"/>
                </a:lnTo>
                <a:lnTo>
                  <a:pt x="75114" y="140179"/>
                </a:lnTo>
                <a:lnTo>
                  <a:pt x="49219" y="178511"/>
                </a:lnTo>
                <a:lnTo>
                  <a:pt x="28330" y="220131"/>
                </a:lnTo>
                <a:lnTo>
                  <a:pt x="12878" y="264609"/>
                </a:lnTo>
                <a:lnTo>
                  <a:pt x="3291" y="311517"/>
                </a:lnTo>
                <a:lnTo>
                  <a:pt x="0" y="360425"/>
                </a:lnTo>
                <a:lnTo>
                  <a:pt x="3291" y="409334"/>
                </a:lnTo>
                <a:lnTo>
                  <a:pt x="12878" y="456242"/>
                </a:lnTo>
                <a:lnTo>
                  <a:pt x="28330" y="500720"/>
                </a:lnTo>
                <a:lnTo>
                  <a:pt x="49219" y="542340"/>
                </a:lnTo>
                <a:lnTo>
                  <a:pt x="75114" y="580672"/>
                </a:lnTo>
                <a:lnTo>
                  <a:pt x="105584" y="615286"/>
                </a:lnTo>
                <a:lnTo>
                  <a:pt x="140201" y="645753"/>
                </a:lnTo>
                <a:lnTo>
                  <a:pt x="178533" y="671643"/>
                </a:lnTo>
                <a:lnTo>
                  <a:pt x="220152" y="692528"/>
                </a:lnTo>
                <a:lnTo>
                  <a:pt x="264627" y="707977"/>
                </a:lnTo>
                <a:lnTo>
                  <a:pt x="311528" y="717561"/>
                </a:lnTo>
                <a:lnTo>
                  <a:pt x="360425" y="720851"/>
                </a:lnTo>
                <a:lnTo>
                  <a:pt x="409323" y="717561"/>
                </a:lnTo>
                <a:lnTo>
                  <a:pt x="456224" y="707977"/>
                </a:lnTo>
                <a:lnTo>
                  <a:pt x="500699" y="692528"/>
                </a:lnTo>
                <a:lnTo>
                  <a:pt x="542318" y="671643"/>
                </a:lnTo>
                <a:lnTo>
                  <a:pt x="580650" y="645753"/>
                </a:lnTo>
                <a:lnTo>
                  <a:pt x="615267" y="615286"/>
                </a:lnTo>
                <a:lnTo>
                  <a:pt x="645737" y="580672"/>
                </a:lnTo>
                <a:lnTo>
                  <a:pt x="671632" y="542340"/>
                </a:lnTo>
                <a:lnTo>
                  <a:pt x="692521" y="500720"/>
                </a:lnTo>
                <a:lnTo>
                  <a:pt x="707973" y="456242"/>
                </a:lnTo>
                <a:lnTo>
                  <a:pt x="717560" y="409334"/>
                </a:lnTo>
                <a:lnTo>
                  <a:pt x="720851" y="360425"/>
                </a:lnTo>
                <a:lnTo>
                  <a:pt x="717560" y="311517"/>
                </a:lnTo>
                <a:lnTo>
                  <a:pt x="707973" y="264609"/>
                </a:lnTo>
                <a:lnTo>
                  <a:pt x="692521" y="220131"/>
                </a:lnTo>
                <a:lnTo>
                  <a:pt x="671632" y="178511"/>
                </a:lnTo>
                <a:lnTo>
                  <a:pt x="645737" y="140179"/>
                </a:lnTo>
                <a:lnTo>
                  <a:pt x="615267" y="105565"/>
                </a:lnTo>
                <a:lnTo>
                  <a:pt x="580650" y="75098"/>
                </a:lnTo>
                <a:lnTo>
                  <a:pt x="542318" y="49208"/>
                </a:lnTo>
                <a:lnTo>
                  <a:pt x="500699" y="28323"/>
                </a:lnTo>
                <a:lnTo>
                  <a:pt x="456224" y="12874"/>
                </a:lnTo>
                <a:lnTo>
                  <a:pt x="409323" y="3290"/>
                </a:lnTo>
                <a:lnTo>
                  <a:pt x="360425" y="0"/>
                </a:lnTo>
                <a:close/>
              </a:path>
            </a:pathLst>
          </a:custGeom>
          <a:solidFill>
            <a:srgbClr val="764666"/>
          </a:solidFill>
        </p:spPr>
        <p:txBody>
          <a:bodyPr wrap="square" lIns="0" tIns="0" rIns="0" bIns="0" rtlCol="0"/>
          <a:lstStyle/>
          <a:p>
            <a:endParaRPr/>
          </a:p>
        </p:txBody>
      </p:sp>
      <p:sp>
        <p:nvSpPr>
          <p:cNvPr id="28" name="object 28"/>
          <p:cNvSpPr txBox="1"/>
          <p:nvPr/>
        </p:nvSpPr>
        <p:spPr>
          <a:xfrm>
            <a:off x="1038250" y="6032091"/>
            <a:ext cx="2339340" cy="252095"/>
          </a:xfrm>
          <a:prstGeom prst="rect">
            <a:avLst/>
          </a:prstGeom>
        </p:spPr>
        <p:txBody>
          <a:bodyPr vert="horz" wrap="square" lIns="0" tIns="0" rIns="0" bIns="0" rtlCol="0">
            <a:spAutoFit/>
          </a:bodyPr>
          <a:lstStyle/>
          <a:p>
            <a:pPr marL="12700">
              <a:lnSpc>
                <a:spcPts val="1864"/>
              </a:lnSpc>
            </a:pPr>
            <a:r>
              <a:rPr sz="1600" b="1" dirty="0">
                <a:latin typeface="Arial"/>
                <a:cs typeface="Arial"/>
              </a:rPr>
              <a:t>Level</a:t>
            </a:r>
            <a:r>
              <a:rPr sz="1600" b="1" spc="-10" dirty="0">
                <a:latin typeface="Arial"/>
                <a:cs typeface="Arial"/>
              </a:rPr>
              <a:t> </a:t>
            </a:r>
            <a:r>
              <a:rPr sz="1600" b="1" dirty="0">
                <a:latin typeface="Arial"/>
                <a:cs typeface="Arial"/>
              </a:rPr>
              <a:t>of</a:t>
            </a:r>
            <a:r>
              <a:rPr sz="1600" b="1" spc="-40" dirty="0">
                <a:latin typeface="Arial"/>
                <a:cs typeface="Arial"/>
              </a:rPr>
              <a:t> </a:t>
            </a:r>
            <a:r>
              <a:rPr sz="1600" b="1" dirty="0">
                <a:latin typeface="Arial"/>
                <a:cs typeface="Arial"/>
              </a:rPr>
              <a:t>Evidence:</a:t>
            </a:r>
            <a:r>
              <a:rPr sz="1600" b="1" spc="-5" dirty="0">
                <a:latin typeface="Arial"/>
                <a:cs typeface="Arial"/>
              </a:rPr>
              <a:t> </a:t>
            </a:r>
            <a:r>
              <a:rPr sz="1600" spc="-20" dirty="0">
                <a:latin typeface="Arial MT"/>
                <a:cs typeface="Arial MT"/>
              </a:rPr>
              <a:t>C-</a:t>
            </a:r>
            <a:r>
              <a:rPr sz="1600" spc="-25" dirty="0">
                <a:latin typeface="Arial MT"/>
                <a:cs typeface="Arial MT"/>
              </a:rPr>
              <a:t>LD</a:t>
            </a:r>
            <a:endParaRPr sz="1600">
              <a:latin typeface="Arial MT"/>
              <a:cs typeface="Arial MT"/>
            </a:endParaRPr>
          </a:p>
        </p:txBody>
      </p:sp>
      <p:sp>
        <p:nvSpPr>
          <p:cNvPr id="29" name="object 29"/>
          <p:cNvSpPr txBox="1"/>
          <p:nvPr/>
        </p:nvSpPr>
        <p:spPr>
          <a:xfrm>
            <a:off x="6894703" y="6026216"/>
            <a:ext cx="364490" cy="599440"/>
          </a:xfrm>
          <a:prstGeom prst="rect">
            <a:avLst/>
          </a:prstGeom>
        </p:spPr>
        <p:txBody>
          <a:bodyPr vert="horz" wrap="square" lIns="0" tIns="53975" rIns="0" bIns="0" rtlCol="0">
            <a:spAutoFit/>
          </a:bodyPr>
          <a:lstStyle/>
          <a:p>
            <a:pPr marL="12700">
              <a:lnSpc>
                <a:spcPct val="100000"/>
              </a:lnSpc>
              <a:spcBef>
                <a:spcPts val="425"/>
              </a:spcBef>
            </a:pPr>
            <a:r>
              <a:rPr sz="3200" spc="-50" dirty="0">
                <a:solidFill>
                  <a:srgbClr val="FFFFFF"/>
                </a:solidFill>
                <a:latin typeface="Arial Black"/>
                <a:cs typeface="Arial Black"/>
              </a:rPr>
              <a:t>H</a:t>
            </a:r>
            <a:endParaRPr sz="3200">
              <a:latin typeface="Arial Black"/>
              <a:cs typeface="Arial Black"/>
            </a:endParaRPr>
          </a:p>
        </p:txBody>
      </p:sp>
      <p:sp>
        <p:nvSpPr>
          <p:cNvPr id="30" name="object 30"/>
          <p:cNvSpPr txBox="1"/>
          <p:nvPr/>
        </p:nvSpPr>
        <p:spPr>
          <a:xfrm>
            <a:off x="4826253" y="6039932"/>
            <a:ext cx="1763395" cy="599440"/>
          </a:xfrm>
          <a:prstGeom prst="rect">
            <a:avLst/>
          </a:prstGeom>
        </p:spPr>
        <p:txBody>
          <a:bodyPr vert="horz" wrap="square" lIns="0" tIns="53975" rIns="0" bIns="0" rtlCol="0">
            <a:spAutoFit/>
          </a:bodyPr>
          <a:lstStyle/>
          <a:p>
            <a:pPr marL="12700">
              <a:lnSpc>
                <a:spcPct val="100000"/>
              </a:lnSpc>
              <a:spcBef>
                <a:spcPts val="425"/>
              </a:spcBef>
            </a:pPr>
            <a:r>
              <a:rPr sz="3200" dirty="0">
                <a:solidFill>
                  <a:srgbClr val="2D3334"/>
                </a:solidFill>
                <a:latin typeface="Arial Black"/>
                <a:cs typeface="Arial Black"/>
              </a:rPr>
              <a:t>M</a:t>
            </a:r>
            <a:r>
              <a:rPr sz="3200" spc="-15" dirty="0">
                <a:solidFill>
                  <a:srgbClr val="2D3334"/>
                </a:solidFill>
                <a:latin typeface="Arial Black"/>
                <a:cs typeface="Arial Black"/>
              </a:rPr>
              <a:t> </a:t>
            </a:r>
            <a:r>
              <a:rPr sz="3200" dirty="0">
                <a:solidFill>
                  <a:srgbClr val="2D3334"/>
                </a:solidFill>
                <a:latin typeface="Arial Black"/>
                <a:cs typeface="Arial Black"/>
              </a:rPr>
              <a:t>A</a:t>
            </a:r>
            <a:r>
              <a:rPr sz="3200" spc="-30" dirty="0">
                <a:solidFill>
                  <a:srgbClr val="2D3334"/>
                </a:solidFill>
                <a:latin typeface="Arial Black"/>
                <a:cs typeface="Arial Black"/>
              </a:rPr>
              <a:t> </a:t>
            </a:r>
            <a:r>
              <a:rPr sz="3200" dirty="0">
                <a:solidFill>
                  <a:srgbClr val="2D3334"/>
                </a:solidFill>
                <a:latin typeface="Arial Black"/>
                <a:cs typeface="Arial Black"/>
              </a:rPr>
              <a:t>R</a:t>
            </a:r>
            <a:r>
              <a:rPr sz="3200" spc="-10" dirty="0">
                <a:solidFill>
                  <a:srgbClr val="2D3334"/>
                </a:solidFill>
                <a:latin typeface="Arial Black"/>
                <a:cs typeface="Arial Black"/>
              </a:rPr>
              <a:t> </a:t>
            </a:r>
            <a:r>
              <a:rPr sz="3200" spc="-50" dirty="0">
                <a:solidFill>
                  <a:srgbClr val="2D3334"/>
                </a:solidFill>
                <a:latin typeface="Arial Black"/>
                <a:cs typeface="Arial Black"/>
              </a:rPr>
              <a:t>C</a:t>
            </a:r>
            <a:endParaRPr sz="3200">
              <a:latin typeface="Arial Black"/>
              <a:cs typeface="Arial Black"/>
            </a:endParaRPr>
          </a:p>
        </p:txBody>
      </p:sp>
      <p:sp>
        <p:nvSpPr>
          <p:cNvPr id="31" name="object 31"/>
          <p:cNvSpPr txBox="1"/>
          <p:nvPr/>
        </p:nvSpPr>
        <p:spPr>
          <a:xfrm>
            <a:off x="8499729" y="6055654"/>
            <a:ext cx="2994660" cy="238760"/>
          </a:xfrm>
          <a:prstGeom prst="rect">
            <a:avLst/>
          </a:prstGeom>
        </p:spPr>
        <p:txBody>
          <a:bodyPr vert="horz" wrap="square" lIns="0" tIns="0" rIns="0" bIns="0" rtlCol="0">
            <a:spAutoFit/>
          </a:bodyPr>
          <a:lstStyle/>
          <a:p>
            <a:pPr marL="12700">
              <a:lnSpc>
                <a:spcPts val="1760"/>
              </a:lnSpc>
            </a:pPr>
            <a:r>
              <a:rPr sz="1500" dirty="0">
                <a:latin typeface="Arial MT"/>
                <a:cs typeface="Arial MT"/>
              </a:rPr>
              <a:t>to</a:t>
            </a:r>
            <a:r>
              <a:rPr sz="1500" spc="-45" dirty="0">
                <a:latin typeface="Arial MT"/>
                <a:cs typeface="Arial MT"/>
              </a:rPr>
              <a:t> </a:t>
            </a:r>
            <a:r>
              <a:rPr sz="1500" dirty="0">
                <a:latin typeface="Arial MT"/>
                <a:cs typeface="Arial MT"/>
              </a:rPr>
              <a:t>interrupting</a:t>
            </a:r>
            <a:r>
              <a:rPr sz="1500" spc="-80" dirty="0">
                <a:latin typeface="Arial MT"/>
                <a:cs typeface="Arial MT"/>
              </a:rPr>
              <a:t> </a:t>
            </a:r>
            <a:r>
              <a:rPr sz="1500" dirty="0">
                <a:latin typeface="Arial MT"/>
                <a:cs typeface="Arial MT"/>
              </a:rPr>
              <a:t>the</a:t>
            </a:r>
            <a:r>
              <a:rPr sz="1500" spc="-40" dirty="0">
                <a:latin typeface="Arial MT"/>
                <a:cs typeface="Arial MT"/>
              </a:rPr>
              <a:t> </a:t>
            </a:r>
            <a:r>
              <a:rPr sz="1500" b="1" dirty="0">
                <a:solidFill>
                  <a:srgbClr val="BB8542"/>
                </a:solidFill>
                <a:latin typeface="Arial"/>
                <a:cs typeface="Arial"/>
              </a:rPr>
              <a:t>LETHAL</a:t>
            </a:r>
            <a:r>
              <a:rPr sz="1500" b="1" spc="-5" dirty="0">
                <a:solidFill>
                  <a:srgbClr val="BB8542"/>
                </a:solidFill>
                <a:latin typeface="Arial"/>
                <a:cs typeface="Arial"/>
              </a:rPr>
              <a:t> </a:t>
            </a:r>
            <a:r>
              <a:rPr sz="1500" b="1" spc="-10" dirty="0">
                <a:solidFill>
                  <a:srgbClr val="BB8542"/>
                </a:solidFill>
                <a:latin typeface="Arial"/>
                <a:cs typeface="Arial"/>
              </a:rPr>
              <a:t>TRIAD</a:t>
            </a:r>
            <a:r>
              <a:rPr sz="1500" spc="-10" dirty="0">
                <a:latin typeface="Arial MT"/>
                <a:cs typeface="Arial MT"/>
              </a:rPr>
              <a:t>.</a:t>
            </a:r>
            <a:endParaRPr sz="1500">
              <a:latin typeface="Arial MT"/>
              <a:cs typeface="Arial MT"/>
            </a:endParaRPr>
          </a:p>
        </p:txBody>
      </p:sp>
      <p:sp>
        <p:nvSpPr>
          <p:cNvPr id="32" name="object 32"/>
          <p:cNvSpPr txBox="1">
            <a:spLocks noGrp="1"/>
          </p:cNvSpPr>
          <p:nvPr>
            <p:ph type="sldNum" sz="quarter" idx="7"/>
          </p:nvPr>
        </p:nvSpPr>
        <p:spPr>
          <a:prstGeom prst="rect">
            <a:avLst/>
          </a:prstGeom>
        </p:spPr>
        <p:txBody>
          <a:bodyPr vert="horz" wrap="square" lIns="0" tIns="0" rIns="0" bIns="0" rtlCol="0">
            <a:spAutoFit/>
          </a:bodyPr>
          <a:lstStyle/>
          <a:p>
            <a:pPr marL="2328545">
              <a:lnSpc>
                <a:spcPts val="1425"/>
              </a:lnSpc>
            </a:pPr>
            <a:fld id="{81D60167-4931-47E6-BA6A-407CBD079E47}" type="slidenum">
              <a:rPr sz="1200" spc="-50" dirty="0">
                <a:solidFill>
                  <a:srgbClr val="000000"/>
                </a:solidFill>
              </a:rPr>
              <a:t>8</a:t>
            </a:fld>
            <a:endParaRPr sz="1200"/>
          </a:p>
        </p:txBody>
      </p:sp>
      <p:sp>
        <p:nvSpPr>
          <p:cNvPr id="33" name="object 33"/>
          <p:cNvSpPr txBox="1"/>
          <p:nvPr/>
        </p:nvSpPr>
        <p:spPr>
          <a:xfrm>
            <a:off x="9408921" y="6581884"/>
            <a:ext cx="2021205" cy="175895"/>
          </a:xfrm>
          <a:prstGeom prst="rect">
            <a:avLst/>
          </a:prstGeom>
        </p:spPr>
        <p:txBody>
          <a:bodyPr vert="horz" wrap="square" lIns="0" tIns="635" rIns="0" bIns="0" rtlCol="0">
            <a:spAutoFit/>
          </a:bodyPr>
          <a:lstStyle/>
          <a:p>
            <a:pPr marL="12700">
              <a:lnSpc>
                <a:spcPct val="100000"/>
              </a:lnSpc>
              <a:spcBef>
                <a:spcPts val="5"/>
              </a:spcBef>
            </a:pPr>
            <a:r>
              <a:rPr sz="1050" dirty="0">
                <a:solidFill>
                  <a:srgbClr val="CD9146"/>
                </a:solidFill>
                <a:latin typeface="Arial MT"/>
                <a:cs typeface="Arial MT"/>
              </a:rPr>
              <a:t>#TCCC-</a:t>
            </a:r>
            <a:r>
              <a:rPr sz="1050" spc="-10" dirty="0">
                <a:solidFill>
                  <a:srgbClr val="CD9146"/>
                </a:solidFill>
                <a:latin typeface="Arial MT"/>
                <a:cs typeface="Arial MT"/>
              </a:rPr>
              <a:t>CPP-PPT-</a:t>
            </a:r>
            <a:r>
              <a:rPr sz="1050" dirty="0">
                <a:solidFill>
                  <a:srgbClr val="CD9146"/>
                </a:solidFill>
                <a:latin typeface="Arial MT"/>
                <a:cs typeface="Arial MT"/>
              </a:rPr>
              <a:t>12</a:t>
            </a:r>
            <a:r>
              <a:rPr sz="1050" spc="265" dirty="0">
                <a:solidFill>
                  <a:srgbClr val="CD9146"/>
                </a:solidFill>
                <a:latin typeface="Arial MT"/>
                <a:cs typeface="Arial MT"/>
              </a:rPr>
              <a:t> </a:t>
            </a:r>
            <a:r>
              <a:rPr sz="1050" dirty="0">
                <a:solidFill>
                  <a:srgbClr val="CD9146"/>
                </a:solidFill>
                <a:latin typeface="Arial MT"/>
                <a:cs typeface="Arial MT"/>
              </a:rPr>
              <a:t>08</a:t>
            </a:r>
            <a:r>
              <a:rPr sz="1050" spc="15" dirty="0">
                <a:solidFill>
                  <a:srgbClr val="CD9146"/>
                </a:solidFill>
                <a:latin typeface="Arial MT"/>
                <a:cs typeface="Arial MT"/>
              </a:rPr>
              <a:t> </a:t>
            </a:r>
            <a:r>
              <a:rPr sz="1050" dirty="0">
                <a:solidFill>
                  <a:srgbClr val="CD9146"/>
                </a:solidFill>
                <a:latin typeface="Arial MT"/>
                <a:cs typeface="Arial MT"/>
              </a:rPr>
              <a:t>AUG</a:t>
            </a:r>
            <a:r>
              <a:rPr sz="1050" spc="-30" dirty="0">
                <a:solidFill>
                  <a:srgbClr val="CD9146"/>
                </a:solidFill>
                <a:latin typeface="Arial MT"/>
                <a:cs typeface="Arial MT"/>
              </a:rPr>
              <a:t> </a:t>
            </a:r>
            <a:r>
              <a:rPr sz="1050" spc="-25" dirty="0">
                <a:solidFill>
                  <a:srgbClr val="CD9146"/>
                </a:solidFill>
                <a:latin typeface="Arial MT"/>
                <a:cs typeface="Arial MT"/>
              </a:rPr>
              <a:t>23</a:t>
            </a:r>
            <a:endParaRPr sz="1050">
              <a:latin typeface="Arial MT"/>
              <a:cs typeface="Arial M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14980" y="289051"/>
            <a:ext cx="7162800" cy="1421130"/>
          </a:xfrm>
          <a:prstGeom prst="rect">
            <a:avLst/>
          </a:prstGeom>
        </p:spPr>
        <p:txBody>
          <a:bodyPr vert="horz" wrap="square" lIns="0" tIns="12700" rIns="0" bIns="0" rtlCol="0">
            <a:spAutoFit/>
          </a:bodyPr>
          <a:lstStyle/>
          <a:p>
            <a:pPr algn="ctr">
              <a:lnSpc>
                <a:spcPts val="2370"/>
              </a:lnSpc>
              <a:spcBef>
                <a:spcPts val="100"/>
              </a:spcBef>
            </a:pPr>
            <a:r>
              <a:rPr dirty="0"/>
              <a:t>Module</a:t>
            </a:r>
            <a:r>
              <a:rPr spc="-50" dirty="0"/>
              <a:t> </a:t>
            </a:r>
            <a:r>
              <a:rPr dirty="0"/>
              <a:t>12:</a:t>
            </a:r>
            <a:r>
              <a:rPr spc="-45" dirty="0"/>
              <a:t> </a:t>
            </a:r>
            <a:r>
              <a:rPr dirty="0"/>
              <a:t>Hypothermia</a:t>
            </a:r>
            <a:r>
              <a:rPr spc="-35" dirty="0"/>
              <a:t> </a:t>
            </a:r>
            <a:r>
              <a:rPr dirty="0"/>
              <a:t>Prevention</a:t>
            </a:r>
            <a:r>
              <a:rPr spc="-25" dirty="0"/>
              <a:t> </a:t>
            </a:r>
            <a:r>
              <a:rPr dirty="0"/>
              <a:t>and</a:t>
            </a:r>
            <a:r>
              <a:rPr spc="-50" dirty="0"/>
              <a:t> </a:t>
            </a:r>
            <a:r>
              <a:rPr spc="-10" dirty="0"/>
              <a:t>Treatment</a:t>
            </a:r>
          </a:p>
          <a:p>
            <a:pPr marL="12065" marR="5080" algn="ctr">
              <a:lnSpc>
                <a:spcPts val="4320"/>
              </a:lnSpc>
              <a:spcBef>
                <a:spcPts val="75"/>
              </a:spcBef>
            </a:pPr>
            <a:r>
              <a:rPr sz="3600" dirty="0">
                <a:solidFill>
                  <a:srgbClr val="000000"/>
                </a:solidFill>
              </a:rPr>
              <a:t>HYPOTHERMIA</a:t>
            </a:r>
            <a:r>
              <a:rPr sz="3600" spc="-10" dirty="0">
                <a:solidFill>
                  <a:srgbClr val="000000"/>
                </a:solidFill>
              </a:rPr>
              <a:t> PROGRESSIVE </a:t>
            </a:r>
            <a:r>
              <a:rPr sz="3600" dirty="0">
                <a:solidFill>
                  <a:srgbClr val="000000"/>
                </a:solidFill>
              </a:rPr>
              <a:t>STRATEGIES</a:t>
            </a:r>
            <a:r>
              <a:rPr sz="3600" spc="-15" dirty="0">
                <a:solidFill>
                  <a:srgbClr val="000000"/>
                </a:solidFill>
              </a:rPr>
              <a:t> </a:t>
            </a:r>
            <a:r>
              <a:rPr sz="3600" dirty="0">
                <a:solidFill>
                  <a:srgbClr val="000000"/>
                </a:solidFill>
              </a:rPr>
              <a:t>AND</a:t>
            </a:r>
            <a:r>
              <a:rPr sz="3600" spc="-20" dirty="0">
                <a:solidFill>
                  <a:srgbClr val="000000"/>
                </a:solidFill>
              </a:rPr>
              <a:t> </a:t>
            </a:r>
            <a:r>
              <a:rPr sz="3600" spc="-10" dirty="0">
                <a:solidFill>
                  <a:srgbClr val="000000"/>
                </a:solidFill>
              </a:rPr>
              <a:t>PREVENTION</a:t>
            </a:r>
            <a:endParaRPr sz="3600"/>
          </a:p>
        </p:txBody>
      </p:sp>
      <p:pic>
        <p:nvPicPr>
          <p:cNvPr id="3" name="object 3"/>
          <p:cNvPicPr/>
          <p:nvPr/>
        </p:nvPicPr>
        <p:blipFill>
          <a:blip r:embed="rId3" cstate="print"/>
          <a:stretch>
            <a:fillRect/>
          </a:stretch>
        </p:blipFill>
        <p:spPr>
          <a:xfrm>
            <a:off x="309372" y="254508"/>
            <a:ext cx="1171956" cy="656844"/>
          </a:xfrm>
          <a:prstGeom prst="rect">
            <a:avLst/>
          </a:prstGeom>
        </p:spPr>
      </p:pic>
      <p:sp>
        <p:nvSpPr>
          <p:cNvPr id="4" name="object 4"/>
          <p:cNvSpPr/>
          <p:nvPr/>
        </p:nvSpPr>
        <p:spPr>
          <a:xfrm>
            <a:off x="6606540" y="5905500"/>
            <a:ext cx="721360" cy="719455"/>
          </a:xfrm>
          <a:custGeom>
            <a:avLst/>
            <a:gdLst/>
            <a:ahLst/>
            <a:cxnLst/>
            <a:rect l="l" t="t" r="r" b="b"/>
            <a:pathLst>
              <a:path w="721359" h="719454">
                <a:moveTo>
                  <a:pt x="360425" y="0"/>
                </a:moveTo>
                <a:lnTo>
                  <a:pt x="311528" y="3283"/>
                </a:lnTo>
                <a:lnTo>
                  <a:pt x="264627" y="12847"/>
                </a:lnTo>
                <a:lnTo>
                  <a:pt x="220152" y="28263"/>
                </a:lnTo>
                <a:lnTo>
                  <a:pt x="178533" y="49103"/>
                </a:lnTo>
                <a:lnTo>
                  <a:pt x="140201" y="74939"/>
                </a:lnTo>
                <a:lnTo>
                  <a:pt x="105584" y="105341"/>
                </a:lnTo>
                <a:lnTo>
                  <a:pt x="75114" y="139882"/>
                </a:lnTo>
                <a:lnTo>
                  <a:pt x="49219" y="178133"/>
                </a:lnTo>
                <a:lnTo>
                  <a:pt x="28330" y="219664"/>
                </a:lnTo>
                <a:lnTo>
                  <a:pt x="12878" y="264049"/>
                </a:lnTo>
                <a:lnTo>
                  <a:pt x="3291" y="310858"/>
                </a:lnTo>
                <a:lnTo>
                  <a:pt x="0" y="359664"/>
                </a:lnTo>
                <a:lnTo>
                  <a:pt x="3291" y="408469"/>
                </a:lnTo>
                <a:lnTo>
                  <a:pt x="12878" y="455278"/>
                </a:lnTo>
                <a:lnTo>
                  <a:pt x="28330" y="499663"/>
                </a:lnTo>
                <a:lnTo>
                  <a:pt x="49219" y="541194"/>
                </a:lnTo>
                <a:lnTo>
                  <a:pt x="75114" y="579445"/>
                </a:lnTo>
                <a:lnTo>
                  <a:pt x="105584" y="613986"/>
                </a:lnTo>
                <a:lnTo>
                  <a:pt x="140201" y="644388"/>
                </a:lnTo>
                <a:lnTo>
                  <a:pt x="178533" y="670224"/>
                </a:lnTo>
                <a:lnTo>
                  <a:pt x="220152" y="691064"/>
                </a:lnTo>
                <a:lnTo>
                  <a:pt x="264627" y="706480"/>
                </a:lnTo>
                <a:lnTo>
                  <a:pt x="311528" y="716044"/>
                </a:lnTo>
                <a:lnTo>
                  <a:pt x="360425" y="719328"/>
                </a:lnTo>
                <a:lnTo>
                  <a:pt x="409323" y="716044"/>
                </a:lnTo>
                <a:lnTo>
                  <a:pt x="456224" y="706480"/>
                </a:lnTo>
                <a:lnTo>
                  <a:pt x="500699" y="691064"/>
                </a:lnTo>
                <a:lnTo>
                  <a:pt x="542318" y="670224"/>
                </a:lnTo>
                <a:lnTo>
                  <a:pt x="580650" y="644388"/>
                </a:lnTo>
                <a:lnTo>
                  <a:pt x="615267" y="613986"/>
                </a:lnTo>
                <a:lnTo>
                  <a:pt x="645737" y="579445"/>
                </a:lnTo>
                <a:lnTo>
                  <a:pt x="671632" y="541194"/>
                </a:lnTo>
                <a:lnTo>
                  <a:pt x="692521" y="499663"/>
                </a:lnTo>
                <a:lnTo>
                  <a:pt x="707973" y="455278"/>
                </a:lnTo>
                <a:lnTo>
                  <a:pt x="717560" y="408469"/>
                </a:lnTo>
                <a:lnTo>
                  <a:pt x="720851" y="359664"/>
                </a:lnTo>
                <a:lnTo>
                  <a:pt x="717560" y="310858"/>
                </a:lnTo>
                <a:lnTo>
                  <a:pt x="707973" y="264049"/>
                </a:lnTo>
                <a:lnTo>
                  <a:pt x="692521" y="219664"/>
                </a:lnTo>
                <a:lnTo>
                  <a:pt x="671632" y="178133"/>
                </a:lnTo>
                <a:lnTo>
                  <a:pt x="645737" y="139882"/>
                </a:lnTo>
                <a:lnTo>
                  <a:pt x="615267" y="105341"/>
                </a:lnTo>
                <a:lnTo>
                  <a:pt x="580650" y="74939"/>
                </a:lnTo>
                <a:lnTo>
                  <a:pt x="542318" y="49103"/>
                </a:lnTo>
                <a:lnTo>
                  <a:pt x="500699" y="28263"/>
                </a:lnTo>
                <a:lnTo>
                  <a:pt x="456224" y="12847"/>
                </a:lnTo>
                <a:lnTo>
                  <a:pt x="409323" y="3283"/>
                </a:lnTo>
                <a:lnTo>
                  <a:pt x="360425" y="0"/>
                </a:lnTo>
                <a:close/>
              </a:path>
            </a:pathLst>
          </a:custGeom>
          <a:solidFill>
            <a:srgbClr val="764666"/>
          </a:solidFill>
        </p:spPr>
        <p:txBody>
          <a:bodyPr wrap="square" lIns="0" tIns="0" rIns="0" bIns="0" rtlCol="0"/>
          <a:lstStyle/>
          <a:p>
            <a:endParaRPr/>
          </a:p>
        </p:txBody>
      </p:sp>
      <p:grpSp>
        <p:nvGrpSpPr>
          <p:cNvPr id="5" name="object 5"/>
          <p:cNvGrpSpPr/>
          <p:nvPr/>
        </p:nvGrpSpPr>
        <p:grpSpPr>
          <a:xfrm>
            <a:off x="377952" y="1584960"/>
            <a:ext cx="5965190" cy="4128135"/>
            <a:chOff x="377952" y="1584960"/>
            <a:chExt cx="5965190" cy="4128135"/>
          </a:xfrm>
        </p:grpSpPr>
        <p:pic>
          <p:nvPicPr>
            <p:cNvPr id="6" name="object 6"/>
            <p:cNvPicPr/>
            <p:nvPr/>
          </p:nvPicPr>
          <p:blipFill>
            <a:blip r:embed="rId4" cstate="print"/>
            <a:stretch>
              <a:fillRect/>
            </a:stretch>
          </p:blipFill>
          <p:spPr>
            <a:xfrm>
              <a:off x="377952" y="1584960"/>
              <a:ext cx="3084576" cy="2848229"/>
            </a:xfrm>
            <a:prstGeom prst="rect">
              <a:avLst/>
            </a:prstGeom>
          </p:spPr>
        </p:pic>
        <p:pic>
          <p:nvPicPr>
            <p:cNvPr id="7" name="object 7"/>
            <p:cNvPicPr/>
            <p:nvPr/>
          </p:nvPicPr>
          <p:blipFill>
            <a:blip r:embed="rId5" cstate="print"/>
            <a:stretch>
              <a:fillRect/>
            </a:stretch>
          </p:blipFill>
          <p:spPr>
            <a:xfrm>
              <a:off x="573023" y="1780032"/>
              <a:ext cx="2514600" cy="2278380"/>
            </a:xfrm>
            <a:prstGeom prst="rect">
              <a:avLst/>
            </a:prstGeom>
          </p:spPr>
        </p:pic>
        <p:pic>
          <p:nvPicPr>
            <p:cNvPr id="8" name="object 8"/>
            <p:cNvPicPr/>
            <p:nvPr/>
          </p:nvPicPr>
          <p:blipFill>
            <a:blip r:embed="rId6" cstate="print"/>
            <a:stretch>
              <a:fillRect/>
            </a:stretch>
          </p:blipFill>
          <p:spPr>
            <a:xfrm>
              <a:off x="2156459" y="2395728"/>
              <a:ext cx="4186428" cy="2749423"/>
            </a:xfrm>
            <a:prstGeom prst="rect">
              <a:avLst/>
            </a:prstGeom>
          </p:spPr>
        </p:pic>
        <p:pic>
          <p:nvPicPr>
            <p:cNvPr id="9" name="object 9"/>
            <p:cNvPicPr/>
            <p:nvPr/>
          </p:nvPicPr>
          <p:blipFill>
            <a:blip r:embed="rId7" cstate="print"/>
            <a:stretch>
              <a:fillRect/>
            </a:stretch>
          </p:blipFill>
          <p:spPr>
            <a:xfrm>
              <a:off x="2351531" y="2590800"/>
              <a:ext cx="3616451" cy="2179320"/>
            </a:xfrm>
            <a:prstGeom prst="rect">
              <a:avLst/>
            </a:prstGeom>
          </p:spPr>
        </p:pic>
        <p:sp>
          <p:nvSpPr>
            <p:cNvPr id="10" name="object 10"/>
            <p:cNvSpPr/>
            <p:nvPr/>
          </p:nvSpPr>
          <p:spPr>
            <a:xfrm>
              <a:off x="573786" y="4930901"/>
              <a:ext cx="3616960" cy="772795"/>
            </a:xfrm>
            <a:custGeom>
              <a:avLst/>
              <a:gdLst/>
              <a:ahLst/>
              <a:cxnLst/>
              <a:rect l="l" t="t" r="r" b="b"/>
              <a:pathLst>
                <a:path w="3616960" h="772795">
                  <a:moveTo>
                    <a:pt x="3527679" y="0"/>
                  </a:moveTo>
                  <a:lnTo>
                    <a:pt x="88709" y="0"/>
                  </a:lnTo>
                  <a:lnTo>
                    <a:pt x="54178" y="6977"/>
                  </a:lnTo>
                  <a:lnTo>
                    <a:pt x="25981" y="26003"/>
                  </a:lnTo>
                  <a:lnTo>
                    <a:pt x="6970" y="54221"/>
                  </a:lnTo>
                  <a:lnTo>
                    <a:pt x="0" y="88773"/>
                  </a:lnTo>
                  <a:lnTo>
                    <a:pt x="0" y="683958"/>
                  </a:lnTo>
                  <a:lnTo>
                    <a:pt x="6970" y="718489"/>
                  </a:lnTo>
                  <a:lnTo>
                    <a:pt x="25981" y="746686"/>
                  </a:lnTo>
                  <a:lnTo>
                    <a:pt x="54178" y="765697"/>
                  </a:lnTo>
                  <a:lnTo>
                    <a:pt x="88709" y="772668"/>
                  </a:lnTo>
                  <a:lnTo>
                    <a:pt x="3527679" y="772668"/>
                  </a:lnTo>
                  <a:lnTo>
                    <a:pt x="3562230" y="765697"/>
                  </a:lnTo>
                  <a:lnTo>
                    <a:pt x="3590448" y="746686"/>
                  </a:lnTo>
                  <a:lnTo>
                    <a:pt x="3609474" y="718489"/>
                  </a:lnTo>
                  <a:lnTo>
                    <a:pt x="3616452" y="683958"/>
                  </a:lnTo>
                  <a:lnTo>
                    <a:pt x="3616452" y="88773"/>
                  </a:lnTo>
                  <a:lnTo>
                    <a:pt x="3609474" y="54221"/>
                  </a:lnTo>
                  <a:lnTo>
                    <a:pt x="3590448" y="26003"/>
                  </a:lnTo>
                  <a:lnTo>
                    <a:pt x="3562230" y="6977"/>
                  </a:lnTo>
                  <a:lnTo>
                    <a:pt x="3527679" y="0"/>
                  </a:lnTo>
                  <a:close/>
                </a:path>
              </a:pathLst>
            </a:custGeom>
            <a:solidFill>
              <a:srgbClr val="FFF4D2"/>
            </a:solidFill>
          </p:spPr>
          <p:txBody>
            <a:bodyPr wrap="square" lIns="0" tIns="0" rIns="0" bIns="0" rtlCol="0"/>
            <a:lstStyle/>
            <a:p>
              <a:endParaRPr/>
            </a:p>
          </p:txBody>
        </p:sp>
        <p:sp>
          <p:nvSpPr>
            <p:cNvPr id="11" name="object 11"/>
            <p:cNvSpPr/>
            <p:nvPr/>
          </p:nvSpPr>
          <p:spPr>
            <a:xfrm>
              <a:off x="573786" y="4930901"/>
              <a:ext cx="3616960" cy="772795"/>
            </a:xfrm>
            <a:custGeom>
              <a:avLst/>
              <a:gdLst/>
              <a:ahLst/>
              <a:cxnLst/>
              <a:rect l="l" t="t" r="r" b="b"/>
              <a:pathLst>
                <a:path w="3616960" h="772795">
                  <a:moveTo>
                    <a:pt x="0" y="88773"/>
                  </a:moveTo>
                  <a:lnTo>
                    <a:pt x="6970" y="54221"/>
                  </a:lnTo>
                  <a:lnTo>
                    <a:pt x="25981" y="26003"/>
                  </a:lnTo>
                  <a:lnTo>
                    <a:pt x="54178" y="6977"/>
                  </a:lnTo>
                  <a:lnTo>
                    <a:pt x="88709" y="0"/>
                  </a:lnTo>
                  <a:lnTo>
                    <a:pt x="3527679" y="0"/>
                  </a:lnTo>
                  <a:lnTo>
                    <a:pt x="3562230" y="6977"/>
                  </a:lnTo>
                  <a:lnTo>
                    <a:pt x="3590448" y="26003"/>
                  </a:lnTo>
                  <a:lnTo>
                    <a:pt x="3609474" y="54221"/>
                  </a:lnTo>
                  <a:lnTo>
                    <a:pt x="3616452" y="88773"/>
                  </a:lnTo>
                  <a:lnTo>
                    <a:pt x="3616452" y="683958"/>
                  </a:lnTo>
                  <a:lnTo>
                    <a:pt x="3609474" y="718489"/>
                  </a:lnTo>
                  <a:lnTo>
                    <a:pt x="3590448" y="746686"/>
                  </a:lnTo>
                  <a:lnTo>
                    <a:pt x="3562230" y="765697"/>
                  </a:lnTo>
                  <a:lnTo>
                    <a:pt x="3527679" y="772668"/>
                  </a:lnTo>
                  <a:lnTo>
                    <a:pt x="88709" y="772668"/>
                  </a:lnTo>
                  <a:lnTo>
                    <a:pt x="54178" y="765697"/>
                  </a:lnTo>
                  <a:lnTo>
                    <a:pt x="25981" y="746686"/>
                  </a:lnTo>
                  <a:lnTo>
                    <a:pt x="6970" y="718489"/>
                  </a:lnTo>
                  <a:lnTo>
                    <a:pt x="0" y="683958"/>
                  </a:lnTo>
                  <a:lnTo>
                    <a:pt x="0" y="88773"/>
                  </a:lnTo>
                  <a:close/>
                </a:path>
              </a:pathLst>
            </a:custGeom>
            <a:ln w="19049">
              <a:solidFill>
                <a:srgbClr val="BB8542"/>
              </a:solidFill>
            </a:ln>
          </p:spPr>
          <p:txBody>
            <a:bodyPr wrap="square" lIns="0" tIns="0" rIns="0" bIns="0" rtlCol="0"/>
            <a:lstStyle/>
            <a:p>
              <a:endParaRPr/>
            </a:p>
          </p:txBody>
        </p:sp>
      </p:grpSp>
      <p:sp>
        <p:nvSpPr>
          <p:cNvPr id="12" name="object 12"/>
          <p:cNvSpPr txBox="1"/>
          <p:nvPr/>
        </p:nvSpPr>
        <p:spPr>
          <a:xfrm>
            <a:off x="1307972" y="5068061"/>
            <a:ext cx="2749550" cy="513080"/>
          </a:xfrm>
          <a:prstGeom prst="rect">
            <a:avLst/>
          </a:prstGeom>
        </p:spPr>
        <p:txBody>
          <a:bodyPr vert="horz" wrap="square" lIns="0" tIns="12065" rIns="0" bIns="0" rtlCol="0">
            <a:spAutoFit/>
          </a:bodyPr>
          <a:lstStyle/>
          <a:p>
            <a:pPr marL="12700">
              <a:lnSpc>
                <a:spcPct val="100000"/>
              </a:lnSpc>
              <a:spcBef>
                <a:spcPts val="95"/>
              </a:spcBef>
            </a:pPr>
            <a:r>
              <a:rPr sz="1600" dirty="0">
                <a:latin typeface="Arial MT"/>
                <a:cs typeface="Arial MT"/>
              </a:rPr>
              <a:t>It</a:t>
            </a:r>
            <a:r>
              <a:rPr sz="1600" spc="-10" dirty="0">
                <a:latin typeface="Arial MT"/>
                <a:cs typeface="Arial MT"/>
              </a:rPr>
              <a:t> </a:t>
            </a:r>
            <a:r>
              <a:rPr sz="1600" dirty="0">
                <a:latin typeface="Arial MT"/>
                <a:cs typeface="Arial MT"/>
              </a:rPr>
              <a:t>is</a:t>
            </a:r>
            <a:r>
              <a:rPr sz="1600" spc="-20" dirty="0">
                <a:latin typeface="Arial MT"/>
                <a:cs typeface="Arial MT"/>
              </a:rPr>
              <a:t> </a:t>
            </a:r>
            <a:r>
              <a:rPr sz="1600" dirty="0">
                <a:latin typeface="Arial MT"/>
                <a:cs typeface="Arial MT"/>
              </a:rPr>
              <a:t>much</a:t>
            </a:r>
            <a:r>
              <a:rPr sz="1600" spc="-25" dirty="0">
                <a:latin typeface="Arial MT"/>
                <a:cs typeface="Arial MT"/>
              </a:rPr>
              <a:t> </a:t>
            </a:r>
            <a:r>
              <a:rPr sz="1600" dirty="0">
                <a:latin typeface="Arial MT"/>
                <a:cs typeface="Arial MT"/>
              </a:rPr>
              <a:t>easier</a:t>
            </a:r>
            <a:r>
              <a:rPr sz="1600" spc="-25" dirty="0">
                <a:latin typeface="Arial MT"/>
                <a:cs typeface="Arial MT"/>
              </a:rPr>
              <a:t> </a:t>
            </a:r>
            <a:r>
              <a:rPr sz="1600" dirty="0">
                <a:latin typeface="Arial MT"/>
                <a:cs typeface="Arial MT"/>
              </a:rPr>
              <a:t>to </a:t>
            </a:r>
            <a:r>
              <a:rPr sz="1600" b="1" spc="-10" dirty="0">
                <a:solidFill>
                  <a:srgbClr val="921828"/>
                </a:solidFill>
                <a:latin typeface="Arial"/>
                <a:cs typeface="Arial"/>
              </a:rPr>
              <a:t>PREVENT</a:t>
            </a:r>
            <a:endParaRPr sz="1600">
              <a:latin typeface="Arial"/>
              <a:cs typeface="Arial"/>
            </a:endParaRPr>
          </a:p>
          <a:p>
            <a:pPr marL="12700">
              <a:lnSpc>
                <a:spcPct val="100000"/>
              </a:lnSpc>
            </a:pPr>
            <a:r>
              <a:rPr sz="1600" dirty="0">
                <a:latin typeface="Arial MT"/>
                <a:cs typeface="Arial MT"/>
              </a:rPr>
              <a:t>hypothermia</a:t>
            </a:r>
            <a:r>
              <a:rPr sz="1600" spc="-30" dirty="0">
                <a:latin typeface="Arial MT"/>
                <a:cs typeface="Arial MT"/>
              </a:rPr>
              <a:t> </a:t>
            </a:r>
            <a:r>
              <a:rPr sz="1600" dirty="0">
                <a:latin typeface="Arial MT"/>
                <a:cs typeface="Arial MT"/>
              </a:rPr>
              <a:t>than</a:t>
            </a:r>
            <a:r>
              <a:rPr sz="1600" spc="-45" dirty="0">
                <a:latin typeface="Arial MT"/>
                <a:cs typeface="Arial MT"/>
              </a:rPr>
              <a:t> </a:t>
            </a:r>
            <a:r>
              <a:rPr sz="1600" dirty="0">
                <a:latin typeface="Arial MT"/>
                <a:cs typeface="Arial MT"/>
              </a:rPr>
              <a:t>to</a:t>
            </a:r>
            <a:r>
              <a:rPr sz="1600" spc="-45" dirty="0">
                <a:latin typeface="Arial MT"/>
                <a:cs typeface="Arial MT"/>
              </a:rPr>
              <a:t> </a:t>
            </a:r>
            <a:r>
              <a:rPr sz="1600" dirty="0">
                <a:latin typeface="Arial MT"/>
                <a:cs typeface="Arial MT"/>
              </a:rPr>
              <a:t>treat</a:t>
            </a:r>
            <a:r>
              <a:rPr sz="1600" spc="-40" dirty="0">
                <a:latin typeface="Arial MT"/>
                <a:cs typeface="Arial MT"/>
              </a:rPr>
              <a:t> </a:t>
            </a:r>
            <a:r>
              <a:rPr sz="1600" spc="-25" dirty="0">
                <a:latin typeface="Arial MT"/>
                <a:cs typeface="Arial MT"/>
              </a:rPr>
              <a:t>it</a:t>
            </a:r>
            <a:endParaRPr sz="1600">
              <a:latin typeface="Arial MT"/>
              <a:cs typeface="Arial MT"/>
            </a:endParaRPr>
          </a:p>
        </p:txBody>
      </p:sp>
      <p:grpSp>
        <p:nvGrpSpPr>
          <p:cNvPr id="13" name="object 13"/>
          <p:cNvGrpSpPr/>
          <p:nvPr/>
        </p:nvGrpSpPr>
        <p:grpSpPr>
          <a:xfrm>
            <a:off x="717804" y="1760219"/>
            <a:ext cx="11193780" cy="3921760"/>
            <a:chOff x="717804" y="1760219"/>
            <a:chExt cx="11193780" cy="3921760"/>
          </a:xfrm>
        </p:grpSpPr>
        <p:pic>
          <p:nvPicPr>
            <p:cNvPr id="14" name="object 14"/>
            <p:cNvPicPr/>
            <p:nvPr/>
          </p:nvPicPr>
          <p:blipFill>
            <a:blip r:embed="rId8" cstate="print"/>
            <a:stretch>
              <a:fillRect/>
            </a:stretch>
          </p:blipFill>
          <p:spPr>
            <a:xfrm>
              <a:off x="717804" y="5108448"/>
              <a:ext cx="510539" cy="445007"/>
            </a:xfrm>
            <a:prstGeom prst="rect">
              <a:avLst/>
            </a:prstGeom>
          </p:spPr>
        </p:pic>
        <p:pic>
          <p:nvPicPr>
            <p:cNvPr id="15" name="object 15"/>
            <p:cNvPicPr/>
            <p:nvPr/>
          </p:nvPicPr>
          <p:blipFill>
            <a:blip r:embed="rId9" cstate="print"/>
            <a:stretch>
              <a:fillRect/>
            </a:stretch>
          </p:blipFill>
          <p:spPr>
            <a:xfrm>
              <a:off x="6083807" y="1760219"/>
              <a:ext cx="5827776" cy="3921252"/>
            </a:xfrm>
            <a:prstGeom prst="rect">
              <a:avLst/>
            </a:prstGeom>
          </p:spPr>
        </p:pic>
      </p:grpSp>
      <p:grpSp>
        <p:nvGrpSpPr>
          <p:cNvPr id="16" name="object 16"/>
          <p:cNvGrpSpPr/>
          <p:nvPr/>
        </p:nvGrpSpPr>
        <p:grpSpPr>
          <a:xfrm>
            <a:off x="522731" y="5939022"/>
            <a:ext cx="3425825" cy="919480"/>
            <a:chOff x="522731" y="5939022"/>
            <a:chExt cx="3425825" cy="919480"/>
          </a:xfrm>
        </p:grpSpPr>
        <p:sp>
          <p:nvSpPr>
            <p:cNvPr id="17" name="object 17"/>
            <p:cNvSpPr/>
            <p:nvPr/>
          </p:nvSpPr>
          <p:spPr>
            <a:xfrm>
              <a:off x="573785" y="6029705"/>
              <a:ext cx="3365500" cy="620395"/>
            </a:xfrm>
            <a:custGeom>
              <a:avLst/>
              <a:gdLst/>
              <a:ahLst/>
              <a:cxnLst/>
              <a:rect l="l" t="t" r="r" b="b"/>
              <a:pathLst>
                <a:path w="3365500" h="620395">
                  <a:moveTo>
                    <a:pt x="3293744" y="0"/>
                  </a:moveTo>
                  <a:lnTo>
                    <a:pt x="71208" y="0"/>
                  </a:lnTo>
                  <a:lnTo>
                    <a:pt x="43489" y="5595"/>
                  </a:lnTo>
                  <a:lnTo>
                    <a:pt x="20854" y="20854"/>
                  </a:lnTo>
                  <a:lnTo>
                    <a:pt x="5595" y="43489"/>
                  </a:lnTo>
                  <a:lnTo>
                    <a:pt x="0" y="71208"/>
                  </a:lnTo>
                  <a:lnTo>
                    <a:pt x="0" y="549059"/>
                  </a:lnTo>
                  <a:lnTo>
                    <a:pt x="5595" y="576773"/>
                  </a:lnTo>
                  <a:lnTo>
                    <a:pt x="20854" y="599408"/>
                  </a:lnTo>
                  <a:lnTo>
                    <a:pt x="43489" y="614670"/>
                  </a:lnTo>
                  <a:lnTo>
                    <a:pt x="71208" y="620268"/>
                  </a:lnTo>
                  <a:lnTo>
                    <a:pt x="3293744" y="620268"/>
                  </a:lnTo>
                  <a:lnTo>
                    <a:pt x="3321486" y="614670"/>
                  </a:lnTo>
                  <a:lnTo>
                    <a:pt x="3344132" y="599408"/>
                  </a:lnTo>
                  <a:lnTo>
                    <a:pt x="3359396" y="576773"/>
                  </a:lnTo>
                  <a:lnTo>
                    <a:pt x="3364991" y="549059"/>
                  </a:lnTo>
                  <a:lnTo>
                    <a:pt x="3364991" y="71208"/>
                  </a:lnTo>
                  <a:lnTo>
                    <a:pt x="3359396" y="43489"/>
                  </a:lnTo>
                  <a:lnTo>
                    <a:pt x="3344132" y="20854"/>
                  </a:lnTo>
                  <a:lnTo>
                    <a:pt x="3321486" y="5595"/>
                  </a:lnTo>
                  <a:lnTo>
                    <a:pt x="3293744" y="0"/>
                  </a:lnTo>
                  <a:close/>
                </a:path>
              </a:pathLst>
            </a:custGeom>
            <a:solidFill>
              <a:srgbClr val="A0C1E7">
                <a:alpha val="74508"/>
              </a:srgbClr>
            </a:solidFill>
          </p:spPr>
          <p:txBody>
            <a:bodyPr wrap="square" lIns="0" tIns="0" rIns="0" bIns="0" rtlCol="0"/>
            <a:lstStyle/>
            <a:p>
              <a:endParaRPr/>
            </a:p>
          </p:txBody>
        </p:sp>
        <p:sp>
          <p:nvSpPr>
            <p:cNvPr id="18" name="object 18"/>
            <p:cNvSpPr/>
            <p:nvPr/>
          </p:nvSpPr>
          <p:spPr>
            <a:xfrm>
              <a:off x="573785" y="6029705"/>
              <a:ext cx="3365500" cy="620395"/>
            </a:xfrm>
            <a:custGeom>
              <a:avLst/>
              <a:gdLst/>
              <a:ahLst/>
              <a:cxnLst/>
              <a:rect l="l" t="t" r="r" b="b"/>
              <a:pathLst>
                <a:path w="3365500" h="620395">
                  <a:moveTo>
                    <a:pt x="0" y="71208"/>
                  </a:moveTo>
                  <a:lnTo>
                    <a:pt x="5595" y="43489"/>
                  </a:lnTo>
                  <a:lnTo>
                    <a:pt x="20854" y="20854"/>
                  </a:lnTo>
                  <a:lnTo>
                    <a:pt x="43489" y="5595"/>
                  </a:lnTo>
                  <a:lnTo>
                    <a:pt x="71208" y="0"/>
                  </a:lnTo>
                  <a:lnTo>
                    <a:pt x="3293744" y="0"/>
                  </a:lnTo>
                  <a:lnTo>
                    <a:pt x="3321486" y="5595"/>
                  </a:lnTo>
                  <a:lnTo>
                    <a:pt x="3344132" y="20854"/>
                  </a:lnTo>
                  <a:lnTo>
                    <a:pt x="3359396" y="43489"/>
                  </a:lnTo>
                  <a:lnTo>
                    <a:pt x="3364991" y="71208"/>
                  </a:lnTo>
                  <a:lnTo>
                    <a:pt x="3364991" y="549059"/>
                  </a:lnTo>
                  <a:lnTo>
                    <a:pt x="3359396" y="576773"/>
                  </a:lnTo>
                  <a:lnTo>
                    <a:pt x="3344132" y="599408"/>
                  </a:lnTo>
                  <a:lnTo>
                    <a:pt x="3321486" y="614670"/>
                  </a:lnTo>
                  <a:lnTo>
                    <a:pt x="3293744" y="620268"/>
                  </a:lnTo>
                  <a:lnTo>
                    <a:pt x="71208" y="620268"/>
                  </a:lnTo>
                  <a:lnTo>
                    <a:pt x="43489" y="614670"/>
                  </a:lnTo>
                  <a:lnTo>
                    <a:pt x="20854" y="599408"/>
                  </a:lnTo>
                  <a:lnTo>
                    <a:pt x="5595" y="576773"/>
                  </a:lnTo>
                  <a:lnTo>
                    <a:pt x="0" y="549059"/>
                  </a:lnTo>
                  <a:lnTo>
                    <a:pt x="0" y="71208"/>
                  </a:lnTo>
                  <a:close/>
                </a:path>
              </a:pathLst>
            </a:custGeom>
            <a:ln w="19050">
              <a:solidFill>
                <a:srgbClr val="A0C1E7"/>
              </a:solidFill>
            </a:ln>
          </p:spPr>
          <p:txBody>
            <a:bodyPr wrap="square" lIns="0" tIns="0" rIns="0" bIns="0" rtlCol="0"/>
            <a:lstStyle/>
            <a:p>
              <a:endParaRPr/>
            </a:p>
          </p:txBody>
        </p:sp>
        <p:pic>
          <p:nvPicPr>
            <p:cNvPr id="19" name="object 19"/>
            <p:cNvPicPr/>
            <p:nvPr/>
          </p:nvPicPr>
          <p:blipFill>
            <a:blip r:embed="rId10" cstate="print"/>
            <a:stretch>
              <a:fillRect/>
            </a:stretch>
          </p:blipFill>
          <p:spPr>
            <a:xfrm>
              <a:off x="522731" y="5939022"/>
              <a:ext cx="935672" cy="918975"/>
            </a:xfrm>
            <a:prstGeom prst="rect">
              <a:avLst/>
            </a:prstGeom>
          </p:spPr>
        </p:pic>
        <p:pic>
          <p:nvPicPr>
            <p:cNvPr id="20" name="object 20"/>
            <p:cNvPicPr/>
            <p:nvPr/>
          </p:nvPicPr>
          <p:blipFill>
            <a:blip r:embed="rId11" cstate="print"/>
            <a:stretch>
              <a:fillRect/>
            </a:stretch>
          </p:blipFill>
          <p:spPr>
            <a:xfrm>
              <a:off x="717803" y="6134099"/>
              <a:ext cx="365760" cy="457200"/>
            </a:xfrm>
            <a:prstGeom prst="rect">
              <a:avLst/>
            </a:prstGeom>
          </p:spPr>
        </p:pic>
      </p:grpSp>
      <p:graphicFrame>
        <p:nvGraphicFramePr>
          <p:cNvPr id="21" name="object 21"/>
          <p:cNvGraphicFramePr>
            <a:graphicFrameLocks noGrp="1"/>
          </p:cNvGraphicFramePr>
          <p:nvPr/>
        </p:nvGraphicFramePr>
        <p:xfrm>
          <a:off x="6205664" y="1862264"/>
          <a:ext cx="5546725" cy="3676650"/>
        </p:xfrm>
        <a:graphic>
          <a:graphicData uri="http://schemas.openxmlformats.org/drawingml/2006/table">
            <a:tbl>
              <a:tblPr firstRow="1" bandRow="1">
                <a:tableStyleId>{2D5ABB26-0587-4C30-8999-92F81FD0307C}</a:tableStyleId>
              </a:tblPr>
              <a:tblGrid>
                <a:gridCol w="5546725">
                  <a:extLst>
                    <a:ext uri="{9D8B030D-6E8A-4147-A177-3AD203B41FA5}">
                      <a16:colId xmlns:a16="http://schemas.microsoft.com/office/drawing/2014/main" val="20000"/>
                    </a:ext>
                  </a:extLst>
                </a:gridCol>
              </a:tblGrid>
              <a:tr h="444500">
                <a:tc>
                  <a:txBody>
                    <a:bodyPr/>
                    <a:lstStyle/>
                    <a:p>
                      <a:pPr marL="92075">
                        <a:lnSpc>
                          <a:spcPct val="100000"/>
                        </a:lnSpc>
                        <a:spcBef>
                          <a:spcPts val="495"/>
                        </a:spcBef>
                      </a:pPr>
                      <a:r>
                        <a:rPr sz="2000" b="1" dirty="0">
                          <a:latin typeface="Arial"/>
                          <a:cs typeface="Arial"/>
                        </a:rPr>
                        <a:t>HYPOTHERMIA</a:t>
                      </a:r>
                      <a:r>
                        <a:rPr sz="2000" b="1" spc="-50" dirty="0">
                          <a:latin typeface="Arial"/>
                          <a:cs typeface="Arial"/>
                        </a:rPr>
                        <a:t> </a:t>
                      </a:r>
                      <a:r>
                        <a:rPr sz="2000" b="1" dirty="0">
                          <a:latin typeface="Arial"/>
                          <a:cs typeface="Arial"/>
                        </a:rPr>
                        <a:t>PREVENTION</a:t>
                      </a:r>
                      <a:r>
                        <a:rPr sz="2000" b="1" spc="-30" dirty="0">
                          <a:latin typeface="Arial"/>
                          <a:cs typeface="Arial"/>
                        </a:rPr>
                        <a:t> </a:t>
                      </a:r>
                      <a:r>
                        <a:rPr sz="2000" b="1" spc="-10" dirty="0">
                          <a:latin typeface="Arial"/>
                          <a:cs typeface="Arial"/>
                        </a:rPr>
                        <a:t>METHODS</a:t>
                      </a:r>
                      <a:endParaRPr sz="2000">
                        <a:latin typeface="Arial"/>
                        <a:cs typeface="Arial"/>
                      </a:endParaRPr>
                    </a:p>
                  </a:txBody>
                  <a:tcPr marL="0" marR="0" marT="62865" marB="0">
                    <a:lnL w="28575">
                      <a:solidFill>
                        <a:srgbClr val="BB8542"/>
                      </a:solidFill>
                      <a:prstDash val="solid"/>
                    </a:lnL>
                    <a:lnR w="28575">
                      <a:solidFill>
                        <a:srgbClr val="BB8542"/>
                      </a:solidFill>
                      <a:prstDash val="solid"/>
                    </a:lnR>
                    <a:lnT w="28575">
                      <a:solidFill>
                        <a:srgbClr val="BB8542"/>
                      </a:solidFill>
                      <a:prstDash val="solid"/>
                    </a:lnT>
                    <a:lnB w="19050">
                      <a:solidFill>
                        <a:srgbClr val="BB8542"/>
                      </a:solidFill>
                      <a:prstDash val="solid"/>
                    </a:lnB>
                  </a:tcPr>
                </a:tc>
                <a:extLst>
                  <a:ext uri="{0D108BD9-81ED-4DB2-BD59-A6C34878D82A}">
                    <a16:rowId xmlns:a16="http://schemas.microsoft.com/office/drawing/2014/main" val="10000"/>
                  </a:ext>
                </a:extLst>
              </a:tr>
              <a:tr h="609600">
                <a:tc>
                  <a:txBody>
                    <a:bodyPr/>
                    <a:lstStyle/>
                    <a:p>
                      <a:pPr marL="549275" marR="588645" indent="-274320">
                        <a:lnSpc>
                          <a:spcPct val="100000"/>
                        </a:lnSpc>
                        <a:spcBef>
                          <a:spcPts val="320"/>
                        </a:spcBef>
                        <a:buFont typeface="Wingdings"/>
                        <a:buChar char=""/>
                        <a:tabLst>
                          <a:tab pos="549275" algn="l"/>
                        </a:tabLst>
                      </a:pPr>
                      <a:r>
                        <a:rPr sz="1700" dirty="0">
                          <a:latin typeface="Arial MT"/>
                          <a:cs typeface="Arial MT"/>
                        </a:rPr>
                        <a:t>Take</a:t>
                      </a:r>
                      <a:r>
                        <a:rPr sz="1700" spc="-65" dirty="0">
                          <a:latin typeface="Arial MT"/>
                          <a:cs typeface="Arial MT"/>
                        </a:rPr>
                        <a:t> </a:t>
                      </a:r>
                      <a:r>
                        <a:rPr sz="1700" dirty="0">
                          <a:latin typeface="Arial MT"/>
                          <a:cs typeface="Arial MT"/>
                        </a:rPr>
                        <a:t>early/aggressive</a:t>
                      </a:r>
                      <a:r>
                        <a:rPr sz="1700" spc="-25" dirty="0">
                          <a:latin typeface="Arial MT"/>
                          <a:cs typeface="Arial MT"/>
                        </a:rPr>
                        <a:t> </a:t>
                      </a:r>
                      <a:r>
                        <a:rPr sz="1700" dirty="0">
                          <a:latin typeface="Arial MT"/>
                          <a:cs typeface="Arial MT"/>
                        </a:rPr>
                        <a:t>steps</a:t>
                      </a:r>
                      <a:r>
                        <a:rPr sz="1700" spc="-40" dirty="0">
                          <a:latin typeface="Arial MT"/>
                          <a:cs typeface="Arial MT"/>
                        </a:rPr>
                        <a:t> </a:t>
                      </a:r>
                      <a:r>
                        <a:rPr sz="1700" dirty="0">
                          <a:latin typeface="Arial MT"/>
                          <a:cs typeface="Arial MT"/>
                        </a:rPr>
                        <a:t>to</a:t>
                      </a:r>
                      <a:r>
                        <a:rPr sz="1700" spc="-30" dirty="0">
                          <a:latin typeface="Arial MT"/>
                          <a:cs typeface="Arial MT"/>
                        </a:rPr>
                        <a:t> </a:t>
                      </a:r>
                      <a:r>
                        <a:rPr sz="1700" dirty="0">
                          <a:latin typeface="Arial MT"/>
                          <a:cs typeface="Arial MT"/>
                        </a:rPr>
                        <a:t>prevent</a:t>
                      </a:r>
                      <a:r>
                        <a:rPr sz="1700" spc="-45" dirty="0">
                          <a:latin typeface="Arial MT"/>
                          <a:cs typeface="Arial MT"/>
                        </a:rPr>
                        <a:t> </a:t>
                      </a:r>
                      <a:r>
                        <a:rPr sz="1700" spc="-10" dirty="0">
                          <a:latin typeface="Arial MT"/>
                          <a:cs typeface="Arial MT"/>
                        </a:rPr>
                        <a:t>further </a:t>
                      </a:r>
                      <a:r>
                        <a:rPr sz="1700" dirty="0">
                          <a:latin typeface="Arial MT"/>
                          <a:cs typeface="Arial MT"/>
                        </a:rPr>
                        <a:t>body</a:t>
                      </a:r>
                      <a:r>
                        <a:rPr sz="1700" spc="-30" dirty="0">
                          <a:latin typeface="Arial MT"/>
                          <a:cs typeface="Arial MT"/>
                        </a:rPr>
                        <a:t> </a:t>
                      </a:r>
                      <a:r>
                        <a:rPr sz="1700" dirty="0">
                          <a:latin typeface="Arial MT"/>
                          <a:cs typeface="Arial MT"/>
                        </a:rPr>
                        <a:t>heat</a:t>
                      </a:r>
                      <a:r>
                        <a:rPr sz="1700" spc="-30" dirty="0">
                          <a:latin typeface="Arial MT"/>
                          <a:cs typeface="Arial MT"/>
                        </a:rPr>
                        <a:t> </a:t>
                      </a:r>
                      <a:r>
                        <a:rPr sz="1700" spc="-20" dirty="0">
                          <a:latin typeface="Arial MT"/>
                          <a:cs typeface="Arial MT"/>
                        </a:rPr>
                        <a:t>loss</a:t>
                      </a:r>
                      <a:endParaRPr sz="1700">
                        <a:latin typeface="Arial MT"/>
                        <a:cs typeface="Arial MT"/>
                      </a:endParaRPr>
                    </a:p>
                  </a:txBody>
                  <a:tcPr marL="0" marR="0" marT="40640" marB="0">
                    <a:lnL w="28575">
                      <a:solidFill>
                        <a:srgbClr val="BB8542"/>
                      </a:solidFill>
                      <a:prstDash val="solid"/>
                    </a:lnL>
                    <a:lnR w="28575">
                      <a:solidFill>
                        <a:srgbClr val="BB8542"/>
                      </a:solidFill>
                      <a:prstDash val="solid"/>
                    </a:lnR>
                    <a:lnT w="19050">
                      <a:solidFill>
                        <a:srgbClr val="BB8542"/>
                      </a:solidFill>
                      <a:prstDash val="solid"/>
                    </a:lnT>
                    <a:lnB w="19050">
                      <a:solidFill>
                        <a:srgbClr val="BB8542"/>
                      </a:solidFill>
                      <a:prstDash val="solid"/>
                    </a:lnB>
                    <a:solidFill>
                      <a:srgbClr val="FFC000">
                        <a:alpha val="19999"/>
                      </a:srgbClr>
                    </a:solidFill>
                  </a:tcPr>
                </a:tc>
                <a:extLst>
                  <a:ext uri="{0D108BD9-81ED-4DB2-BD59-A6C34878D82A}">
                    <a16:rowId xmlns:a16="http://schemas.microsoft.com/office/drawing/2014/main" val="10001"/>
                  </a:ext>
                </a:extLst>
              </a:tr>
              <a:tr h="350520">
                <a:tc>
                  <a:txBody>
                    <a:bodyPr/>
                    <a:lstStyle/>
                    <a:p>
                      <a:pPr marL="549275" indent="-274320">
                        <a:lnSpc>
                          <a:spcPct val="100000"/>
                        </a:lnSpc>
                        <a:spcBef>
                          <a:spcPts val="320"/>
                        </a:spcBef>
                        <a:buFont typeface="Wingdings"/>
                        <a:buChar char=""/>
                        <a:tabLst>
                          <a:tab pos="549275" algn="l"/>
                        </a:tabLst>
                      </a:pPr>
                      <a:r>
                        <a:rPr sz="1700" dirty="0">
                          <a:latin typeface="Arial MT"/>
                          <a:cs typeface="Arial MT"/>
                        </a:rPr>
                        <a:t>Minimize</a:t>
                      </a:r>
                      <a:r>
                        <a:rPr sz="1700" spc="-75" dirty="0">
                          <a:latin typeface="Arial MT"/>
                          <a:cs typeface="Arial MT"/>
                        </a:rPr>
                        <a:t> </a:t>
                      </a:r>
                      <a:r>
                        <a:rPr sz="1700" dirty="0">
                          <a:latin typeface="Arial MT"/>
                          <a:cs typeface="Arial MT"/>
                        </a:rPr>
                        <a:t>the</a:t>
                      </a:r>
                      <a:r>
                        <a:rPr sz="1700" spc="-45" dirty="0">
                          <a:latin typeface="Arial MT"/>
                          <a:cs typeface="Arial MT"/>
                        </a:rPr>
                        <a:t> </a:t>
                      </a:r>
                      <a:r>
                        <a:rPr sz="1700" dirty="0">
                          <a:latin typeface="Arial MT"/>
                          <a:cs typeface="Arial MT"/>
                        </a:rPr>
                        <a:t>casualty’s</a:t>
                      </a:r>
                      <a:r>
                        <a:rPr sz="1700" spc="-30" dirty="0">
                          <a:latin typeface="Arial MT"/>
                          <a:cs typeface="Arial MT"/>
                        </a:rPr>
                        <a:t> </a:t>
                      </a:r>
                      <a:r>
                        <a:rPr sz="1700" dirty="0">
                          <a:latin typeface="Arial MT"/>
                          <a:cs typeface="Arial MT"/>
                        </a:rPr>
                        <a:t>exposure</a:t>
                      </a:r>
                      <a:r>
                        <a:rPr sz="1700" spc="-35" dirty="0">
                          <a:latin typeface="Arial MT"/>
                          <a:cs typeface="Arial MT"/>
                        </a:rPr>
                        <a:t> </a:t>
                      </a:r>
                      <a:r>
                        <a:rPr sz="1700" dirty="0">
                          <a:latin typeface="Arial MT"/>
                          <a:cs typeface="Arial MT"/>
                        </a:rPr>
                        <a:t>to</a:t>
                      </a:r>
                      <a:r>
                        <a:rPr sz="1700" spc="-40" dirty="0">
                          <a:latin typeface="Arial MT"/>
                          <a:cs typeface="Arial MT"/>
                        </a:rPr>
                        <a:t> </a:t>
                      </a:r>
                      <a:r>
                        <a:rPr sz="1700" dirty="0">
                          <a:latin typeface="Arial MT"/>
                          <a:cs typeface="Arial MT"/>
                        </a:rPr>
                        <a:t>the</a:t>
                      </a:r>
                      <a:r>
                        <a:rPr sz="1700" spc="-35" dirty="0">
                          <a:latin typeface="Arial MT"/>
                          <a:cs typeface="Arial MT"/>
                        </a:rPr>
                        <a:t> </a:t>
                      </a:r>
                      <a:r>
                        <a:rPr sz="1700" spc="-10" dirty="0">
                          <a:latin typeface="Arial MT"/>
                          <a:cs typeface="Arial MT"/>
                        </a:rPr>
                        <a:t>elements</a:t>
                      </a:r>
                      <a:endParaRPr sz="1700">
                        <a:latin typeface="Arial MT"/>
                        <a:cs typeface="Arial MT"/>
                      </a:endParaRPr>
                    </a:p>
                  </a:txBody>
                  <a:tcPr marL="0" marR="0" marT="40640" marB="0">
                    <a:lnL w="28575">
                      <a:solidFill>
                        <a:srgbClr val="BB8542"/>
                      </a:solidFill>
                      <a:prstDash val="solid"/>
                    </a:lnL>
                    <a:lnR w="28575">
                      <a:solidFill>
                        <a:srgbClr val="BB8542"/>
                      </a:solidFill>
                      <a:prstDash val="solid"/>
                    </a:lnR>
                    <a:lnT w="19050">
                      <a:solidFill>
                        <a:srgbClr val="BB8542"/>
                      </a:solidFill>
                      <a:prstDash val="solid"/>
                    </a:lnT>
                    <a:lnB w="19050">
                      <a:solidFill>
                        <a:srgbClr val="BB8542"/>
                      </a:solidFill>
                      <a:prstDash val="solid"/>
                    </a:lnB>
                  </a:tcPr>
                </a:tc>
                <a:extLst>
                  <a:ext uri="{0D108BD9-81ED-4DB2-BD59-A6C34878D82A}">
                    <a16:rowId xmlns:a16="http://schemas.microsoft.com/office/drawing/2014/main" val="10002"/>
                  </a:ext>
                </a:extLst>
              </a:tr>
              <a:tr h="349885">
                <a:tc>
                  <a:txBody>
                    <a:bodyPr/>
                    <a:lstStyle/>
                    <a:p>
                      <a:pPr marL="549275" indent="-274320">
                        <a:lnSpc>
                          <a:spcPct val="100000"/>
                        </a:lnSpc>
                        <a:spcBef>
                          <a:spcPts val="320"/>
                        </a:spcBef>
                        <a:buFont typeface="Wingdings"/>
                        <a:buChar char=""/>
                        <a:tabLst>
                          <a:tab pos="549275" algn="l"/>
                        </a:tabLst>
                      </a:pPr>
                      <a:r>
                        <a:rPr sz="1700" dirty="0">
                          <a:latin typeface="Arial MT"/>
                          <a:cs typeface="Arial MT"/>
                        </a:rPr>
                        <a:t>Replace</a:t>
                      </a:r>
                      <a:r>
                        <a:rPr sz="1700" spc="-60" dirty="0">
                          <a:latin typeface="Arial MT"/>
                          <a:cs typeface="Arial MT"/>
                        </a:rPr>
                        <a:t> </a:t>
                      </a:r>
                      <a:r>
                        <a:rPr sz="1700" dirty="0">
                          <a:latin typeface="Arial MT"/>
                          <a:cs typeface="Arial MT"/>
                        </a:rPr>
                        <a:t>wet</a:t>
                      </a:r>
                      <a:r>
                        <a:rPr sz="1700" spc="-15" dirty="0">
                          <a:latin typeface="Arial MT"/>
                          <a:cs typeface="Arial MT"/>
                        </a:rPr>
                        <a:t> </a:t>
                      </a:r>
                      <a:r>
                        <a:rPr sz="1700" dirty="0">
                          <a:latin typeface="Arial MT"/>
                          <a:cs typeface="Arial MT"/>
                        </a:rPr>
                        <a:t>clothing</a:t>
                      </a:r>
                      <a:r>
                        <a:rPr sz="1700" spc="-40" dirty="0">
                          <a:latin typeface="Arial MT"/>
                          <a:cs typeface="Arial MT"/>
                        </a:rPr>
                        <a:t> </a:t>
                      </a:r>
                      <a:r>
                        <a:rPr sz="1700" dirty="0">
                          <a:latin typeface="Arial MT"/>
                          <a:cs typeface="Arial MT"/>
                        </a:rPr>
                        <a:t>with</a:t>
                      </a:r>
                      <a:r>
                        <a:rPr sz="1700" spc="-30" dirty="0">
                          <a:latin typeface="Arial MT"/>
                          <a:cs typeface="Arial MT"/>
                        </a:rPr>
                        <a:t> </a:t>
                      </a:r>
                      <a:r>
                        <a:rPr sz="1700" dirty="0">
                          <a:latin typeface="Arial MT"/>
                          <a:cs typeface="Arial MT"/>
                        </a:rPr>
                        <a:t>dry,</a:t>
                      </a:r>
                      <a:r>
                        <a:rPr sz="1700" spc="-15" dirty="0">
                          <a:latin typeface="Arial MT"/>
                          <a:cs typeface="Arial MT"/>
                        </a:rPr>
                        <a:t> </a:t>
                      </a:r>
                      <a:r>
                        <a:rPr sz="1700" dirty="0">
                          <a:latin typeface="Arial MT"/>
                          <a:cs typeface="Arial MT"/>
                        </a:rPr>
                        <a:t>if</a:t>
                      </a:r>
                      <a:r>
                        <a:rPr sz="1700" spc="-50" dirty="0">
                          <a:latin typeface="Arial MT"/>
                          <a:cs typeface="Arial MT"/>
                        </a:rPr>
                        <a:t> </a:t>
                      </a:r>
                      <a:r>
                        <a:rPr sz="1700" spc="-10" dirty="0">
                          <a:latin typeface="Arial MT"/>
                          <a:cs typeface="Arial MT"/>
                        </a:rPr>
                        <a:t>possible</a:t>
                      </a:r>
                      <a:endParaRPr sz="1700">
                        <a:latin typeface="Arial MT"/>
                        <a:cs typeface="Arial MT"/>
                      </a:endParaRPr>
                    </a:p>
                  </a:txBody>
                  <a:tcPr marL="0" marR="0" marT="40640" marB="0">
                    <a:lnL w="28575">
                      <a:solidFill>
                        <a:srgbClr val="BB8542"/>
                      </a:solidFill>
                      <a:prstDash val="solid"/>
                    </a:lnL>
                    <a:lnR w="28575">
                      <a:solidFill>
                        <a:srgbClr val="BB8542"/>
                      </a:solidFill>
                      <a:prstDash val="solid"/>
                    </a:lnR>
                    <a:lnT w="19050">
                      <a:solidFill>
                        <a:srgbClr val="BB8542"/>
                      </a:solidFill>
                      <a:prstDash val="solid"/>
                    </a:lnT>
                    <a:lnB w="19050">
                      <a:solidFill>
                        <a:srgbClr val="BB8542"/>
                      </a:solidFill>
                      <a:prstDash val="solid"/>
                    </a:lnB>
                    <a:solidFill>
                      <a:srgbClr val="FFC000">
                        <a:alpha val="19999"/>
                      </a:srgbClr>
                    </a:solidFill>
                  </a:tcPr>
                </a:tc>
                <a:extLst>
                  <a:ext uri="{0D108BD9-81ED-4DB2-BD59-A6C34878D82A}">
                    <a16:rowId xmlns:a16="http://schemas.microsoft.com/office/drawing/2014/main" val="10003"/>
                  </a:ext>
                </a:extLst>
              </a:tr>
              <a:tr h="609600">
                <a:tc>
                  <a:txBody>
                    <a:bodyPr/>
                    <a:lstStyle/>
                    <a:p>
                      <a:pPr marL="549275" indent="-274320">
                        <a:lnSpc>
                          <a:spcPct val="100000"/>
                        </a:lnSpc>
                        <a:spcBef>
                          <a:spcPts val="320"/>
                        </a:spcBef>
                        <a:buFont typeface="Wingdings"/>
                        <a:buChar char=""/>
                        <a:tabLst>
                          <a:tab pos="549275" algn="l"/>
                        </a:tabLst>
                      </a:pPr>
                      <a:r>
                        <a:rPr sz="1700" dirty="0">
                          <a:latin typeface="Arial MT"/>
                          <a:cs typeface="Arial MT"/>
                        </a:rPr>
                        <a:t>Add</a:t>
                      </a:r>
                      <a:r>
                        <a:rPr sz="1700" spc="-40" dirty="0">
                          <a:latin typeface="Arial MT"/>
                          <a:cs typeface="Arial MT"/>
                        </a:rPr>
                        <a:t> </a:t>
                      </a:r>
                      <a:r>
                        <a:rPr sz="1700" dirty="0">
                          <a:latin typeface="Arial MT"/>
                          <a:cs typeface="Arial MT"/>
                        </a:rPr>
                        <a:t>external</a:t>
                      </a:r>
                      <a:r>
                        <a:rPr sz="1700" spc="-35" dirty="0">
                          <a:latin typeface="Arial MT"/>
                          <a:cs typeface="Arial MT"/>
                        </a:rPr>
                        <a:t> </a:t>
                      </a:r>
                      <a:r>
                        <a:rPr sz="1700" dirty="0">
                          <a:latin typeface="Arial MT"/>
                          <a:cs typeface="Arial MT"/>
                        </a:rPr>
                        <a:t>heat,</a:t>
                      </a:r>
                      <a:r>
                        <a:rPr sz="1700" spc="-25" dirty="0">
                          <a:latin typeface="Arial MT"/>
                          <a:cs typeface="Arial MT"/>
                        </a:rPr>
                        <a:t> </a:t>
                      </a:r>
                      <a:r>
                        <a:rPr sz="1700" dirty="0">
                          <a:latin typeface="Arial MT"/>
                          <a:cs typeface="Arial MT"/>
                        </a:rPr>
                        <a:t>when</a:t>
                      </a:r>
                      <a:r>
                        <a:rPr sz="1700" spc="-30" dirty="0">
                          <a:latin typeface="Arial MT"/>
                          <a:cs typeface="Arial MT"/>
                        </a:rPr>
                        <a:t> </a:t>
                      </a:r>
                      <a:r>
                        <a:rPr sz="1700" dirty="0">
                          <a:latin typeface="Arial MT"/>
                          <a:cs typeface="Arial MT"/>
                        </a:rPr>
                        <a:t>possible,</a:t>
                      </a:r>
                      <a:r>
                        <a:rPr sz="1700" spc="-60" dirty="0">
                          <a:latin typeface="Arial MT"/>
                          <a:cs typeface="Arial MT"/>
                        </a:rPr>
                        <a:t> </a:t>
                      </a:r>
                      <a:r>
                        <a:rPr sz="1700" dirty="0">
                          <a:latin typeface="Arial MT"/>
                          <a:cs typeface="Arial MT"/>
                        </a:rPr>
                        <a:t>for</a:t>
                      </a:r>
                      <a:r>
                        <a:rPr sz="1700" spc="-40" dirty="0">
                          <a:latin typeface="Arial MT"/>
                          <a:cs typeface="Arial MT"/>
                        </a:rPr>
                        <a:t> </a:t>
                      </a:r>
                      <a:r>
                        <a:rPr sz="1700" dirty="0">
                          <a:latin typeface="Arial MT"/>
                          <a:cs typeface="Arial MT"/>
                        </a:rPr>
                        <a:t>both</a:t>
                      </a:r>
                      <a:r>
                        <a:rPr sz="1700" spc="-30" dirty="0">
                          <a:latin typeface="Arial MT"/>
                          <a:cs typeface="Arial MT"/>
                        </a:rPr>
                        <a:t> </a:t>
                      </a:r>
                      <a:r>
                        <a:rPr sz="1700" spc="-10" dirty="0">
                          <a:latin typeface="Arial MT"/>
                          <a:cs typeface="Arial MT"/>
                        </a:rPr>
                        <a:t>trauma</a:t>
                      </a:r>
                      <a:endParaRPr sz="1700">
                        <a:latin typeface="Arial MT"/>
                        <a:cs typeface="Arial MT"/>
                      </a:endParaRPr>
                    </a:p>
                    <a:p>
                      <a:pPr marL="549275">
                        <a:lnSpc>
                          <a:spcPct val="100000"/>
                        </a:lnSpc>
                      </a:pPr>
                      <a:r>
                        <a:rPr sz="1700" dirty="0">
                          <a:latin typeface="Arial MT"/>
                          <a:cs typeface="Arial MT"/>
                        </a:rPr>
                        <a:t>and</a:t>
                      </a:r>
                      <a:r>
                        <a:rPr sz="1700" spc="-35" dirty="0">
                          <a:latin typeface="Arial MT"/>
                          <a:cs typeface="Arial MT"/>
                        </a:rPr>
                        <a:t> </a:t>
                      </a:r>
                      <a:r>
                        <a:rPr sz="1700" dirty="0">
                          <a:latin typeface="Arial MT"/>
                          <a:cs typeface="Arial MT"/>
                        </a:rPr>
                        <a:t>severely</a:t>
                      </a:r>
                      <a:r>
                        <a:rPr sz="1700" spc="-45" dirty="0">
                          <a:latin typeface="Arial MT"/>
                          <a:cs typeface="Arial MT"/>
                        </a:rPr>
                        <a:t> </a:t>
                      </a:r>
                      <a:r>
                        <a:rPr sz="1700" dirty="0">
                          <a:latin typeface="Arial MT"/>
                          <a:cs typeface="Arial MT"/>
                        </a:rPr>
                        <a:t>burned</a:t>
                      </a:r>
                      <a:r>
                        <a:rPr sz="1700" spc="-40" dirty="0">
                          <a:latin typeface="Arial MT"/>
                          <a:cs typeface="Arial MT"/>
                        </a:rPr>
                        <a:t> </a:t>
                      </a:r>
                      <a:r>
                        <a:rPr sz="1700" spc="-10" dirty="0">
                          <a:latin typeface="Arial MT"/>
                          <a:cs typeface="Arial MT"/>
                        </a:rPr>
                        <a:t>casualties</a:t>
                      </a:r>
                      <a:endParaRPr sz="1700">
                        <a:latin typeface="Arial MT"/>
                        <a:cs typeface="Arial MT"/>
                      </a:endParaRPr>
                    </a:p>
                  </a:txBody>
                  <a:tcPr marL="0" marR="0" marT="40640" marB="0">
                    <a:lnL w="28575">
                      <a:solidFill>
                        <a:srgbClr val="BB8542"/>
                      </a:solidFill>
                      <a:prstDash val="solid"/>
                    </a:lnL>
                    <a:lnR w="28575">
                      <a:solidFill>
                        <a:srgbClr val="BB8542"/>
                      </a:solidFill>
                      <a:prstDash val="solid"/>
                    </a:lnR>
                    <a:lnT w="19050">
                      <a:solidFill>
                        <a:srgbClr val="BB8542"/>
                      </a:solidFill>
                      <a:prstDash val="solid"/>
                    </a:lnT>
                    <a:lnB w="19050">
                      <a:solidFill>
                        <a:srgbClr val="BB8542"/>
                      </a:solidFill>
                      <a:prstDash val="solid"/>
                    </a:lnB>
                  </a:tcPr>
                </a:tc>
                <a:extLst>
                  <a:ext uri="{0D108BD9-81ED-4DB2-BD59-A6C34878D82A}">
                    <a16:rowId xmlns:a16="http://schemas.microsoft.com/office/drawing/2014/main" val="10004"/>
                  </a:ext>
                </a:extLst>
              </a:tr>
              <a:tr h="868680">
                <a:tc>
                  <a:txBody>
                    <a:bodyPr/>
                    <a:lstStyle/>
                    <a:p>
                      <a:pPr marL="549275" marR="195580" indent="-274320">
                        <a:lnSpc>
                          <a:spcPct val="100000"/>
                        </a:lnSpc>
                        <a:spcBef>
                          <a:spcPts val="320"/>
                        </a:spcBef>
                        <a:buFont typeface="Wingdings"/>
                        <a:buChar char=""/>
                        <a:tabLst>
                          <a:tab pos="549275" algn="l"/>
                        </a:tabLst>
                      </a:pPr>
                      <a:r>
                        <a:rPr sz="1700" dirty="0">
                          <a:latin typeface="Arial MT"/>
                          <a:cs typeface="Arial MT"/>
                        </a:rPr>
                        <a:t>Use</a:t>
                      </a:r>
                      <a:r>
                        <a:rPr sz="1700" spc="-45" dirty="0">
                          <a:latin typeface="Arial MT"/>
                          <a:cs typeface="Arial MT"/>
                        </a:rPr>
                        <a:t> </a:t>
                      </a:r>
                      <a:r>
                        <a:rPr sz="1700" dirty="0">
                          <a:latin typeface="Arial MT"/>
                          <a:cs typeface="Arial MT"/>
                        </a:rPr>
                        <a:t>dry</a:t>
                      </a:r>
                      <a:r>
                        <a:rPr sz="1700" spc="-40" dirty="0">
                          <a:latin typeface="Arial MT"/>
                          <a:cs typeface="Arial MT"/>
                        </a:rPr>
                        <a:t> </a:t>
                      </a:r>
                      <a:r>
                        <a:rPr sz="1700" dirty="0">
                          <a:latin typeface="Arial MT"/>
                          <a:cs typeface="Arial MT"/>
                        </a:rPr>
                        <a:t>blankets,</a:t>
                      </a:r>
                      <a:r>
                        <a:rPr sz="1700" spc="-40" dirty="0">
                          <a:latin typeface="Arial MT"/>
                          <a:cs typeface="Arial MT"/>
                        </a:rPr>
                        <a:t> </a:t>
                      </a:r>
                      <a:r>
                        <a:rPr sz="1700" dirty="0">
                          <a:latin typeface="Arial MT"/>
                          <a:cs typeface="Arial MT"/>
                        </a:rPr>
                        <a:t>poncho</a:t>
                      </a:r>
                      <a:r>
                        <a:rPr sz="1700" spc="-20" dirty="0">
                          <a:latin typeface="Arial MT"/>
                          <a:cs typeface="Arial MT"/>
                        </a:rPr>
                        <a:t> </a:t>
                      </a:r>
                      <a:r>
                        <a:rPr sz="1700" dirty="0">
                          <a:latin typeface="Arial MT"/>
                          <a:cs typeface="Arial MT"/>
                        </a:rPr>
                        <a:t>liners,</a:t>
                      </a:r>
                      <a:r>
                        <a:rPr sz="1700" spc="-60" dirty="0">
                          <a:latin typeface="Arial MT"/>
                          <a:cs typeface="Arial MT"/>
                        </a:rPr>
                        <a:t> </a:t>
                      </a:r>
                      <a:r>
                        <a:rPr sz="1700" dirty="0">
                          <a:latin typeface="Arial MT"/>
                          <a:cs typeface="Arial MT"/>
                        </a:rPr>
                        <a:t>sleeping</a:t>
                      </a:r>
                      <a:r>
                        <a:rPr sz="1700" spc="-45" dirty="0">
                          <a:latin typeface="Arial MT"/>
                          <a:cs typeface="Arial MT"/>
                        </a:rPr>
                        <a:t> </a:t>
                      </a:r>
                      <a:r>
                        <a:rPr sz="1700" dirty="0">
                          <a:latin typeface="Arial MT"/>
                          <a:cs typeface="Arial MT"/>
                        </a:rPr>
                        <a:t>bags,</a:t>
                      </a:r>
                      <a:r>
                        <a:rPr sz="1700" spc="-25" dirty="0">
                          <a:latin typeface="Arial MT"/>
                          <a:cs typeface="Arial MT"/>
                        </a:rPr>
                        <a:t> or </a:t>
                      </a:r>
                      <a:r>
                        <a:rPr sz="1700" dirty="0">
                          <a:latin typeface="Arial MT"/>
                          <a:cs typeface="Arial MT"/>
                        </a:rPr>
                        <a:t>anything that</a:t>
                      </a:r>
                      <a:r>
                        <a:rPr sz="1700" spc="-20" dirty="0">
                          <a:latin typeface="Arial MT"/>
                          <a:cs typeface="Arial MT"/>
                        </a:rPr>
                        <a:t> </a:t>
                      </a:r>
                      <a:r>
                        <a:rPr sz="1700" dirty="0">
                          <a:latin typeface="Arial MT"/>
                          <a:cs typeface="Arial MT"/>
                        </a:rPr>
                        <a:t>will</a:t>
                      </a:r>
                      <a:r>
                        <a:rPr sz="1700" spc="-30" dirty="0">
                          <a:latin typeface="Arial MT"/>
                          <a:cs typeface="Arial MT"/>
                        </a:rPr>
                        <a:t> </a:t>
                      </a:r>
                      <a:r>
                        <a:rPr sz="1700" dirty="0">
                          <a:latin typeface="Arial MT"/>
                          <a:cs typeface="Arial MT"/>
                        </a:rPr>
                        <a:t>retain</a:t>
                      </a:r>
                      <a:r>
                        <a:rPr sz="1700" spc="-35" dirty="0">
                          <a:latin typeface="Arial MT"/>
                          <a:cs typeface="Arial MT"/>
                        </a:rPr>
                        <a:t> </a:t>
                      </a:r>
                      <a:r>
                        <a:rPr sz="1700" dirty="0">
                          <a:latin typeface="Arial MT"/>
                          <a:cs typeface="Arial MT"/>
                        </a:rPr>
                        <a:t>heat,</a:t>
                      </a:r>
                      <a:r>
                        <a:rPr sz="1700" spc="-5" dirty="0">
                          <a:latin typeface="Arial MT"/>
                          <a:cs typeface="Arial MT"/>
                        </a:rPr>
                        <a:t> </a:t>
                      </a:r>
                      <a:r>
                        <a:rPr sz="1700" dirty="0">
                          <a:latin typeface="Arial MT"/>
                          <a:cs typeface="Arial MT"/>
                        </a:rPr>
                        <a:t>if</a:t>
                      </a:r>
                      <a:r>
                        <a:rPr sz="1700" spc="-40" dirty="0">
                          <a:latin typeface="Arial MT"/>
                          <a:cs typeface="Arial MT"/>
                        </a:rPr>
                        <a:t> </a:t>
                      </a:r>
                      <a:r>
                        <a:rPr sz="1700" dirty="0">
                          <a:latin typeface="Arial MT"/>
                          <a:cs typeface="Arial MT"/>
                        </a:rPr>
                        <a:t>an</a:t>
                      </a:r>
                      <a:r>
                        <a:rPr sz="1700" spc="-20" dirty="0">
                          <a:latin typeface="Arial MT"/>
                          <a:cs typeface="Arial MT"/>
                        </a:rPr>
                        <a:t> </a:t>
                      </a:r>
                      <a:r>
                        <a:rPr sz="1700" dirty="0">
                          <a:latin typeface="Arial MT"/>
                          <a:cs typeface="Arial MT"/>
                        </a:rPr>
                        <a:t>HRS</a:t>
                      </a:r>
                      <a:r>
                        <a:rPr sz="1700" spc="-45" dirty="0">
                          <a:latin typeface="Arial MT"/>
                          <a:cs typeface="Arial MT"/>
                        </a:rPr>
                        <a:t> </a:t>
                      </a:r>
                      <a:r>
                        <a:rPr sz="1700" dirty="0">
                          <a:latin typeface="Arial MT"/>
                          <a:cs typeface="Arial MT"/>
                        </a:rPr>
                        <a:t>is</a:t>
                      </a:r>
                      <a:r>
                        <a:rPr sz="1700" spc="-45" dirty="0">
                          <a:latin typeface="Arial MT"/>
                          <a:cs typeface="Arial MT"/>
                        </a:rPr>
                        <a:t> </a:t>
                      </a:r>
                      <a:r>
                        <a:rPr sz="1700" spc="-25" dirty="0">
                          <a:latin typeface="Arial MT"/>
                          <a:cs typeface="Arial MT"/>
                        </a:rPr>
                        <a:t>not </a:t>
                      </a:r>
                      <a:r>
                        <a:rPr sz="1700" spc="-10" dirty="0">
                          <a:latin typeface="Arial MT"/>
                          <a:cs typeface="Arial MT"/>
                        </a:rPr>
                        <a:t>available</a:t>
                      </a:r>
                      <a:endParaRPr sz="1700">
                        <a:latin typeface="Arial MT"/>
                        <a:cs typeface="Arial MT"/>
                      </a:endParaRPr>
                    </a:p>
                  </a:txBody>
                  <a:tcPr marL="0" marR="0" marT="40640" marB="0">
                    <a:lnL w="28575">
                      <a:solidFill>
                        <a:srgbClr val="BB8542"/>
                      </a:solidFill>
                      <a:prstDash val="solid"/>
                    </a:lnL>
                    <a:lnR w="28575">
                      <a:solidFill>
                        <a:srgbClr val="BB8542"/>
                      </a:solidFill>
                      <a:prstDash val="solid"/>
                    </a:lnR>
                    <a:lnT w="19050">
                      <a:solidFill>
                        <a:srgbClr val="BB8542"/>
                      </a:solidFill>
                      <a:prstDash val="solid"/>
                    </a:lnT>
                    <a:lnB w="19050">
                      <a:solidFill>
                        <a:srgbClr val="BB8542"/>
                      </a:solidFill>
                      <a:prstDash val="solid"/>
                    </a:lnB>
                    <a:solidFill>
                      <a:srgbClr val="FFC000">
                        <a:alpha val="19999"/>
                      </a:srgbClr>
                    </a:solidFill>
                  </a:tcPr>
                </a:tc>
                <a:extLst>
                  <a:ext uri="{0D108BD9-81ED-4DB2-BD59-A6C34878D82A}">
                    <a16:rowId xmlns:a16="http://schemas.microsoft.com/office/drawing/2014/main" val="10005"/>
                  </a:ext>
                </a:extLst>
              </a:tr>
              <a:tr h="443865">
                <a:tc>
                  <a:txBody>
                    <a:bodyPr/>
                    <a:lstStyle/>
                    <a:p>
                      <a:pPr marL="549275" indent="-274320">
                        <a:lnSpc>
                          <a:spcPct val="100000"/>
                        </a:lnSpc>
                        <a:spcBef>
                          <a:spcPts val="320"/>
                        </a:spcBef>
                        <a:buFont typeface="Wingdings"/>
                        <a:buChar char=""/>
                        <a:tabLst>
                          <a:tab pos="549275" algn="l"/>
                        </a:tabLst>
                      </a:pPr>
                      <a:r>
                        <a:rPr sz="1700" dirty="0">
                          <a:latin typeface="Arial MT"/>
                          <a:cs typeface="Arial MT"/>
                        </a:rPr>
                        <a:t>Use</a:t>
                      </a:r>
                      <a:r>
                        <a:rPr sz="1700" spc="-40" dirty="0">
                          <a:latin typeface="Arial MT"/>
                          <a:cs typeface="Arial MT"/>
                        </a:rPr>
                        <a:t> </a:t>
                      </a:r>
                      <a:r>
                        <a:rPr sz="1700" dirty="0">
                          <a:latin typeface="Arial MT"/>
                          <a:cs typeface="Arial MT"/>
                        </a:rPr>
                        <a:t>warmed</a:t>
                      </a:r>
                      <a:r>
                        <a:rPr sz="1700" spc="-25" dirty="0">
                          <a:latin typeface="Arial MT"/>
                          <a:cs typeface="Arial MT"/>
                        </a:rPr>
                        <a:t> </a:t>
                      </a:r>
                      <a:r>
                        <a:rPr sz="1700" dirty="0">
                          <a:latin typeface="Arial MT"/>
                          <a:cs typeface="Arial MT"/>
                        </a:rPr>
                        <a:t>IV</a:t>
                      </a:r>
                      <a:r>
                        <a:rPr sz="1700" spc="-30" dirty="0">
                          <a:latin typeface="Arial MT"/>
                          <a:cs typeface="Arial MT"/>
                        </a:rPr>
                        <a:t> </a:t>
                      </a:r>
                      <a:r>
                        <a:rPr sz="1700" dirty="0">
                          <a:latin typeface="Arial MT"/>
                          <a:cs typeface="Arial MT"/>
                        </a:rPr>
                        <a:t>resuscitation</a:t>
                      </a:r>
                      <a:r>
                        <a:rPr sz="1700" spc="-25" dirty="0">
                          <a:latin typeface="Arial MT"/>
                          <a:cs typeface="Arial MT"/>
                        </a:rPr>
                        <a:t> </a:t>
                      </a:r>
                      <a:r>
                        <a:rPr sz="1700" dirty="0">
                          <a:latin typeface="Arial MT"/>
                          <a:cs typeface="Arial MT"/>
                        </a:rPr>
                        <a:t>fluids,</a:t>
                      </a:r>
                      <a:r>
                        <a:rPr sz="1700" spc="-45" dirty="0">
                          <a:latin typeface="Arial MT"/>
                          <a:cs typeface="Arial MT"/>
                        </a:rPr>
                        <a:t> </a:t>
                      </a:r>
                      <a:r>
                        <a:rPr sz="1700" dirty="0">
                          <a:latin typeface="Arial MT"/>
                          <a:cs typeface="Arial MT"/>
                        </a:rPr>
                        <a:t>as</a:t>
                      </a:r>
                      <a:r>
                        <a:rPr sz="1700" spc="-25" dirty="0">
                          <a:latin typeface="Arial MT"/>
                          <a:cs typeface="Arial MT"/>
                        </a:rPr>
                        <a:t> </a:t>
                      </a:r>
                      <a:r>
                        <a:rPr sz="1700" spc="-10" dirty="0">
                          <a:latin typeface="Arial MT"/>
                          <a:cs typeface="Arial MT"/>
                        </a:rPr>
                        <a:t>indicated</a:t>
                      </a:r>
                      <a:endParaRPr sz="1700">
                        <a:latin typeface="Arial MT"/>
                        <a:cs typeface="Arial MT"/>
                      </a:endParaRPr>
                    </a:p>
                  </a:txBody>
                  <a:tcPr marL="0" marR="0" marT="40640" marB="0">
                    <a:lnL w="28575">
                      <a:solidFill>
                        <a:srgbClr val="BB8542"/>
                      </a:solidFill>
                      <a:prstDash val="solid"/>
                    </a:lnL>
                    <a:lnR w="28575">
                      <a:solidFill>
                        <a:srgbClr val="BB8542"/>
                      </a:solidFill>
                      <a:prstDash val="solid"/>
                    </a:lnR>
                    <a:lnT w="19050">
                      <a:solidFill>
                        <a:srgbClr val="BB8542"/>
                      </a:solidFill>
                      <a:prstDash val="solid"/>
                    </a:lnT>
                    <a:lnB w="28575">
                      <a:solidFill>
                        <a:srgbClr val="BB8542"/>
                      </a:solidFill>
                      <a:prstDash val="solid"/>
                    </a:lnB>
                  </a:tcPr>
                </a:tc>
                <a:extLst>
                  <a:ext uri="{0D108BD9-81ED-4DB2-BD59-A6C34878D82A}">
                    <a16:rowId xmlns:a16="http://schemas.microsoft.com/office/drawing/2014/main" val="10006"/>
                  </a:ext>
                </a:extLst>
              </a:tr>
            </a:tbl>
          </a:graphicData>
        </a:graphic>
      </p:graphicFrame>
      <p:sp>
        <p:nvSpPr>
          <p:cNvPr id="22" name="object 22"/>
          <p:cNvSpPr txBox="1"/>
          <p:nvPr/>
        </p:nvSpPr>
        <p:spPr>
          <a:xfrm>
            <a:off x="6784975" y="5946358"/>
            <a:ext cx="364490" cy="599440"/>
          </a:xfrm>
          <a:prstGeom prst="rect">
            <a:avLst/>
          </a:prstGeom>
        </p:spPr>
        <p:txBody>
          <a:bodyPr vert="horz" wrap="square" lIns="0" tIns="53975" rIns="0" bIns="0" rtlCol="0">
            <a:spAutoFit/>
          </a:bodyPr>
          <a:lstStyle/>
          <a:p>
            <a:pPr marL="12700">
              <a:lnSpc>
                <a:spcPct val="100000"/>
              </a:lnSpc>
              <a:spcBef>
                <a:spcPts val="425"/>
              </a:spcBef>
            </a:pPr>
            <a:r>
              <a:rPr sz="3200" spc="-50" dirty="0">
                <a:solidFill>
                  <a:srgbClr val="FFFFFF"/>
                </a:solidFill>
                <a:latin typeface="Arial Black"/>
                <a:cs typeface="Arial Black"/>
              </a:rPr>
              <a:t>H</a:t>
            </a:r>
            <a:endParaRPr sz="3200">
              <a:latin typeface="Arial Black"/>
              <a:cs typeface="Arial Black"/>
            </a:endParaRPr>
          </a:p>
        </p:txBody>
      </p:sp>
      <p:sp>
        <p:nvSpPr>
          <p:cNvPr id="23" name="object 23"/>
          <p:cNvSpPr txBox="1"/>
          <p:nvPr/>
        </p:nvSpPr>
        <p:spPr>
          <a:xfrm>
            <a:off x="4716526" y="5960074"/>
            <a:ext cx="1763395" cy="599440"/>
          </a:xfrm>
          <a:prstGeom prst="rect">
            <a:avLst/>
          </a:prstGeom>
        </p:spPr>
        <p:txBody>
          <a:bodyPr vert="horz" wrap="square" lIns="0" tIns="53975" rIns="0" bIns="0" rtlCol="0">
            <a:spAutoFit/>
          </a:bodyPr>
          <a:lstStyle/>
          <a:p>
            <a:pPr marL="12700">
              <a:lnSpc>
                <a:spcPct val="100000"/>
              </a:lnSpc>
              <a:spcBef>
                <a:spcPts val="425"/>
              </a:spcBef>
            </a:pPr>
            <a:r>
              <a:rPr sz="3200" dirty="0">
                <a:solidFill>
                  <a:srgbClr val="2D3334"/>
                </a:solidFill>
                <a:latin typeface="Arial Black"/>
                <a:cs typeface="Arial Black"/>
              </a:rPr>
              <a:t>M</a:t>
            </a:r>
            <a:r>
              <a:rPr sz="3200" spc="-15" dirty="0">
                <a:solidFill>
                  <a:srgbClr val="2D3334"/>
                </a:solidFill>
                <a:latin typeface="Arial Black"/>
                <a:cs typeface="Arial Black"/>
              </a:rPr>
              <a:t> </a:t>
            </a:r>
            <a:r>
              <a:rPr sz="3200" dirty="0">
                <a:solidFill>
                  <a:srgbClr val="2D3334"/>
                </a:solidFill>
                <a:latin typeface="Arial Black"/>
                <a:cs typeface="Arial Black"/>
              </a:rPr>
              <a:t>A</a:t>
            </a:r>
            <a:r>
              <a:rPr sz="3200" spc="-30" dirty="0">
                <a:solidFill>
                  <a:srgbClr val="2D3334"/>
                </a:solidFill>
                <a:latin typeface="Arial Black"/>
                <a:cs typeface="Arial Black"/>
              </a:rPr>
              <a:t> </a:t>
            </a:r>
            <a:r>
              <a:rPr sz="3200" dirty="0">
                <a:solidFill>
                  <a:srgbClr val="2D3334"/>
                </a:solidFill>
                <a:latin typeface="Arial Black"/>
                <a:cs typeface="Arial Black"/>
              </a:rPr>
              <a:t>R</a:t>
            </a:r>
            <a:r>
              <a:rPr sz="3200" spc="-10" dirty="0">
                <a:solidFill>
                  <a:srgbClr val="2D3334"/>
                </a:solidFill>
                <a:latin typeface="Arial Black"/>
                <a:cs typeface="Arial Black"/>
              </a:rPr>
              <a:t> </a:t>
            </a:r>
            <a:r>
              <a:rPr sz="3200" spc="-50" dirty="0">
                <a:solidFill>
                  <a:srgbClr val="2D3334"/>
                </a:solidFill>
                <a:latin typeface="Arial Black"/>
                <a:cs typeface="Arial Black"/>
              </a:rPr>
              <a:t>C</a:t>
            </a:r>
            <a:endParaRPr sz="3200">
              <a:latin typeface="Arial Black"/>
              <a:cs typeface="Arial Black"/>
            </a:endParaRPr>
          </a:p>
        </p:txBody>
      </p:sp>
      <p:sp>
        <p:nvSpPr>
          <p:cNvPr id="24" name="object 24"/>
          <p:cNvSpPr txBox="1"/>
          <p:nvPr/>
        </p:nvSpPr>
        <p:spPr>
          <a:xfrm>
            <a:off x="1213815" y="6193054"/>
            <a:ext cx="2339975" cy="252729"/>
          </a:xfrm>
          <a:prstGeom prst="rect">
            <a:avLst/>
          </a:prstGeom>
        </p:spPr>
        <p:txBody>
          <a:bodyPr vert="horz" wrap="square" lIns="0" tIns="0" rIns="0" bIns="0" rtlCol="0">
            <a:spAutoFit/>
          </a:bodyPr>
          <a:lstStyle/>
          <a:p>
            <a:pPr marL="12700">
              <a:lnSpc>
                <a:spcPts val="1864"/>
              </a:lnSpc>
            </a:pPr>
            <a:r>
              <a:rPr sz="1600" b="1" dirty="0">
                <a:latin typeface="Arial"/>
                <a:cs typeface="Arial"/>
              </a:rPr>
              <a:t>Level</a:t>
            </a:r>
            <a:r>
              <a:rPr sz="1600" b="1" spc="-20" dirty="0">
                <a:latin typeface="Arial"/>
                <a:cs typeface="Arial"/>
              </a:rPr>
              <a:t> </a:t>
            </a:r>
            <a:r>
              <a:rPr sz="1600" b="1" dirty="0">
                <a:latin typeface="Arial"/>
                <a:cs typeface="Arial"/>
              </a:rPr>
              <a:t>of</a:t>
            </a:r>
            <a:r>
              <a:rPr sz="1600" b="1" spc="-40" dirty="0">
                <a:latin typeface="Arial"/>
                <a:cs typeface="Arial"/>
              </a:rPr>
              <a:t> </a:t>
            </a:r>
            <a:r>
              <a:rPr sz="1600" b="1" dirty="0">
                <a:latin typeface="Arial"/>
                <a:cs typeface="Arial"/>
              </a:rPr>
              <a:t>Evidence:</a:t>
            </a:r>
            <a:r>
              <a:rPr sz="1600" b="1" spc="-15" dirty="0">
                <a:latin typeface="Arial"/>
                <a:cs typeface="Arial"/>
              </a:rPr>
              <a:t> </a:t>
            </a:r>
            <a:r>
              <a:rPr sz="1600" spc="-10" dirty="0">
                <a:latin typeface="Arial MT"/>
                <a:cs typeface="Arial MT"/>
              </a:rPr>
              <a:t>C-</a:t>
            </a:r>
            <a:r>
              <a:rPr sz="1600" spc="-25" dirty="0">
                <a:latin typeface="Arial MT"/>
                <a:cs typeface="Arial MT"/>
              </a:rPr>
              <a:t>LD</a:t>
            </a:r>
            <a:endParaRPr sz="1600">
              <a:latin typeface="Arial MT"/>
              <a:cs typeface="Arial MT"/>
            </a:endParaRPr>
          </a:p>
        </p:txBody>
      </p:sp>
      <p:sp>
        <p:nvSpPr>
          <p:cNvPr id="25" name="object 25"/>
          <p:cNvSpPr txBox="1">
            <a:spLocks noGrp="1"/>
          </p:cNvSpPr>
          <p:nvPr>
            <p:ph type="sldNum" sz="quarter" idx="7"/>
          </p:nvPr>
        </p:nvSpPr>
        <p:spPr>
          <a:prstGeom prst="rect">
            <a:avLst/>
          </a:prstGeom>
        </p:spPr>
        <p:txBody>
          <a:bodyPr vert="horz" wrap="square" lIns="0" tIns="0" rIns="0" bIns="0" rtlCol="0">
            <a:spAutoFit/>
          </a:bodyPr>
          <a:lstStyle/>
          <a:p>
            <a:pPr marL="2328545">
              <a:lnSpc>
                <a:spcPts val="1425"/>
              </a:lnSpc>
            </a:pPr>
            <a:fld id="{81D60167-4931-47E6-BA6A-407CBD079E47}" type="slidenum">
              <a:rPr sz="1200" spc="-50" dirty="0">
                <a:solidFill>
                  <a:srgbClr val="000000"/>
                </a:solidFill>
              </a:rPr>
              <a:t>9</a:t>
            </a:fld>
            <a:endParaRPr sz="1200"/>
          </a:p>
        </p:txBody>
      </p:sp>
      <p:sp>
        <p:nvSpPr>
          <p:cNvPr id="26" name="object 26"/>
          <p:cNvSpPr txBox="1"/>
          <p:nvPr/>
        </p:nvSpPr>
        <p:spPr>
          <a:xfrm>
            <a:off x="9408921" y="6581884"/>
            <a:ext cx="2021205" cy="175895"/>
          </a:xfrm>
          <a:prstGeom prst="rect">
            <a:avLst/>
          </a:prstGeom>
        </p:spPr>
        <p:txBody>
          <a:bodyPr vert="horz" wrap="square" lIns="0" tIns="635" rIns="0" bIns="0" rtlCol="0">
            <a:spAutoFit/>
          </a:bodyPr>
          <a:lstStyle/>
          <a:p>
            <a:pPr marL="12700">
              <a:lnSpc>
                <a:spcPct val="100000"/>
              </a:lnSpc>
              <a:spcBef>
                <a:spcPts val="5"/>
              </a:spcBef>
            </a:pPr>
            <a:r>
              <a:rPr sz="1050" dirty="0">
                <a:solidFill>
                  <a:srgbClr val="CD9146"/>
                </a:solidFill>
                <a:latin typeface="Arial MT"/>
                <a:cs typeface="Arial MT"/>
              </a:rPr>
              <a:t>#TCCC-</a:t>
            </a:r>
            <a:r>
              <a:rPr sz="1050" spc="-10" dirty="0">
                <a:solidFill>
                  <a:srgbClr val="CD9146"/>
                </a:solidFill>
                <a:latin typeface="Arial MT"/>
                <a:cs typeface="Arial MT"/>
              </a:rPr>
              <a:t>CPP-PPT-</a:t>
            </a:r>
            <a:r>
              <a:rPr sz="1050" dirty="0">
                <a:solidFill>
                  <a:srgbClr val="CD9146"/>
                </a:solidFill>
                <a:latin typeface="Arial MT"/>
                <a:cs typeface="Arial MT"/>
              </a:rPr>
              <a:t>12</a:t>
            </a:r>
            <a:r>
              <a:rPr sz="1050" spc="265" dirty="0">
                <a:solidFill>
                  <a:srgbClr val="CD9146"/>
                </a:solidFill>
                <a:latin typeface="Arial MT"/>
                <a:cs typeface="Arial MT"/>
              </a:rPr>
              <a:t> </a:t>
            </a:r>
            <a:r>
              <a:rPr sz="1050" dirty="0">
                <a:solidFill>
                  <a:srgbClr val="CD9146"/>
                </a:solidFill>
                <a:latin typeface="Arial MT"/>
                <a:cs typeface="Arial MT"/>
              </a:rPr>
              <a:t>08</a:t>
            </a:r>
            <a:r>
              <a:rPr sz="1050" spc="15" dirty="0">
                <a:solidFill>
                  <a:srgbClr val="CD9146"/>
                </a:solidFill>
                <a:latin typeface="Arial MT"/>
                <a:cs typeface="Arial MT"/>
              </a:rPr>
              <a:t> </a:t>
            </a:r>
            <a:r>
              <a:rPr sz="1050" dirty="0">
                <a:solidFill>
                  <a:srgbClr val="CD9146"/>
                </a:solidFill>
                <a:latin typeface="Arial MT"/>
                <a:cs typeface="Arial MT"/>
              </a:rPr>
              <a:t>AUG</a:t>
            </a:r>
            <a:r>
              <a:rPr sz="1050" spc="-30" dirty="0">
                <a:solidFill>
                  <a:srgbClr val="CD9146"/>
                </a:solidFill>
                <a:latin typeface="Arial MT"/>
                <a:cs typeface="Arial MT"/>
              </a:rPr>
              <a:t> </a:t>
            </a:r>
            <a:r>
              <a:rPr sz="1050" spc="-25" dirty="0">
                <a:solidFill>
                  <a:srgbClr val="CD9146"/>
                </a:solidFill>
                <a:latin typeface="Arial MT"/>
                <a:cs typeface="Arial MT"/>
              </a:rPr>
              <a:t>23</a:t>
            </a:r>
            <a:endParaRPr sz="1050">
              <a:latin typeface="Arial MT"/>
              <a:cs typeface="Arial MT"/>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1347</TotalTime>
  <Words>4863</Words>
  <Application>Microsoft Office PowerPoint</Application>
  <PresentationFormat>Widescreen</PresentationFormat>
  <Paragraphs>435</Paragraphs>
  <Slides>21</Slides>
  <Notes>18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-apple-system</vt:lpstr>
      <vt:lpstr>Aptos</vt:lpstr>
      <vt:lpstr>Arial</vt:lpstr>
      <vt:lpstr>Arial Black</vt:lpstr>
      <vt:lpstr>Arial MT</vt:lpstr>
      <vt:lpstr>Times New Roman</vt:lpstr>
      <vt:lpstr>Wingdings</vt:lpstr>
      <vt:lpstr>Office Theme</vt:lpstr>
      <vt:lpstr>TACTICAL COMBAT CASUALTY CARE COURSE</vt:lpstr>
      <vt:lpstr>Module 12: Hypothermia Prevention and Treatment</vt:lpstr>
      <vt:lpstr>1 x TERMINAL LEARNING OBJECTIVES</vt:lpstr>
      <vt:lpstr>PowerPoint Presentation</vt:lpstr>
      <vt:lpstr>Module 12: Hypothermia Prevention and Treatment</vt:lpstr>
      <vt:lpstr>Module 12: Hypothermia Prevention and Treatment HYPOTHERMIA</vt:lpstr>
      <vt:lpstr>Module 12: Hypothermia Prevention and Treatment</vt:lpstr>
      <vt:lpstr>TRAUMA’S LETHAL TRIAD</vt:lpstr>
      <vt:lpstr>Module 12: Hypothermia Prevention and Treatment HYPOTHERMIA PROGRESSIVE STRATEGIES AND PREVENTION</vt:lpstr>
      <vt:lpstr>HYPOTHERMIA INDICATIONS</vt:lpstr>
      <vt:lpstr>Module 12: Hypothermia Prevention and Treatment</vt:lpstr>
      <vt:lpstr>ACTIVE HYPOTHERMIA LIMITATIONS</vt:lpstr>
      <vt:lpstr>ACTIVE HYPOTHERMIA MANAGEMENT</vt:lpstr>
      <vt:lpstr>ACTIVE HYPOTHERMIA MANAGEMENT cont.</vt:lpstr>
      <vt:lpstr>Module 12: Hypothermia Prevention and Treatment</vt:lpstr>
      <vt:lpstr>Module 12: Hypothermia Prevention and Treatment</vt:lpstr>
      <vt:lpstr>SKILL STATION</vt:lpstr>
      <vt:lpstr>SUMMARY</vt:lpstr>
      <vt:lpstr>CHECK ON LEARNING</vt:lpstr>
      <vt:lpstr>Module 12: Hypothermia Prevention and Treatment</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Eakins, Michael</dc:creator>
  <cp:lastModifiedBy>Adam Rafferty</cp:lastModifiedBy>
  <cp:revision>2</cp:revision>
  <dcterms:created xsi:type="dcterms:W3CDTF">2024-01-08T20:25:08Z</dcterms:created>
  <dcterms:modified xsi:type="dcterms:W3CDTF">2024-06-09T09:04:49Z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2023-08-10T00:00:00Z</vt:filetime>
  </property>
  <property fmtid="{D5CDD505-2E9C-101B-9397-08002B2CF9AE}" pid="3" name="Creator">
    <vt:lpwstr>Microsoft® PowerPoint® for Microsoft 365</vt:lpwstr>
  </property>
  <property fmtid="{D5CDD505-2E9C-101B-9397-08002B2CF9AE}" pid="4" name="LastSaved">
    <vt:filetime>2024-01-08T00:00:00Z</vt:filetime>
  </property>
  <property fmtid="{D5CDD505-2E9C-101B-9397-08002B2CF9AE}" pid="5" name="Producer">
    <vt:lpwstr>Microsoft® PowerPoint® for Microsoft 365</vt:lpwstr>
  </property>
</Properties>
</file>